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62" r:id="rId2"/>
    <p:sldId id="307" r:id="rId3"/>
    <p:sldId id="309" r:id="rId4"/>
    <p:sldId id="310" r:id="rId5"/>
    <p:sldId id="308" r:id="rId6"/>
    <p:sldId id="311" r:id="rId7"/>
    <p:sldId id="312" r:id="rId8"/>
    <p:sldId id="315" r:id="rId9"/>
    <p:sldId id="314" r:id="rId10"/>
    <p:sldId id="313" r:id="rId11"/>
  </p:sldIdLst>
  <p:sldSz cx="9144000" cy="6858000" type="screen4x3"/>
  <p:notesSz cx="6797675" cy="9928225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aas, Walter" initials="HW" lastIdx="10" clrIdx="0"/>
  <p:cmAuthor id="1" name="Buchholz, Udo" initials="BU" lastIdx="0" clrIdx="1"/>
  <p:cmAuthor id="2" name="Seifried, Janna" initials="JS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F8F"/>
    <a:srgbClr val="66A8DD"/>
    <a:srgbClr val="0DE3A1"/>
    <a:srgbClr val="4D8AD2"/>
    <a:srgbClr val="80A5DC"/>
    <a:srgbClr val="006EC7"/>
    <a:srgbClr val="689CCA"/>
    <a:srgbClr val="338BD2"/>
    <a:srgbClr val="367BB8"/>
    <a:srgbClr val="045A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0289"/>
    <p:restoredTop sz="98089" autoAdjust="0"/>
  </p:normalViewPr>
  <p:slideViewPr>
    <p:cSldViewPr snapToGrid="0" snapToObjects="1">
      <p:cViewPr varScale="1">
        <p:scale>
          <a:sx n="66" d="100"/>
          <a:sy n="66" d="100"/>
        </p:scale>
        <p:origin x="-101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notesViewPr>
    <p:cSldViewPr snapToGrid="0" snapToObjects="1">
      <p:cViewPr varScale="1">
        <p:scale>
          <a:sx n="101" d="100"/>
          <a:sy n="101" d="100"/>
        </p:scale>
        <p:origin x="-3528" y="-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rki.local\daten\Projekte\Abt3_SARS-CoV-2-Testlaborabfrage\Abfrage_SARS-CoV-2-testende_Labore_AZ_4.06.020_0024\Auswertungen_App\Kapazit&#228;ten_Testungen_Positivquote_Diagramm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rki.local\daten\Wissdaten\RKI_nCoV-Lage\3.Kommunikation\4.6.Laborergebnisse\Testzahlerfassung_combined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6698543427730373E-2"/>
          <c:y val="2.7541131412695461E-2"/>
          <c:w val="0.878494406666398"/>
          <c:h val="0.8804856858464812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Tabelle1!$E$4</c:f>
              <c:strCache>
                <c:ptCount val="1"/>
                <c:pt idx="0">
                  <c:v>number of samples tested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cat>
            <c:numRef>
              <c:f>Tabelle1!$C$6:$C$40</c:f>
              <c:numCache>
                <c:formatCode>General</c:formatCode>
                <c:ptCount val="35"/>
                <c:pt idx="0">
                  <c:v>11</c:v>
                </c:pt>
                <c:pt idx="1">
                  <c:v>12</c:v>
                </c:pt>
                <c:pt idx="2">
                  <c:v>13</c:v>
                </c:pt>
                <c:pt idx="3">
                  <c:v>14</c:v>
                </c:pt>
                <c:pt idx="4">
                  <c:v>15</c:v>
                </c:pt>
                <c:pt idx="5">
                  <c:v>16</c:v>
                </c:pt>
                <c:pt idx="6">
                  <c:v>17</c:v>
                </c:pt>
                <c:pt idx="7">
                  <c:v>18</c:v>
                </c:pt>
                <c:pt idx="8">
                  <c:v>19</c:v>
                </c:pt>
                <c:pt idx="9">
                  <c:v>20</c:v>
                </c:pt>
                <c:pt idx="10">
                  <c:v>21</c:v>
                </c:pt>
                <c:pt idx="11">
                  <c:v>22</c:v>
                </c:pt>
                <c:pt idx="12">
                  <c:v>23</c:v>
                </c:pt>
                <c:pt idx="13">
                  <c:v>24</c:v>
                </c:pt>
                <c:pt idx="14">
                  <c:v>25</c:v>
                </c:pt>
                <c:pt idx="15">
                  <c:v>26</c:v>
                </c:pt>
                <c:pt idx="16">
                  <c:v>27</c:v>
                </c:pt>
                <c:pt idx="17">
                  <c:v>28</c:v>
                </c:pt>
                <c:pt idx="18">
                  <c:v>29</c:v>
                </c:pt>
                <c:pt idx="19">
                  <c:v>30</c:v>
                </c:pt>
                <c:pt idx="20">
                  <c:v>31</c:v>
                </c:pt>
                <c:pt idx="21">
                  <c:v>32</c:v>
                </c:pt>
                <c:pt idx="22">
                  <c:v>33</c:v>
                </c:pt>
                <c:pt idx="23">
                  <c:v>34</c:v>
                </c:pt>
                <c:pt idx="24">
                  <c:v>35</c:v>
                </c:pt>
                <c:pt idx="25">
                  <c:v>36</c:v>
                </c:pt>
                <c:pt idx="26">
                  <c:v>37</c:v>
                </c:pt>
                <c:pt idx="27">
                  <c:v>38</c:v>
                </c:pt>
                <c:pt idx="28">
                  <c:v>39</c:v>
                </c:pt>
                <c:pt idx="29">
                  <c:v>40</c:v>
                </c:pt>
                <c:pt idx="30">
                  <c:v>41</c:v>
                </c:pt>
                <c:pt idx="31">
                  <c:v>42</c:v>
                </c:pt>
                <c:pt idx="32">
                  <c:v>43</c:v>
                </c:pt>
                <c:pt idx="33">
                  <c:v>44</c:v>
                </c:pt>
                <c:pt idx="34">
                  <c:v>45</c:v>
                </c:pt>
              </c:numCache>
            </c:numRef>
          </c:cat>
          <c:val>
            <c:numRef>
              <c:f>Tabelle1!$E$6:$E$40</c:f>
              <c:numCache>
                <c:formatCode>#,##0</c:formatCode>
                <c:ptCount val="35"/>
                <c:pt idx="0">
                  <c:v>131087</c:v>
                </c:pt>
                <c:pt idx="1">
                  <c:v>416730</c:v>
                </c:pt>
                <c:pt idx="2">
                  <c:v>386472</c:v>
                </c:pt>
                <c:pt idx="3">
                  <c:v>433831</c:v>
                </c:pt>
                <c:pt idx="4">
                  <c:v>398798</c:v>
                </c:pt>
                <c:pt idx="5">
                  <c:v>350993</c:v>
                </c:pt>
                <c:pt idx="6">
                  <c:v>393592</c:v>
                </c:pt>
                <c:pt idx="7">
                  <c:v>370104</c:v>
                </c:pt>
                <c:pt idx="8">
                  <c:v>383807</c:v>
                </c:pt>
                <c:pt idx="9">
                  <c:v>432076</c:v>
                </c:pt>
                <c:pt idx="10">
                  <c:v>354260</c:v>
                </c:pt>
                <c:pt idx="11">
                  <c:v>401589</c:v>
                </c:pt>
                <c:pt idx="12">
                  <c:v>337217</c:v>
                </c:pt>
                <c:pt idx="13">
                  <c:v>327196</c:v>
                </c:pt>
                <c:pt idx="14">
                  <c:v>386316</c:v>
                </c:pt>
                <c:pt idx="15">
                  <c:v>464626</c:v>
                </c:pt>
                <c:pt idx="16">
                  <c:v>506459</c:v>
                </c:pt>
                <c:pt idx="17">
                  <c:v>510551</c:v>
                </c:pt>
                <c:pt idx="18">
                  <c:v>538701</c:v>
                </c:pt>
                <c:pt idx="19">
                  <c:v>553429</c:v>
                </c:pt>
                <c:pt idx="20">
                  <c:v>586620</c:v>
                </c:pt>
                <c:pt idx="21">
                  <c:v>716768</c:v>
                </c:pt>
                <c:pt idx="22">
                  <c:v>835384</c:v>
                </c:pt>
                <c:pt idx="23">
                  <c:v>1084446</c:v>
                </c:pt>
                <c:pt idx="24">
                  <c:v>1120883</c:v>
                </c:pt>
                <c:pt idx="25">
                  <c:v>1072316</c:v>
                </c:pt>
                <c:pt idx="26">
                  <c:v>1164932</c:v>
                </c:pt>
                <c:pt idx="27">
                  <c:v>1146565</c:v>
                </c:pt>
                <c:pt idx="28">
                  <c:v>1155995</c:v>
                </c:pt>
                <c:pt idx="29">
                  <c:v>1101413</c:v>
                </c:pt>
                <c:pt idx="30">
                  <c:v>1188338</c:v>
                </c:pt>
                <c:pt idx="31">
                  <c:v>1261398</c:v>
                </c:pt>
                <c:pt idx="32">
                  <c:v>1405543</c:v>
                </c:pt>
                <c:pt idx="33">
                  <c:v>1614670</c:v>
                </c:pt>
                <c:pt idx="34">
                  <c:v>1565418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777-4589-9863-266B64383471}"/>
            </c:ext>
          </c:extLst>
        </c:ser>
        <c:ser>
          <c:idx val="2"/>
          <c:order val="1"/>
          <c:tx>
            <c:strRef>
              <c:f>Tabelle1!$K$4</c:f>
              <c:strCache>
                <c:ptCount val="1"/>
                <c:pt idx="0">
                  <c:v>testing capacity 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cat>
            <c:numRef>
              <c:f>Tabelle1!$C$6:$C$40</c:f>
              <c:numCache>
                <c:formatCode>General</c:formatCode>
                <c:ptCount val="35"/>
                <c:pt idx="0">
                  <c:v>11</c:v>
                </c:pt>
                <c:pt idx="1">
                  <c:v>12</c:v>
                </c:pt>
                <c:pt idx="2">
                  <c:v>13</c:v>
                </c:pt>
                <c:pt idx="3">
                  <c:v>14</c:v>
                </c:pt>
                <c:pt idx="4">
                  <c:v>15</c:v>
                </c:pt>
                <c:pt idx="5">
                  <c:v>16</c:v>
                </c:pt>
                <c:pt idx="6">
                  <c:v>17</c:v>
                </c:pt>
                <c:pt idx="7">
                  <c:v>18</c:v>
                </c:pt>
                <c:pt idx="8">
                  <c:v>19</c:v>
                </c:pt>
                <c:pt idx="9">
                  <c:v>20</c:v>
                </c:pt>
                <c:pt idx="10">
                  <c:v>21</c:v>
                </c:pt>
                <c:pt idx="11">
                  <c:v>22</c:v>
                </c:pt>
                <c:pt idx="12">
                  <c:v>23</c:v>
                </c:pt>
                <c:pt idx="13">
                  <c:v>24</c:v>
                </c:pt>
                <c:pt idx="14">
                  <c:v>25</c:v>
                </c:pt>
                <c:pt idx="15">
                  <c:v>26</c:v>
                </c:pt>
                <c:pt idx="16">
                  <c:v>27</c:v>
                </c:pt>
                <c:pt idx="17">
                  <c:v>28</c:v>
                </c:pt>
                <c:pt idx="18">
                  <c:v>29</c:v>
                </c:pt>
                <c:pt idx="19">
                  <c:v>30</c:v>
                </c:pt>
                <c:pt idx="20">
                  <c:v>31</c:v>
                </c:pt>
                <c:pt idx="21">
                  <c:v>32</c:v>
                </c:pt>
                <c:pt idx="22">
                  <c:v>33</c:v>
                </c:pt>
                <c:pt idx="23">
                  <c:v>34</c:v>
                </c:pt>
                <c:pt idx="24">
                  <c:v>35</c:v>
                </c:pt>
                <c:pt idx="25">
                  <c:v>36</c:v>
                </c:pt>
                <c:pt idx="26">
                  <c:v>37</c:v>
                </c:pt>
                <c:pt idx="27">
                  <c:v>38</c:v>
                </c:pt>
                <c:pt idx="28">
                  <c:v>39</c:v>
                </c:pt>
                <c:pt idx="29">
                  <c:v>40</c:v>
                </c:pt>
                <c:pt idx="30">
                  <c:v>41</c:v>
                </c:pt>
                <c:pt idx="31">
                  <c:v>42</c:v>
                </c:pt>
                <c:pt idx="32">
                  <c:v>43</c:v>
                </c:pt>
                <c:pt idx="33">
                  <c:v>44</c:v>
                </c:pt>
                <c:pt idx="34">
                  <c:v>45</c:v>
                </c:pt>
              </c:numCache>
            </c:numRef>
          </c:cat>
          <c:val>
            <c:numRef>
              <c:f>Tabelle1!$K$6:$K$41</c:f>
              <c:numCache>
                <c:formatCode>General</c:formatCode>
                <c:ptCount val="36"/>
                <c:pt idx="0" formatCode="#,##0">
                  <c:v>0</c:v>
                </c:pt>
                <c:pt idx="1">
                  <c:v>0</c:v>
                </c:pt>
                <c:pt idx="2" formatCode="#,##0">
                  <c:v>185655.005</c:v>
                </c:pt>
                <c:pt idx="3" formatCode="#,##0">
                  <c:v>284580.19</c:v>
                </c:pt>
                <c:pt idx="4" formatCode="#,##0">
                  <c:v>462880.00530000002</c:v>
                </c:pt>
                <c:pt idx="5" formatCode="#,##0">
                  <c:v>596910.04500000004</c:v>
                </c:pt>
                <c:pt idx="6" formatCode="#,##0">
                  <c:v>580890</c:v>
                </c:pt>
                <c:pt idx="7" formatCode="#,##0">
                  <c:v>741399</c:v>
                </c:pt>
                <c:pt idx="8" formatCode="#,##0">
                  <c:v>820491</c:v>
                </c:pt>
                <c:pt idx="9" formatCode="#,##0">
                  <c:v>831816.00349999999</c:v>
                </c:pt>
                <c:pt idx="10" formatCode="#,##0">
                  <c:v>874362</c:v>
                </c:pt>
                <c:pt idx="11" formatCode="#,##0">
                  <c:v>888561</c:v>
                </c:pt>
                <c:pt idx="12" formatCode="#,##0">
                  <c:v>896041</c:v>
                </c:pt>
                <c:pt idx="13" formatCode="#,##0">
                  <c:v>939801</c:v>
                </c:pt>
                <c:pt idx="14" formatCode="#,##0">
                  <c:v>974698</c:v>
                </c:pt>
                <c:pt idx="15" formatCode="#,##0">
                  <c:v>1010309</c:v>
                </c:pt>
                <c:pt idx="16" formatCode="#,##0">
                  <c:v>994060</c:v>
                </c:pt>
                <c:pt idx="17" formatCode="#,##0">
                  <c:v>1003758</c:v>
                </c:pt>
                <c:pt idx="18" formatCode="#,##0">
                  <c:v>1020962</c:v>
                </c:pt>
                <c:pt idx="19" formatCode="#,##0">
                  <c:v>1041871.025</c:v>
                </c:pt>
                <c:pt idx="20" formatCode="#,##0">
                  <c:v>1063581</c:v>
                </c:pt>
                <c:pt idx="21" formatCode="#,##0">
                  <c:v>1063790</c:v>
                </c:pt>
                <c:pt idx="22" formatCode="#,##0">
                  <c:v>1048585</c:v>
                </c:pt>
                <c:pt idx="23" formatCode="#,##0">
                  <c:v>1153170</c:v>
                </c:pt>
                <c:pt idx="24" formatCode="#,##0">
                  <c:v>1306192</c:v>
                </c:pt>
                <c:pt idx="25" formatCode="#,##0">
                  <c:v>1155779</c:v>
                </c:pt>
                <c:pt idx="26" formatCode="#,##0">
                  <c:v>1154136.69</c:v>
                </c:pt>
                <c:pt idx="27" formatCode="#,##0">
                  <c:v>1217216</c:v>
                </c:pt>
                <c:pt idx="28" formatCode="#,##0">
                  <c:v>1338932</c:v>
                </c:pt>
                <c:pt idx="29" formatCode="#,##0">
                  <c:v>1356137</c:v>
                </c:pt>
                <c:pt idx="30" formatCode="#,##0">
                  <c:v>1457887</c:v>
                </c:pt>
                <c:pt idx="31" formatCode="#,##0">
                  <c:v>1568002</c:v>
                </c:pt>
                <c:pt idx="32" formatCode="#,##0">
                  <c:v>1606830</c:v>
                </c:pt>
                <c:pt idx="33" formatCode="#,##0">
                  <c:v>1612826</c:v>
                </c:pt>
                <c:pt idx="34" formatCode="#,##0">
                  <c:v>1596042</c:v>
                </c:pt>
                <c:pt idx="35" formatCode="#,##0">
                  <c:v>1677221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777-4589-9863-266B643834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6"/>
        <c:axId val="93296896"/>
        <c:axId val="93307648"/>
      </c:barChart>
      <c:scatterChart>
        <c:scatterStyle val="lineMarker"/>
        <c:varyColors val="0"/>
        <c:ser>
          <c:idx val="3"/>
          <c:order val="2"/>
          <c:tx>
            <c:strRef>
              <c:f>Tabelle1!$H$4</c:f>
              <c:strCache>
                <c:ptCount val="1"/>
                <c:pt idx="0">
                  <c:v>% positive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9"/>
            <c:spPr>
              <a:solidFill>
                <a:srgbClr val="FF0000"/>
              </a:solidFill>
              <a:ln>
                <a:noFill/>
              </a:ln>
            </c:spPr>
          </c:marker>
          <c:xVal>
            <c:numRef>
              <c:f>Tabelle1!$C$6:$C$40</c:f>
              <c:numCache>
                <c:formatCode>General</c:formatCode>
                <c:ptCount val="35"/>
                <c:pt idx="0">
                  <c:v>11</c:v>
                </c:pt>
                <c:pt idx="1">
                  <c:v>12</c:v>
                </c:pt>
                <c:pt idx="2">
                  <c:v>13</c:v>
                </c:pt>
                <c:pt idx="3">
                  <c:v>14</c:v>
                </c:pt>
                <c:pt idx="4">
                  <c:v>15</c:v>
                </c:pt>
                <c:pt idx="5">
                  <c:v>16</c:v>
                </c:pt>
                <c:pt idx="6">
                  <c:v>17</c:v>
                </c:pt>
                <c:pt idx="7">
                  <c:v>18</c:v>
                </c:pt>
                <c:pt idx="8">
                  <c:v>19</c:v>
                </c:pt>
                <c:pt idx="9">
                  <c:v>20</c:v>
                </c:pt>
                <c:pt idx="10">
                  <c:v>21</c:v>
                </c:pt>
                <c:pt idx="11">
                  <c:v>22</c:v>
                </c:pt>
                <c:pt idx="12">
                  <c:v>23</c:v>
                </c:pt>
                <c:pt idx="13">
                  <c:v>24</c:v>
                </c:pt>
                <c:pt idx="14">
                  <c:v>25</c:v>
                </c:pt>
                <c:pt idx="15">
                  <c:v>26</c:v>
                </c:pt>
                <c:pt idx="16">
                  <c:v>27</c:v>
                </c:pt>
                <c:pt idx="17">
                  <c:v>28</c:v>
                </c:pt>
                <c:pt idx="18">
                  <c:v>29</c:v>
                </c:pt>
                <c:pt idx="19">
                  <c:v>30</c:v>
                </c:pt>
                <c:pt idx="20">
                  <c:v>31</c:v>
                </c:pt>
                <c:pt idx="21">
                  <c:v>32</c:v>
                </c:pt>
                <c:pt idx="22">
                  <c:v>33</c:v>
                </c:pt>
                <c:pt idx="23">
                  <c:v>34</c:v>
                </c:pt>
                <c:pt idx="24">
                  <c:v>35</c:v>
                </c:pt>
                <c:pt idx="25">
                  <c:v>36</c:v>
                </c:pt>
                <c:pt idx="26">
                  <c:v>37</c:v>
                </c:pt>
                <c:pt idx="27">
                  <c:v>38</c:v>
                </c:pt>
                <c:pt idx="28">
                  <c:v>39</c:v>
                </c:pt>
                <c:pt idx="29">
                  <c:v>40</c:v>
                </c:pt>
                <c:pt idx="30">
                  <c:v>41</c:v>
                </c:pt>
                <c:pt idx="31">
                  <c:v>42</c:v>
                </c:pt>
                <c:pt idx="32">
                  <c:v>43</c:v>
                </c:pt>
                <c:pt idx="33">
                  <c:v>44</c:v>
                </c:pt>
                <c:pt idx="34">
                  <c:v>45</c:v>
                </c:pt>
              </c:numCache>
            </c:numRef>
          </c:xVal>
          <c:yVal>
            <c:numRef>
              <c:f>Tabelle1!$H$6:$H$40</c:f>
              <c:numCache>
                <c:formatCode>#,##0.00</c:formatCode>
                <c:ptCount val="35"/>
                <c:pt idx="0">
                  <c:v>5.8472617422017397</c:v>
                </c:pt>
                <c:pt idx="1">
                  <c:v>7.0710052072085041</c:v>
                </c:pt>
                <c:pt idx="2">
                  <c:v>8.7188722598273607</c:v>
                </c:pt>
                <c:pt idx="3">
                  <c:v>8.9968213428731456</c:v>
                </c:pt>
                <c:pt idx="4">
                  <c:v>7.9320859181841437</c:v>
                </c:pt>
                <c:pt idx="5">
                  <c:v>6.7311883712780602</c:v>
                </c:pt>
                <c:pt idx="6">
                  <c:v>5.1926868432285209</c:v>
                </c:pt>
                <c:pt idx="7">
                  <c:v>3.8691827162094983</c:v>
                </c:pt>
                <c:pt idx="8">
                  <c:v>2.6502903803213593</c:v>
                </c:pt>
                <c:pt idx="9">
                  <c:v>1.6386006165581981</c:v>
                </c:pt>
                <c:pt idx="10">
                  <c:v>1.4757522723423475</c:v>
                </c:pt>
                <c:pt idx="11">
                  <c:v>1.0625291031377853</c:v>
                </c:pt>
                <c:pt idx="12">
                  <c:v>0.9148411853494931</c:v>
                </c:pt>
                <c:pt idx="13">
                  <c:v>0.86064621816892628</c:v>
                </c:pt>
                <c:pt idx="14">
                  <c:v>1.3657213265823833</c:v>
                </c:pt>
                <c:pt idx="15">
                  <c:v>0.79246533771248284</c:v>
                </c:pt>
                <c:pt idx="16">
                  <c:v>0.61051338805312971</c:v>
                </c:pt>
                <c:pt idx="17">
                  <c:v>0.58603352064730063</c:v>
                </c:pt>
                <c:pt idx="18">
                  <c:v>0.64915416901026735</c:v>
                </c:pt>
                <c:pt idx="19">
                  <c:v>0.80552338240316279</c:v>
                </c:pt>
                <c:pt idx="20">
                  <c:v>0.97814598888547943</c:v>
                </c:pt>
                <c:pt idx="21">
                  <c:v>1.0132985847582481</c:v>
                </c:pt>
                <c:pt idx="22">
                  <c:v>0.97212778793943855</c:v>
                </c:pt>
                <c:pt idx="23">
                  <c:v>0.84310329882723523</c:v>
                </c:pt>
                <c:pt idx="24">
                  <c:v>0.74253958709338974</c:v>
                </c:pt>
                <c:pt idx="25">
                  <c:v>0.7734660305357749</c:v>
                </c:pt>
                <c:pt idx="26">
                  <c:v>0.86236793220548502</c:v>
                </c:pt>
                <c:pt idx="27">
                  <c:v>1.156585104202553</c:v>
                </c:pt>
                <c:pt idx="28">
                  <c:v>1.2192094256463049</c:v>
                </c:pt>
                <c:pt idx="29">
                  <c:v>1.6605941640420077</c:v>
                </c:pt>
                <c:pt idx="30">
                  <c:v>2.4880968209381504</c:v>
                </c:pt>
                <c:pt idx="31">
                  <c:v>3.5463033871942087</c:v>
                </c:pt>
                <c:pt idx="32">
                  <c:v>5.506270530321733</c:v>
                </c:pt>
                <c:pt idx="33">
                  <c:v>7.1691429208445072</c:v>
                </c:pt>
                <c:pt idx="34">
                  <c:v>7.8817925946935583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7777-4589-9863-266B643834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3319936"/>
        <c:axId val="93309568"/>
      </c:scatterChart>
      <c:dateAx>
        <c:axId val="9329689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calendar week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93307648"/>
        <c:crosses val="autoZero"/>
        <c:auto val="0"/>
        <c:lblOffset val="100"/>
        <c:baseTimeUnit val="days"/>
      </c:dateAx>
      <c:valAx>
        <c:axId val="93307648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b="0">
                    <a:solidFill>
                      <a:schemeClr val="tx2"/>
                    </a:solidFill>
                  </a:defRPr>
                </a:pPr>
                <a:r>
                  <a:rPr lang="en-US" b="0">
                    <a:solidFill>
                      <a:schemeClr val="tx2"/>
                    </a:solidFill>
                  </a:rPr>
                  <a:t>nmber</a:t>
                </a:r>
                <a:r>
                  <a:rPr lang="en-US" b="0" baseline="0">
                    <a:solidFill>
                      <a:schemeClr val="tx2"/>
                    </a:solidFill>
                  </a:rPr>
                  <a:t> of  samples</a:t>
                </a:r>
                <a:endParaRPr lang="en-US" b="0">
                  <a:solidFill>
                    <a:schemeClr val="tx2"/>
                  </a:solidFill>
                </a:endParaRPr>
              </a:p>
            </c:rich>
          </c:tx>
          <c:layout>
            <c:manualLayout>
              <c:xMode val="edge"/>
              <c:yMode val="edge"/>
              <c:x val="4.8822406958319651E-4"/>
              <c:y val="0.34764750813333956"/>
            </c:manualLayout>
          </c:layout>
          <c:overlay val="0"/>
        </c:title>
        <c:numFmt formatCode="#,##0" sourceLinked="1"/>
        <c:majorTickMark val="out"/>
        <c:minorTickMark val="none"/>
        <c:tickLblPos val="nextTo"/>
        <c:spPr>
          <a:ln>
            <a:solidFill>
              <a:schemeClr val="tx2"/>
            </a:solidFill>
          </a:ln>
        </c:spPr>
        <c:txPr>
          <a:bodyPr/>
          <a:lstStyle/>
          <a:p>
            <a:pPr>
              <a:defRPr b="0">
                <a:solidFill>
                  <a:schemeClr val="tx2"/>
                </a:solidFill>
              </a:defRPr>
            </a:pPr>
            <a:endParaRPr lang="de-DE"/>
          </a:p>
        </c:txPr>
        <c:crossAx val="93296896"/>
        <c:crosses val="autoZero"/>
        <c:crossBetween val="between"/>
      </c:valAx>
      <c:valAx>
        <c:axId val="93309568"/>
        <c:scaling>
          <c:orientation val="minMax"/>
        </c:scaling>
        <c:delete val="0"/>
        <c:axPos val="r"/>
        <c:title>
          <c:tx>
            <c:rich>
              <a:bodyPr rot="5400000" vert="horz"/>
              <a:lstStyle/>
              <a:p>
                <a:pPr>
                  <a:defRPr b="0">
                    <a:solidFill>
                      <a:srgbClr val="FF0000"/>
                    </a:solidFill>
                  </a:defRPr>
                </a:pPr>
                <a:r>
                  <a:rPr lang="en-US" b="0">
                    <a:solidFill>
                      <a:srgbClr val="FF0000"/>
                    </a:solidFill>
                  </a:rPr>
                  <a:t>% positive</a:t>
                </a:r>
              </a:p>
            </c:rich>
          </c:tx>
          <c:layout>
            <c:manualLayout>
              <c:xMode val="edge"/>
              <c:yMode val="edge"/>
              <c:x val="0.97657844605675981"/>
              <c:y val="0.41116111084916779"/>
            </c:manualLayout>
          </c:layout>
          <c:overlay val="0"/>
        </c:title>
        <c:numFmt formatCode="#,##0.00" sourceLinked="1"/>
        <c:majorTickMark val="out"/>
        <c:minorTickMark val="none"/>
        <c:tickLblPos val="nextTo"/>
        <c:spPr>
          <a:ln>
            <a:solidFill>
              <a:srgbClr val="FF0000"/>
            </a:solidFill>
          </a:ln>
        </c:spPr>
        <c:txPr>
          <a:bodyPr/>
          <a:lstStyle/>
          <a:p>
            <a:pPr>
              <a:defRPr b="0">
                <a:solidFill>
                  <a:srgbClr val="FF0000"/>
                </a:solidFill>
              </a:defRPr>
            </a:pPr>
            <a:endParaRPr lang="de-DE"/>
          </a:p>
        </c:txPr>
        <c:crossAx val="93319936"/>
        <c:crosses val="max"/>
        <c:crossBetween val="between"/>
      </c:valAx>
      <c:catAx>
        <c:axId val="9331993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93309568"/>
        <c:crosses val="autoZero"/>
        <c:auto val="1"/>
        <c:lblAlgn val="ctr"/>
        <c:lblOffset val="100"/>
        <c:noMultiLvlLbl val="0"/>
      </c:catAx>
    </c:plotArea>
    <c:legend>
      <c:legendPos val="r"/>
      <c:layout>
        <c:manualLayout>
          <c:xMode val="edge"/>
          <c:yMode val="edge"/>
          <c:x val="0.27983014957738911"/>
          <c:y val="9.7922995845991692E-2"/>
          <c:w val="0.25108221020878158"/>
          <c:h val="0.15699092731518796"/>
        </c:manualLayout>
      </c:layout>
      <c:overlay val="0"/>
      <c:txPr>
        <a:bodyPr/>
        <a:lstStyle/>
        <a:p>
          <a:pPr>
            <a:defRPr sz="1050"/>
          </a:pPr>
          <a:endParaRPr lang="de-DE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overlay val="0"/>
    </c:title>
    <c:autoTitleDeleted val="0"/>
    <c:plotArea>
      <c:layout>
        <c:manualLayout>
          <c:layoutTarget val="inner"/>
          <c:xMode val="edge"/>
          <c:yMode val="edge"/>
          <c:x val="8.3947294466979502E-2"/>
          <c:y val="0.11737112918632334"/>
          <c:w val="0.9012378907182057"/>
          <c:h val="0.6538609793955612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Tabelle3!$C$1</c:f>
              <c:strCache>
                <c:ptCount val="1"/>
                <c:pt idx="0">
                  <c:v>Probenrückstau</c:v>
                </c:pt>
              </c:strCache>
            </c:strRef>
          </c:tx>
          <c:spPr>
            <a:ln>
              <a:solidFill>
                <a:schemeClr val="tx2"/>
              </a:solidFill>
            </a:ln>
          </c:spPr>
          <c:invertIfNegative val="0"/>
          <c:cat>
            <c:multiLvlStrRef>
              <c:f>Tabelle3!$A$2:$B$32</c:f>
              <c:multiLvlStrCache>
                <c:ptCount val="31"/>
                <c:lvl>
                  <c:pt idx="0">
                    <c:v>15</c:v>
                  </c:pt>
                  <c:pt idx="1">
                    <c:v>16</c:v>
                  </c:pt>
                  <c:pt idx="2">
                    <c:v>17</c:v>
                  </c:pt>
                  <c:pt idx="3">
                    <c:v>18</c:v>
                  </c:pt>
                  <c:pt idx="4">
                    <c:v>19</c:v>
                  </c:pt>
                  <c:pt idx="5">
                    <c:v>20</c:v>
                  </c:pt>
                  <c:pt idx="6">
                    <c:v>21</c:v>
                  </c:pt>
                  <c:pt idx="7">
                    <c:v>22</c:v>
                  </c:pt>
                  <c:pt idx="8">
                    <c:v>23</c:v>
                  </c:pt>
                  <c:pt idx="9">
                    <c:v>24</c:v>
                  </c:pt>
                  <c:pt idx="10">
                    <c:v>25</c:v>
                  </c:pt>
                  <c:pt idx="11">
                    <c:v>26</c:v>
                  </c:pt>
                  <c:pt idx="12">
                    <c:v>27</c:v>
                  </c:pt>
                  <c:pt idx="13">
                    <c:v>28</c:v>
                  </c:pt>
                  <c:pt idx="14">
                    <c:v>29</c:v>
                  </c:pt>
                  <c:pt idx="15">
                    <c:v>30</c:v>
                  </c:pt>
                  <c:pt idx="16">
                    <c:v>31</c:v>
                  </c:pt>
                  <c:pt idx="17">
                    <c:v>32</c:v>
                  </c:pt>
                  <c:pt idx="18">
                    <c:v>33</c:v>
                  </c:pt>
                  <c:pt idx="19">
                    <c:v>34</c:v>
                  </c:pt>
                  <c:pt idx="20">
                    <c:v>35</c:v>
                  </c:pt>
                  <c:pt idx="21">
                    <c:v>36</c:v>
                  </c:pt>
                  <c:pt idx="22">
                    <c:v>37</c:v>
                  </c:pt>
                  <c:pt idx="23">
                    <c:v>38</c:v>
                  </c:pt>
                  <c:pt idx="24">
                    <c:v>39</c:v>
                  </c:pt>
                  <c:pt idx="25">
                    <c:v>40</c:v>
                  </c:pt>
                  <c:pt idx="26">
                    <c:v>41</c:v>
                  </c:pt>
                  <c:pt idx="27">
                    <c:v>42</c:v>
                  </c:pt>
                  <c:pt idx="28">
                    <c:v>43</c:v>
                  </c:pt>
                  <c:pt idx="29">
                    <c:v>44</c:v>
                  </c:pt>
                  <c:pt idx="30">
                    <c:v>45</c:v>
                  </c:pt>
                </c:lvl>
                <c:lvl>
                  <c:pt idx="0">
                    <c:v>25</c:v>
                  </c:pt>
                  <c:pt idx="1">
                    <c:v>34</c:v>
                  </c:pt>
                  <c:pt idx="2">
                    <c:v>29</c:v>
                  </c:pt>
                  <c:pt idx="3">
                    <c:v>30</c:v>
                  </c:pt>
                  <c:pt idx="4">
                    <c:v>29</c:v>
                  </c:pt>
                  <c:pt idx="5">
                    <c:v>27</c:v>
                  </c:pt>
                  <c:pt idx="6">
                    <c:v>28</c:v>
                  </c:pt>
                  <c:pt idx="7">
                    <c:v>24</c:v>
                  </c:pt>
                  <c:pt idx="8">
                    <c:v>28</c:v>
                  </c:pt>
                  <c:pt idx="9">
                    <c:v>51</c:v>
                  </c:pt>
                  <c:pt idx="10">
                    <c:v>46</c:v>
                  </c:pt>
                  <c:pt idx="11">
                    <c:v>71</c:v>
                  </c:pt>
                  <c:pt idx="12">
                    <c:v>46</c:v>
                  </c:pt>
                  <c:pt idx="13">
                    <c:v>25</c:v>
                  </c:pt>
                  <c:pt idx="14">
                    <c:v>42</c:v>
                  </c:pt>
                  <c:pt idx="15">
                    <c:v>22</c:v>
                  </c:pt>
                  <c:pt idx="16">
                    <c:v>24</c:v>
                  </c:pt>
                  <c:pt idx="17">
                    <c:v>36</c:v>
                  </c:pt>
                  <c:pt idx="18">
                    <c:v>44</c:v>
                  </c:pt>
                  <c:pt idx="19">
                    <c:v>49</c:v>
                  </c:pt>
                  <c:pt idx="20">
                    <c:v>49</c:v>
                  </c:pt>
                  <c:pt idx="21">
                    <c:v>48</c:v>
                  </c:pt>
                  <c:pt idx="22">
                    <c:v>51</c:v>
                  </c:pt>
                  <c:pt idx="23">
                    <c:v>43</c:v>
                  </c:pt>
                  <c:pt idx="24">
                    <c:v>46</c:v>
                  </c:pt>
                  <c:pt idx="25">
                    <c:v>42</c:v>
                  </c:pt>
                  <c:pt idx="26">
                    <c:v>47</c:v>
                  </c:pt>
                  <c:pt idx="27">
                    <c:v>52</c:v>
                  </c:pt>
                  <c:pt idx="28">
                    <c:v>57</c:v>
                  </c:pt>
                  <c:pt idx="29">
                    <c:v>69</c:v>
                  </c:pt>
                  <c:pt idx="30">
                    <c:v>66</c:v>
                  </c:pt>
                </c:lvl>
              </c:multiLvlStrCache>
            </c:multiLvlStrRef>
          </c:cat>
          <c:val>
            <c:numRef>
              <c:f>Tabelle3!$C$2:$C$32</c:f>
              <c:numCache>
                <c:formatCode>#,##0</c:formatCode>
                <c:ptCount val="31"/>
                <c:pt idx="0">
                  <c:v>3423</c:v>
                </c:pt>
                <c:pt idx="1">
                  <c:v>2258</c:v>
                </c:pt>
                <c:pt idx="2">
                  <c:v>2393</c:v>
                </c:pt>
                <c:pt idx="3">
                  <c:v>3790</c:v>
                </c:pt>
                <c:pt idx="4">
                  <c:v>3224</c:v>
                </c:pt>
                <c:pt idx="5">
                  <c:v>1379</c:v>
                </c:pt>
                <c:pt idx="6">
                  <c:v>1539</c:v>
                </c:pt>
                <c:pt idx="7">
                  <c:v>1295</c:v>
                </c:pt>
                <c:pt idx="8">
                  <c:v>2478</c:v>
                </c:pt>
                <c:pt idx="9">
                  <c:v>1642</c:v>
                </c:pt>
                <c:pt idx="10">
                  <c:v>553</c:v>
                </c:pt>
                <c:pt idx="11">
                  <c:v>3106</c:v>
                </c:pt>
                <c:pt idx="12">
                  <c:v>960</c:v>
                </c:pt>
                <c:pt idx="13">
                  <c:v>3242</c:v>
                </c:pt>
                <c:pt idx="14">
                  <c:v>1483</c:v>
                </c:pt>
                <c:pt idx="15">
                  <c:v>2256</c:v>
                </c:pt>
                <c:pt idx="16">
                  <c:v>1274</c:v>
                </c:pt>
                <c:pt idx="17">
                  <c:v>13115.001</c:v>
                </c:pt>
                <c:pt idx="18">
                  <c:v>17143</c:v>
                </c:pt>
                <c:pt idx="19">
                  <c:v>27929</c:v>
                </c:pt>
                <c:pt idx="20">
                  <c:v>36812</c:v>
                </c:pt>
                <c:pt idx="21">
                  <c:v>30057</c:v>
                </c:pt>
                <c:pt idx="22">
                  <c:v>32397.00001</c:v>
                </c:pt>
                <c:pt idx="23">
                  <c:v>12876</c:v>
                </c:pt>
                <c:pt idx="24">
                  <c:v>15983</c:v>
                </c:pt>
                <c:pt idx="25">
                  <c:v>8245.0000999999993</c:v>
                </c:pt>
                <c:pt idx="26">
                  <c:v>16840</c:v>
                </c:pt>
                <c:pt idx="27">
                  <c:v>20799</c:v>
                </c:pt>
                <c:pt idx="28">
                  <c:v>68574</c:v>
                </c:pt>
                <c:pt idx="29">
                  <c:v>98931</c:v>
                </c:pt>
                <c:pt idx="30">
                  <c:v>60113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9AF-4B36-BF94-971A99C512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3338240"/>
        <c:axId val="93356800"/>
      </c:barChart>
      <c:catAx>
        <c:axId val="9333824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Kalenderwoche</a:t>
                </a:r>
              </a:p>
              <a:p>
                <a:pPr>
                  <a:defRPr/>
                </a:pPr>
                <a:r>
                  <a:rPr lang="en-US"/>
                  <a:t>Anzahl</a:t>
                </a:r>
                <a:r>
                  <a:rPr lang="en-US" baseline="0"/>
                  <a:t> Labore</a:t>
                </a:r>
              </a:p>
            </c:rich>
          </c:tx>
          <c:layout>
            <c:manualLayout>
              <c:xMode val="edge"/>
              <c:yMode val="edge"/>
              <c:x val="0.48700729075532223"/>
              <c:y val="0.89843795815065874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93356800"/>
        <c:crosses val="autoZero"/>
        <c:auto val="1"/>
        <c:lblAlgn val="ctr"/>
        <c:lblOffset val="100"/>
        <c:noMultiLvlLbl val="0"/>
      </c:catAx>
      <c:valAx>
        <c:axId val="93356800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Anzahl Proben im Rückstau</a:t>
                </a:r>
              </a:p>
            </c:rich>
          </c:tx>
          <c:overlay val="0"/>
        </c:title>
        <c:numFmt formatCode="#,##0" sourceLinked="0"/>
        <c:majorTickMark val="out"/>
        <c:minorTickMark val="none"/>
        <c:tickLblPos val="nextTo"/>
        <c:crossAx val="9333824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12.11.2020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12.11.2020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 userDrawn="1"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06EC7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3" name="Bild 12" descr="RKI-Logo_RGB_P300C.tif"/>
          <p:cNvPicPr>
            <a:picLocks noChangeAspect="1"/>
          </p:cNvPicPr>
          <p:nvPr userDrawn="1"/>
        </p:nvPicPr>
        <p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Bild 2" descr="PPT_Background_4zu3_RBGNEU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2" name="Bild 11" descr="RKI-Logo_RGB_P300C.tif"/>
          <p:cNvPicPr>
            <a:picLocks noChangeAspect="1"/>
          </p:cNvPicPr>
          <p:nvPr userDrawn="1"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11.11.2020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Krisenstab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11" name="Inhaltsplatzhalter 2"/>
          <p:cNvSpPr>
            <a:spLocks noGrp="1"/>
          </p:cNvSpPr>
          <p:nvPr>
            <p:ph sz="quarter" idx="13"/>
          </p:nvPr>
        </p:nvSpPr>
        <p:spPr>
          <a:xfrm>
            <a:off x="457199" y="1155700"/>
            <a:ext cx="8092593" cy="530225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26.02.2020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Coronavirus-Epidemie – Informationen aus erster Hand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4606442" y="1155699"/>
            <a:ext cx="3943350" cy="529590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Inhaltsplatzhalter 7"/>
          <p:cNvSpPr>
            <a:spLocks noGrp="1"/>
          </p:cNvSpPr>
          <p:nvPr>
            <p:ph sz="quarter" idx="14"/>
          </p:nvPr>
        </p:nvSpPr>
        <p:spPr>
          <a:xfrm>
            <a:off x="454844" y="1155699"/>
            <a:ext cx="3943350" cy="5295901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26.02.2020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Coronavirus-Epidemie – Informationen aus erster Hand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70451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26.02.2020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Coronavirus-Epidemie – Informationen aus erster Hand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199" y="1155700"/>
            <a:ext cx="8092593" cy="53022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622713"/>
            <a:ext cx="1860421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r>
              <a:rPr lang="de-DE"/>
              <a:t>26.02.2020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1" y="6622713"/>
            <a:ext cx="5182675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r>
              <a:rPr lang="de-DE"/>
              <a:t>Coronavirus-Epidemie – Informationen aus erster Hand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52920" y="6622713"/>
            <a:ext cx="496872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ctr">
              <a:defRPr sz="1200">
                <a:solidFill>
                  <a:srgbClr val="006EC7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13" name="Gerade Verbindung 12"/>
          <p:cNvCxnSpPr/>
          <p:nvPr userDrawn="1"/>
        </p:nvCxnSpPr>
        <p:spPr>
          <a:xfrm>
            <a:off x="2594239" y="6628377"/>
            <a:ext cx="0" cy="229623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 userDrawn="1"/>
        </p:nvCxnSpPr>
        <p:spPr>
          <a:xfrm>
            <a:off x="457200" y="6622713"/>
            <a:ext cx="0" cy="23528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 userDrawn="1"/>
        </p:nvCxnSpPr>
        <p:spPr>
          <a:xfrm>
            <a:off x="8564139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Bild 14" descr="RKI-Logo_RGB_P300C.tif"/>
          <p:cNvPicPr>
            <a:picLocks noChangeAspect="1"/>
          </p:cNvPicPr>
          <p:nvPr userDrawn="1"/>
        </p:nvPicPr>
        <p:blipFill>
          <a:blip r:embed="rId8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6623" y="182309"/>
            <a:ext cx="1656184" cy="480392"/>
          </a:xfrm>
          <a:prstGeom prst="rect">
            <a:avLst/>
          </a:prstGeom>
        </p:spPr>
      </p:pic>
      <p:cxnSp>
        <p:nvCxnSpPr>
          <p:cNvPr id="17" name="Gerade Verbindung 16">
            <a:extLst>
              <a:ext uri="{FF2B5EF4-FFF2-40B4-BE49-F238E27FC236}">
                <a16:creationId xmlns:a16="http://schemas.microsoft.com/office/drawing/2014/main" xmlns="" id="{3D4E5546-5335-5647-A96F-CE3BCF4D161A}"/>
              </a:ext>
            </a:extLst>
          </p:cNvPr>
          <p:cNvCxnSpPr/>
          <p:nvPr userDrawn="1"/>
        </p:nvCxnSpPr>
        <p:spPr>
          <a:xfrm>
            <a:off x="8045635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4" r:id="rId4"/>
    <p:sldLayoutId id="2147483661" r:id="rId5"/>
    <p:sldLayoutId id="2147483655" r:id="rId6"/>
  </p:sldLayoutIdLst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06EC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3746500" y="2267305"/>
            <a:ext cx="4864100" cy="1548940"/>
          </a:xfrm>
        </p:spPr>
        <p:txBody>
          <a:bodyPr>
            <a:noAutofit/>
          </a:bodyPr>
          <a:lstStyle/>
          <a:p>
            <a:r>
              <a:rPr lang="de-DE" dirty="0"/>
              <a:t>Erfassung der SARS-CoV-2</a:t>
            </a:r>
            <a:br>
              <a:rPr lang="de-DE" dirty="0"/>
            </a:br>
            <a:r>
              <a:rPr lang="de-DE" dirty="0"/>
              <a:t>Testzahlen und -Kapazitäten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Dr. Janna Seifried, AL3</a:t>
            </a:r>
          </a:p>
          <a:p>
            <a:r>
              <a:rPr lang="de-DE" dirty="0"/>
              <a:t>Berlin, 11.11.2020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1801" y="1638300"/>
            <a:ext cx="2933700" cy="3849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61141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xmlns="" id="{67FCA656-60A5-4E7F-96EC-01EDFBB064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11.11.2020</a:t>
            </a:r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xmlns="" id="{25101711-6FBD-4A2E-9689-4911B3F3A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Krisenstab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xmlns="" id="{9DE1BFFB-97EA-46EF-9DBF-DC14BC441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10</a:t>
            </a:fld>
            <a:endParaRPr lang="de-DE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xmlns="" id="{606EDEBE-6E0A-437A-BF8F-2DD915E738C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199" y="1497874"/>
            <a:ext cx="8092593" cy="4960076"/>
          </a:xfrm>
        </p:spPr>
        <p:txBody>
          <a:bodyPr/>
          <a:lstStyle/>
          <a:p>
            <a:r>
              <a:rPr lang="de-DE" dirty="0"/>
              <a:t>Janna Seifried, Abt.3</a:t>
            </a:r>
          </a:p>
          <a:p>
            <a:r>
              <a:rPr lang="de-DE" dirty="0"/>
              <a:t>Sindy Böttcher, Abt.1</a:t>
            </a:r>
          </a:p>
          <a:p>
            <a:r>
              <a:rPr lang="de-DE" dirty="0"/>
              <a:t>Doreen Staat, PAE</a:t>
            </a:r>
          </a:p>
          <a:p>
            <a:r>
              <a:rPr lang="de-DE" dirty="0"/>
              <a:t>Daniel Stern, ZBS</a:t>
            </a:r>
          </a:p>
          <a:p>
            <a:r>
              <a:rPr lang="de-DE" dirty="0"/>
              <a:t>Niklas Willrich, Abt.3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xmlns="" id="{7FE8CCBB-6C2F-4825-AF91-EB40DA989B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Team Testzahlerfassung</a:t>
            </a:r>
          </a:p>
        </p:txBody>
      </p:sp>
    </p:spTree>
    <p:extLst>
      <p:ext uri="{BB962C8B-B14F-4D97-AF65-F5344CB8AC3E}">
        <p14:creationId xmlns:p14="http://schemas.microsoft.com/office/powerpoint/2010/main" val="5603381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11.11.2020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Krisenstab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2</a:t>
            </a:fld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de-DE" dirty="0"/>
              <a:t>deutschlandweit Universitätskliniken, Forschungseinrichtungen klinische und ambulante Laboren </a:t>
            </a:r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freiwillige und </a:t>
            </a:r>
            <a:r>
              <a:rPr lang="de-DE" u="sng" dirty="0"/>
              <a:t>keine verpflichtende </a:t>
            </a:r>
            <a:r>
              <a:rPr lang="de-DE" dirty="0"/>
              <a:t>Angabe der Labore </a:t>
            </a:r>
            <a:r>
              <a:rPr lang="de-DE" dirty="0">
                <a:sym typeface="Wingdings" panose="05000000000000000000" pitchFamily="2" charset="2"/>
              </a:rPr>
              <a:t> KEINE </a:t>
            </a:r>
            <a:r>
              <a:rPr lang="de-DE" dirty="0"/>
              <a:t>Vollerfassung </a:t>
            </a:r>
          </a:p>
          <a:p>
            <a:r>
              <a:rPr lang="de-DE" dirty="0"/>
              <a:t>keine detaillierten oder regionalen Auswertungen sowie Vergleiche mit den gemeldeten Fallzahlen möglich</a:t>
            </a: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57199" y="692696"/>
            <a:ext cx="8092592" cy="338554"/>
          </a:xfrm>
        </p:spPr>
        <p:txBody>
          <a:bodyPr/>
          <a:lstStyle/>
          <a:p>
            <a:r>
              <a:rPr lang="de-DE" dirty="0"/>
              <a:t>Datenquellen</a:t>
            </a:r>
          </a:p>
        </p:txBody>
      </p:sp>
    </p:spTree>
    <p:extLst>
      <p:ext uri="{BB962C8B-B14F-4D97-AF65-F5344CB8AC3E}">
        <p14:creationId xmlns:p14="http://schemas.microsoft.com/office/powerpoint/2010/main" val="32958002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11.11.2020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Krisenstab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3</a:t>
            </a:fld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de-DE" dirty="0"/>
              <a:t>Einzellaborebene:</a:t>
            </a:r>
          </a:p>
          <a:p>
            <a:r>
              <a:rPr lang="de-DE" dirty="0"/>
              <a:t>webbasierte Plattform (VOXCO, RKI-Testlaborabfrage) </a:t>
            </a:r>
          </a:p>
          <a:p>
            <a:pPr lvl="1"/>
            <a:r>
              <a:rPr lang="de-DE" dirty="0"/>
              <a:t>Aufruf montags, Datendownload Dienstagmittag</a:t>
            </a:r>
          </a:p>
          <a:p>
            <a:pPr lvl="1"/>
            <a:endParaRPr lang="de-DE" dirty="0"/>
          </a:p>
          <a:p>
            <a:r>
              <a:rPr lang="de-DE" dirty="0"/>
              <a:t>Abfrage eines labormedizinischen Berufsverbands </a:t>
            </a:r>
          </a:p>
          <a:p>
            <a:pPr lvl="1"/>
            <a:r>
              <a:rPr lang="de-DE" dirty="0"/>
              <a:t>Montagabend</a:t>
            </a:r>
          </a:p>
          <a:p>
            <a:endParaRPr lang="de-DE" dirty="0"/>
          </a:p>
          <a:p>
            <a:r>
              <a:rPr lang="de-DE" dirty="0"/>
              <a:t>Aggregiert pro KW:</a:t>
            </a:r>
          </a:p>
          <a:p>
            <a:r>
              <a:rPr lang="de-DE" dirty="0"/>
              <a:t>Netzwerk für respiratorische Viren (RespVir) </a:t>
            </a:r>
          </a:p>
          <a:p>
            <a:pPr lvl="1"/>
            <a:r>
              <a:rPr lang="de-DE" dirty="0"/>
              <a:t>Dienstagmittag</a:t>
            </a:r>
          </a:p>
          <a:p>
            <a:r>
              <a:rPr lang="de-DE" dirty="0"/>
              <a:t>am RKI etablierte, laborbasierte SARS-CoV-2-Surveillance (eine Erweiterung der Antibiotika-Resistenz-Surveillance, ARS)</a:t>
            </a:r>
          </a:p>
          <a:p>
            <a:pPr lvl="1"/>
            <a:r>
              <a:rPr lang="de-DE" dirty="0"/>
              <a:t>Dienstagabend</a:t>
            </a: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57199" y="692696"/>
            <a:ext cx="8092592" cy="338554"/>
          </a:xfrm>
        </p:spPr>
        <p:txBody>
          <a:bodyPr/>
          <a:lstStyle/>
          <a:p>
            <a:r>
              <a:rPr lang="de-DE" dirty="0"/>
              <a:t>Datenquellen</a:t>
            </a:r>
          </a:p>
        </p:txBody>
      </p:sp>
    </p:spTree>
    <p:extLst>
      <p:ext uri="{BB962C8B-B14F-4D97-AF65-F5344CB8AC3E}">
        <p14:creationId xmlns:p14="http://schemas.microsoft.com/office/powerpoint/2010/main" val="23424000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xmlns="" id="{1F699CDC-93FC-41D1-9BDF-7BC485283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11.11.2020</a:t>
            </a:r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xmlns="" id="{A4BA692F-251F-4C73-B73C-25EBE3620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Krisenstab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xmlns="" id="{4C4F48BC-B2B5-4EAD-955E-8440E676D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4</a:t>
            </a:fld>
            <a:endParaRPr lang="de-DE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xmlns="" id="{16D5E0A3-895F-4CC3-B733-C848B58AC08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13509" y="1155700"/>
            <a:ext cx="8673737" cy="5302250"/>
          </a:xfrm>
        </p:spPr>
        <p:txBody>
          <a:bodyPr>
            <a:normAutofit fontScale="92500" lnSpcReduction="10000"/>
          </a:bodyPr>
          <a:lstStyle/>
          <a:p>
            <a:r>
              <a:rPr lang="de-DE" dirty="0"/>
              <a:t>Bis KW 20, 2020: händische Zusammenführung der Daten</a:t>
            </a:r>
          </a:p>
          <a:p>
            <a:r>
              <a:rPr lang="de-DE" dirty="0"/>
              <a:t>Ab KW20, 2020: App-basierte Zusammenführung der Daten</a:t>
            </a:r>
          </a:p>
          <a:p>
            <a:endParaRPr lang="de-DE" dirty="0"/>
          </a:p>
          <a:p>
            <a:r>
              <a:rPr lang="de-DE" dirty="0"/>
              <a:t>Konsentierte </a:t>
            </a:r>
            <a:r>
              <a:rPr lang="de-DE" dirty="0" err="1"/>
              <a:t>ID‘s</a:t>
            </a:r>
            <a:r>
              <a:rPr lang="de-DE" dirty="0"/>
              <a:t> für die Labore </a:t>
            </a:r>
            <a:r>
              <a:rPr lang="de-DE" dirty="0" err="1"/>
              <a:t>labormed</a:t>
            </a:r>
            <a:r>
              <a:rPr lang="de-DE" dirty="0"/>
              <a:t>. Berufsverband/Voxco</a:t>
            </a:r>
          </a:p>
          <a:p>
            <a:endParaRPr lang="de-DE" dirty="0"/>
          </a:p>
          <a:p>
            <a:r>
              <a:rPr lang="de-DE" dirty="0"/>
              <a:t>Bisher 253 Labore registriert (Daten von ca. 190-203 Laboren/KW übermittelt)</a:t>
            </a:r>
          </a:p>
          <a:p>
            <a:endParaRPr lang="de-DE" dirty="0"/>
          </a:p>
          <a:p>
            <a:r>
              <a:rPr lang="de-DE" dirty="0"/>
              <a:t>Herausforderung:</a:t>
            </a:r>
          </a:p>
          <a:p>
            <a:pPr lvl="1"/>
            <a:r>
              <a:rPr lang="de-DE" dirty="0" err="1"/>
              <a:t>labormed</a:t>
            </a:r>
            <a:r>
              <a:rPr lang="de-DE" dirty="0"/>
              <a:t>. Berufsverband: „MVZ Musterhausen“</a:t>
            </a:r>
          </a:p>
          <a:p>
            <a:pPr lvl="1"/>
            <a:r>
              <a:rPr lang="de-DE" dirty="0"/>
              <a:t>Voxco: „MVZ Mustermann und Kollegen Musterhausen“</a:t>
            </a:r>
          </a:p>
          <a:p>
            <a:pPr lvl="1"/>
            <a:r>
              <a:rPr lang="de-DE" dirty="0"/>
              <a:t>RespVir: „Mustermann und Kollegen“</a:t>
            </a:r>
          </a:p>
          <a:p>
            <a:pPr lvl="1"/>
            <a:r>
              <a:rPr lang="de-DE" dirty="0"/>
              <a:t>ARS: „MVZ Mustermann“</a:t>
            </a:r>
          </a:p>
          <a:p>
            <a:pPr lvl="1"/>
            <a:r>
              <a:rPr lang="de-DE" dirty="0">
                <a:sym typeface="Wingdings" panose="05000000000000000000" pitchFamily="2" charset="2"/>
              </a:rPr>
              <a:t> Viel händische Vergleichsarbeit (Laboradressen, </a:t>
            </a:r>
            <a:r>
              <a:rPr lang="de-DE" dirty="0" err="1">
                <a:sym typeface="Wingdings" panose="05000000000000000000" pitchFamily="2" charset="2"/>
              </a:rPr>
              <a:t>domains</a:t>
            </a:r>
            <a:r>
              <a:rPr lang="de-DE" dirty="0">
                <a:sym typeface="Wingdings" panose="05000000000000000000" pitchFamily="2" charset="2"/>
              </a:rPr>
              <a:t> der E-Mail-Adressen, etc.)</a:t>
            </a:r>
          </a:p>
          <a:p>
            <a:pPr lvl="1"/>
            <a:r>
              <a:rPr lang="de-DE" dirty="0">
                <a:sym typeface="Wingdings" panose="05000000000000000000" pitchFamily="2" charset="2"/>
              </a:rPr>
              <a:t>Fehleintragungen von Laboren </a:t>
            </a:r>
            <a:r>
              <a:rPr lang="de-DE" dirty="0" err="1">
                <a:sym typeface="Wingdings" panose="05000000000000000000" pitchFamily="2" charset="2"/>
              </a:rPr>
              <a:t>regelm</a:t>
            </a:r>
            <a:r>
              <a:rPr lang="de-DE" dirty="0">
                <a:sym typeface="Wingdings" panose="05000000000000000000" pitchFamily="2" charset="2"/>
              </a:rPr>
              <a:t>. Data </a:t>
            </a:r>
            <a:r>
              <a:rPr lang="de-DE" dirty="0" err="1">
                <a:sym typeface="Wingdings" panose="05000000000000000000" pitchFamily="2" charset="2"/>
              </a:rPr>
              <a:t>Cleaning</a:t>
            </a:r>
            <a:r>
              <a:rPr lang="de-DE" dirty="0">
                <a:sym typeface="Wingdings" panose="05000000000000000000" pitchFamily="2" charset="2"/>
              </a:rPr>
              <a:t>, Labore kontaktieren, Korrekturen…</a:t>
            </a:r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xmlns="" id="{DAC95403-E6E4-4874-90C8-5E977D53AC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Zusammenführen der Daten</a:t>
            </a:r>
          </a:p>
        </p:txBody>
      </p:sp>
    </p:spTree>
    <p:extLst>
      <p:ext uri="{BB962C8B-B14F-4D97-AF65-F5344CB8AC3E}">
        <p14:creationId xmlns:p14="http://schemas.microsoft.com/office/powerpoint/2010/main" val="26540715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xmlns="" id="{542D0038-2D70-4942-8D55-BD3D5B57F9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11.11.2020</a:t>
            </a:r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xmlns="" id="{9C0A62E9-04E7-4AFD-B08D-D67D05E03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Krisenstab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xmlns="" id="{348BFA49-85D2-4E9B-AEF1-9C19D6459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5</a:t>
            </a:fld>
            <a:endParaRPr lang="de-DE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xmlns="" id="{944B53E4-946D-480B-B7CF-F67B5EC4508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e-DE" dirty="0"/>
              <a:t>Anzahl durchgeführte PCR-Tests</a:t>
            </a:r>
          </a:p>
          <a:p>
            <a:r>
              <a:rPr lang="de-DE" dirty="0"/>
              <a:t>Anzahl getesteter Patienten</a:t>
            </a:r>
          </a:p>
          <a:p>
            <a:r>
              <a:rPr lang="de-DE" dirty="0"/>
              <a:t>Anzahl Tests positiv/negativ</a:t>
            </a:r>
          </a:p>
          <a:p>
            <a:r>
              <a:rPr lang="de-DE" dirty="0"/>
              <a:t>Anzahl Patienten positiv/negativ</a:t>
            </a:r>
          </a:p>
          <a:p>
            <a:r>
              <a:rPr lang="de-DE" dirty="0"/>
              <a:t>Maximal mögliche (NOTFALL)-Testkapazität/Tag</a:t>
            </a:r>
          </a:p>
          <a:p>
            <a:r>
              <a:rPr lang="de-DE" dirty="0"/>
              <a:t>Anzahl regelhafte Wochenarbeitstage im </a:t>
            </a:r>
            <a:r>
              <a:rPr lang="de-DE" dirty="0" err="1"/>
              <a:t>jew</a:t>
            </a:r>
            <a:r>
              <a:rPr lang="de-DE" dirty="0"/>
              <a:t>. Labor</a:t>
            </a:r>
          </a:p>
          <a:p>
            <a:r>
              <a:rPr lang="de-DE" dirty="0"/>
              <a:t>Reichweite in Tagen (=für wie viele Tage ist Reagenz/Material vorhanden)</a:t>
            </a:r>
          </a:p>
          <a:p>
            <a:r>
              <a:rPr lang="de-DE" dirty="0"/>
              <a:t>Anzahl durchgeführter Serologischer Testungen/positive/welcher Test wird genutzt?</a:t>
            </a:r>
          </a:p>
          <a:p>
            <a:r>
              <a:rPr lang="de-DE" dirty="0"/>
              <a:t>NEU: Anzahl durchgeführter Antigen-Testungen/positive/welcher Test wird genutzt? PCR-Bestätigung ja/nein?</a:t>
            </a:r>
          </a:p>
          <a:p>
            <a:r>
              <a:rPr lang="de-DE" dirty="0"/>
              <a:t>Lieferengpässe/Besonderheiten</a:t>
            </a:r>
          </a:p>
          <a:p>
            <a:r>
              <a:rPr lang="de-DE" dirty="0"/>
              <a:t>Probenrückstaus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xmlns="" id="{7B82CB60-E1B6-4FA8-BD56-0F82939FB8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Erhobene Daten RKI-Testlaborabfrage (Voxco)</a:t>
            </a:r>
          </a:p>
        </p:txBody>
      </p:sp>
    </p:spTree>
    <p:extLst>
      <p:ext uri="{BB962C8B-B14F-4D97-AF65-F5344CB8AC3E}">
        <p14:creationId xmlns:p14="http://schemas.microsoft.com/office/powerpoint/2010/main" val="37278317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xmlns="" id="{2071E7C7-38ED-40F5-8587-579D6884B9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11.11.2020</a:t>
            </a:r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xmlns="" id="{0811CD76-2516-4B1F-A123-237C5B0AD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Krisenstab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xmlns="" id="{C1D181EA-712E-4FB4-81C3-02B6E8DFC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6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xmlns="" id="{5DD761AA-1BD2-4FBE-83D0-98E52A32F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240" y="523419"/>
            <a:ext cx="8092592" cy="338554"/>
          </a:xfrm>
        </p:spPr>
        <p:txBody>
          <a:bodyPr/>
          <a:lstStyle/>
          <a:p>
            <a:r>
              <a:rPr lang="de-DE" dirty="0"/>
              <a:t>Anzahl durchgeführter Testungen/</a:t>
            </a:r>
            <a:r>
              <a:rPr lang="de-DE" dirty="0" err="1"/>
              <a:t>Positivenquote</a:t>
            </a:r>
            <a:r>
              <a:rPr lang="de-DE" dirty="0"/>
              <a:t>/Kapazität</a:t>
            </a:r>
          </a:p>
        </p:txBody>
      </p:sp>
      <p:graphicFrame>
        <p:nvGraphicFramePr>
          <p:cNvPr id="7" name="Inhaltsplatzhalter 6">
            <a:extLst>
              <a:ext uri="{FF2B5EF4-FFF2-40B4-BE49-F238E27FC236}">
                <a16:creationId xmlns:a16="http://schemas.microsoft.com/office/drawing/2014/main" xmlns="" id="{00000000-0008-0000-0000-000002000000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71820746"/>
              </p:ext>
            </p:extLst>
          </p:nvPr>
        </p:nvGraphicFramePr>
        <p:xfrm>
          <a:off x="182880" y="1155700"/>
          <a:ext cx="8786949" cy="5302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682194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xmlns="" id="{BDD94D0D-2E98-4B48-9311-8E7D174621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11.11.2020</a:t>
            </a:r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xmlns="" id="{66032763-2D73-4EED-B4BD-50C09499F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Krisenstab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xmlns="" id="{35A672CE-45CF-4E3E-A561-18BD52D15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7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xmlns="" id="{B34A2715-668B-4457-B8CD-1A4941E41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Probenrückstau</a:t>
            </a:r>
          </a:p>
        </p:txBody>
      </p:sp>
      <p:graphicFrame>
        <p:nvGraphicFramePr>
          <p:cNvPr id="7" name="Inhaltsplatzhalter 6">
            <a:extLst>
              <a:ext uri="{FF2B5EF4-FFF2-40B4-BE49-F238E27FC236}">
                <a16:creationId xmlns:a16="http://schemas.microsoft.com/office/drawing/2014/main" xmlns="" id="{00000000-0008-0000-0200-000002000000}"/>
              </a:ext>
            </a:extLst>
          </p:cNvPr>
          <p:cNvGraphicFramePr>
            <a:graphicFrameLocks noGrp="1"/>
          </p:cNvGraphicFramePr>
          <p:nvPr>
            <p:ph sz="quarter" idx="13"/>
          </p:nvPr>
        </p:nvGraphicFramePr>
        <p:xfrm>
          <a:off x="457200" y="1155700"/>
          <a:ext cx="8093075" cy="5302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930331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xmlns="" id="{8107330C-C3D9-44F7-A7BA-7AE44DB60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11.11.2020</a:t>
            </a:r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xmlns="" id="{1D445744-80DA-4E4E-A41B-C3C30CC28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Krisenstab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xmlns="" id="{89721B2F-5896-4040-91FB-233750243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8</a:t>
            </a:fld>
            <a:endParaRPr lang="de-DE"/>
          </a:p>
        </p:txBody>
      </p:sp>
      <p:pic>
        <p:nvPicPr>
          <p:cNvPr id="8" name="Inhaltsplatzhalter 7">
            <a:extLst>
              <a:ext uri="{FF2B5EF4-FFF2-40B4-BE49-F238E27FC236}">
                <a16:creationId xmlns:a16="http://schemas.microsoft.com/office/drawing/2014/main" xmlns="" id="{592E1D5E-E43F-4BDC-9301-2AA8C9B6376A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30629" y="1931126"/>
            <a:ext cx="8882741" cy="3553096"/>
          </a:xfrm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xmlns="" id="{39E23211-396D-4CD9-A249-1A4521162C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Positivenquote</a:t>
            </a:r>
            <a:r>
              <a:rPr lang="de-DE" dirty="0"/>
              <a:t> - Laborebene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xmlns="" id="{79817F6C-A3A3-4043-BA94-CA7DAA4A10BA}"/>
              </a:ext>
            </a:extLst>
          </p:cNvPr>
          <p:cNvSpPr txBox="1"/>
          <p:nvPr/>
        </p:nvSpPr>
        <p:spPr>
          <a:xfrm>
            <a:off x="5278518" y="6156231"/>
            <a:ext cx="38654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i="1" dirty="0" err="1"/>
              <a:t>Epid</a:t>
            </a:r>
            <a:r>
              <a:rPr lang="de-DE" sz="1400" i="1" dirty="0"/>
              <a:t>. Bulletin 45/2020: Staat and Stern et al., 2020</a:t>
            </a:r>
          </a:p>
        </p:txBody>
      </p:sp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xmlns="" id="{CDAFA522-6EE5-468B-9771-8C96F5544363}"/>
              </a:ext>
            </a:extLst>
          </p:cNvPr>
          <p:cNvCxnSpPr/>
          <p:nvPr/>
        </p:nvCxnSpPr>
        <p:spPr>
          <a:xfrm>
            <a:off x="696684" y="4632960"/>
            <a:ext cx="827314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feld 11">
            <a:extLst>
              <a:ext uri="{FF2B5EF4-FFF2-40B4-BE49-F238E27FC236}">
                <a16:creationId xmlns:a16="http://schemas.microsoft.com/office/drawing/2014/main" xmlns="" id="{9BBA4025-9D8E-40D0-AD8A-E1A2813C51FB}"/>
              </a:ext>
            </a:extLst>
          </p:cNvPr>
          <p:cNvSpPr txBox="1"/>
          <p:nvPr/>
        </p:nvSpPr>
        <p:spPr>
          <a:xfrm>
            <a:off x="183139" y="4502155"/>
            <a:ext cx="47000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50" b="1" dirty="0">
                <a:solidFill>
                  <a:srgbClr val="FF0000"/>
                </a:solidFill>
              </a:rPr>
              <a:t>1.5%</a:t>
            </a:r>
          </a:p>
        </p:txBody>
      </p:sp>
    </p:spTree>
    <p:extLst>
      <p:ext uri="{BB962C8B-B14F-4D97-AF65-F5344CB8AC3E}">
        <p14:creationId xmlns:p14="http://schemas.microsoft.com/office/powerpoint/2010/main" val="32778973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xmlns="" id="{242B63DF-35DA-4A30-8216-B5EC4D2727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11.11.2020</a:t>
            </a:r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xmlns="" id="{52EEE04C-97CF-4B2F-9389-B9690D8B5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Krisenstab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xmlns="" id="{6E936746-DDA9-4056-80CF-B4FCBA819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9</a:t>
            </a:fld>
            <a:endParaRPr lang="de-DE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xmlns="" id="{9246352F-E3DB-457C-8227-B91EFD4DFE5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DE" dirty="0"/>
              <a:t>Bericht an BMG/</a:t>
            </a:r>
            <a:r>
              <a:rPr lang="de-DE" dirty="0" err="1"/>
              <a:t>BMWi</a:t>
            </a:r>
            <a:r>
              <a:rPr lang="de-DE" dirty="0"/>
              <a:t> (inkl. Lieferengpässe)</a:t>
            </a:r>
          </a:p>
          <a:p>
            <a:pPr lvl="1"/>
            <a:r>
              <a:rPr lang="de-DE" dirty="0"/>
              <a:t>Mittwochs</a:t>
            </a:r>
          </a:p>
          <a:p>
            <a:pPr lvl="1"/>
            <a:endParaRPr lang="de-DE" dirty="0"/>
          </a:p>
          <a:p>
            <a:r>
              <a:rPr lang="de-DE" dirty="0"/>
              <a:t>Lagebericht</a:t>
            </a:r>
          </a:p>
          <a:p>
            <a:pPr lvl="1"/>
            <a:r>
              <a:rPr lang="de-DE" dirty="0"/>
              <a:t>Mittwochs</a:t>
            </a:r>
          </a:p>
          <a:p>
            <a:pPr lvl="1"/>
            <a:endParaRPr lang="de-DE" dirty="0"/>
          </a:p>
          <a:p>
            <a:r>
              <a:rPr lang="de-DE" dirty="0"/>
              <a:t>RKI-Website (Excel-Download der Daten)</a:t>
            </a:r>
          </a:p>
          <a:p>
            <a:pPr lvl="1"/>
            <a:r>
              <a:rPr lang="de-DE" dirty="0"/>
              <a:t>Mittwochs aktualisiert</a:t>
            </a:r>
          </a:p>
          <a:p>
            <a:pPr lvl="1"/>
            <a:endParaRPr lang="de-DE" dirty="0"/>
          </a:p>
          <a:p>
            <a:r>
              <a:rPr lang="de-DE" dirty="0"/>
              <a:t>Epidemiologisches Bulletin</a:t>
            </a:r>
          </a:p>
          <a:p>
            <a:pPr lvl="1"/>
            <a:r>
              <a:rPr lang="de-DE" dirty="0"/>
              <a:t>Zunächst wöchentlich, ab KW 39 1x im Monat</a:t>
            </a:r>
          </a:p>
          <a:p>
            <a:pPr lvl="1"/>
            <a:endParaRPr lang="de-DE" dirty="0"/>
          </a:p>
          <a:p>
            <a:r>
              <a:rPr lang="de-DE" dirty="0"/>
              <a:t>Presseanfragen/IFG-Anfragen</a:t>
            </a:r>
          </a:p>
          <a:p>
            <a:pPr lvl="1"/>
            <a:r>
              <a:rPr lang="de-DE" dirty="0"/>
              <a:t>Auf Anfrage, ca. 2-5 pro Woche</a:t>
            </a:r>
          </a:p>
          <a:p>
            <a:pPr lvl="1"/>
            <a:endParaRPr lang="de-DE" dirty="0"/>
          </a:p>
          <a:p>
            <a:r>
              <a:rPr lang="de-DE" dirty="0"/>
              <a:t>Erlasse</a:t>
            </a:r>
          </a:p>
          <a:p>
            <a:pPr lvl="1"/>
            <a:r>
              <a:rPr lang="de-DE" dirty="0"/>
              <a:t>Auf Anfrage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xmlns="" id="{6C1513D2-BFD1-4497-A711-0DE5086588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Berichterstattung</a:t>
            </a:r>
          </a:p>
        </p:txBody>
      </p:sp>
    </p:spTree>
    <p:extLst>
      <p:ext uri="{BB962C8B-B14F-4D97-AF65-F5344CB8AC3E}">
        <p14:creationId xmlns:p14="http://schemas.microsoft.com/office/powerpoint/2010/main" val="37214325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385</Words>
  <Application>Microsoft Office PowerPoint</Application>
  <PresentationFormat>Bildschirmpräsentation (4:3)</PresentationFormat>
  <Paragraphs>113</Paragraphs>
  <Slides>10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1" baseType="lpstr">
      <vt:lpstr>Office-Design</vt:lpstr>
      <vt:lpstr>Erfassung der SARS-CoV-2 Testzahlen und -Kapazitäten</vt:lpstr>
      <vt:lpstr>Datenquellen</vt:lpstr>
      <vt:lpstr>Datenquellen</vt:lpstr>
      <vt:lpstr>Zusammenführen der Daten</vt:lpstr>
      <vt:lpstr>Erhobene Daten RKI-Testlaborabfrage (Voxco)</vt:lpstr>
      <vt:lpstr>Anzahl durchgeführter Testungen/Positivenquote/Kapazität</vt:lpstr>
      <vt:lpstr>Probenrückstau</vt:lpstr>
      <vt:lpstr>Positivenquote - Laborebene</vt:lpstr>
      <vt:lpstr>Berichterstattung</vt:lpstr>
      <vt:lpstr>Team Testzahlerfassung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Seifried, Janna</cp:lastModifiedBy>
  <cp:revision>449</cp:revision>
  <cp:lastPrinted>2020-02-26T13:13:47Z</cp:lastPrinted>
  <dcterms:created xsi:type="dcterms:W3CDTF">2015-11-02T12:29:13Z</dcterms:created>
  <dcterms:modified xsi:type="dcterms:W3CDTF">2020-11-12T10:07:15Z</dcterms:modified>
</cp:coreProperties>
</file>