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64" r:id="rId2"/>
    <p:sldId id="365" r:id="rId3"/>
    <p:sldId id="383" r:id="rId4"/>
    <p:sldId id="592"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64" autoAdjust="0"/>
    <p:restoredTop sz="88754" autoAdjust="0"/>
  </p:normalViewPr>
  <p:slideViewPr>
    <p:cSldViewPr>
      <p:cViewPr>
        <p:scale>
          <a:sx n="100" d="100"/>
          <a:sy n="100" d="100"/>
        </p:scale>
        <p:origin x="-378" y="16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11.11.2020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dirty="0"/>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nature.com/articles/d41586-020-03166-8"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deutschlandfunk.de/newsblog-zum-coronavirus-13-363-neuinfektionen-in.2852.de.html?dram:article_id=472514"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NICHT MEHR: Oman, Israel</a:t>
            </a:r>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dirty="0"/>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dirty="0"/>
          </a:p>
        </p:txBody>
      </p:sp>
    </p:spTree>
    <p:extLst>
      <p:ext uri="{BB962C8B-B14F-4D97-AF65-F5344CB8AC3E}">
        <p14:creationId xmlns:p14="http://schemas.microsoft.com/office/powerpoint/2010/main" val="44482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t>(</a:t>
            </a:r>
            <a:r>
              <a:rPr lang="de-DE" sz="1200" dirty="0" smtClean="0">
                <a:hlinkClick r:id="rId3"/>
              </a:rPr>
              <a:t>https://www.nature.com/articles/d41586-020-03166-8</a:t>
            </a:r>
            <a:r>
              <a:rPr lang="de-DE" sz="1200" dirty="0" smtClean="0"/>
              <a:t>) </a:t>
            </a:r>
          </a:p>
          <a:p>
            <a:r>
              <a:rPr lang="de-DE" sz="1200" u="sng" kern="1200" dirty="0" smtClean="0">
                <a:solidFill>
                  <a:schemeClr val="tx1"/>
                </a:solidFill>
                <a:effectLst/>
                <a:latin typeface="+mn-lt"/>
                <a:ea typeface="+mn-ea"/>
                <a:cs typeface="+mn-cs"/>
                <a:hlinkClick r:id="rId4"/>
              </a:rPr>
              <a:t>https</a:t>
            </a:r>
            <a:r>
              <a:rPr lang="de-DE" sz="1200" u="sng" kern="1200" dirty="0" smtClean="0">
                <a:solidFill>
                  <a:schemeClr val="tx1"/>
                </a:solidFill>
                <a:effectLst/>
                <a:latin typeface="+mn-lt"/>
                <a:ea typeface="+mn-ea"/>
                <a:cs typeface="+mn-cs"/>
                <a:hlinkClick r:id="rId4"/>
              </a:rPr>
              <a:t>://www.deutschlandfunk.de/newsblog-zum-coronavirus-13-363-neuinfektionen-in.2852.de.html?dram:article_id=472514</a:t>
            </a: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4</a:t>
            </a:fld>
            <a:endParaRPr lang="de-DE" dirty="0"/>
          </a:p>
        </p:txBody>
      </p:sp>
    </p:spTree>
    <p:extLst>
      <p:ext uri="{BB962C8B-B14F-4D97-AF65-F5344CB8AC3E}">
        <p14:creationId xmlns:p14="http://schemas.microsoft.com/office/powerpoint/2010/main" val="1238863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11.11.2020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11.11.2020</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dirty="0"/>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913705"/>
            <a:ext cx="3821431" cy="830997"/>
          </a:xfrm>
          <a:prstGeom prst="rect">
            <a:avLst/>
          </a:prstGeom>
          <a:noFill/>
        </p:spPr>
        <p:txBody>
          <a:bodyPr wrap="none" rtlCol="0">
            <a:spAutoFit/>
          </a:bodyPr>
          <a:lstStyle/>
          <a:p>
            <a:r>
              <a:rPr lang="en-US" sz="2400" b="1" dirty="0">
                <a:solidFill>
                  <a:schemeClr val="tx2"/>
                </a:solidFill>
              </a:rPr>
              <a:t>50.994.214 </a:t>
            </a:r>
            <a:r>
              <a:rPr lang="en-US" sz="2400" b="1" dirty="0" err="1">
                <a:solidFill>
                  <a:schemeClr val="tx2"/>
                </a:solidFill>
              </a:rPr>
              <a:t>Fälle</a:t>
            </a:r>
            <a:endParaRPr lang="en-US" sz="2400" b="1" dirty="0">
              <a:solidFill>
                <a:schemeClr val="tx2"/>
              </a:solidFill>
            </a:endParaRPr>
          </a:p>
          <a:p>
            <a:r>
              <a:rPr lang="en-US" sz="2400" b="1" dirty="0">
                <a:solidFill>
                  <a:schemeClr val="tx2"/>
                </a:solidFill>
              </a:rPr>
              <a:t>1.264.077 </a:t>
            </a:r>
            <a:r>
              <a:rPr lang="en-US" sz="2400" b="1" dirty="0" err="1">
                <a:solidFill>
                  <a:schemeClr val="tx2"/>
                </a:solidFill>
              </a:rPr>
              <a:t>Todesfälle</a:t>
            </a:r>
            <a:r>
              <a:rPr lang="en-US" sz="2400" b="1" dirty="0">
                <a:solidFill>
                  <a:schemeClr val="tx2"/>
                </a:solidFill>
              </a:rPr>
              <a:t> (2,48%)</a:t>
            </a:r>
            <a:endParaRPr lang="de-DE" sz="2400" b="1" dirty="0">
              <a:solidFill>
                <a:schemeClr val="tx2"/>
              </a:solidFill>
            </a:endParaRP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a:t>
            </a:r>
            <a:r>
              <a:rPr lang="de-DE" sz="1400" i="1" dirty="0" smtClean="0">
                <a:solidFill>
                  <a:prstClr val="black"/>
                </a:solidFill>
              </a:rPr>
              <a:t>10.11.2020</a:t>
            </a:r>
            <a:endParaRPr lang="de-DE" sz="1400" i="1" dirty="0">
              <a:solidFill>
                <a:prstClr val="black"/>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1644730034"/>
              </p:ext>
            </p:extLst>
          </p:nvPr>
        </p:nvGraphicFramePr>
        <p:xfrm>
          <a:off x="110666" y="1744702"/>
          <a:ext cx="8925830" cy="4717637"/>
        </p:xfrm>
        <a:graphic>
          <a:graphicData uri="http://schemas.openxmlformats.org/drawingml/2006/table">
            <a:tbl>
              <a:tblPr firstRow="1" firstCol="1" bandRow="1"/>
              <a:tblGrid>
                <a:gridCol w="1509006">
                  <a:extLst>
                    <a:ext uri="{9D8B030D-6E8A-4147-A177-3AD203B41FA5}">
                      <a16:colId xmlns="" xmlns:a16="http://schemas.microsoft.com/office/drawing/2014/main" val="20000"/>
                    </a:ext>
                  </a:extLst>
                </a:gridCol>
                <a:gridCol w="1080120">
                  <a:extLst>
                    <a:ext uri="{9D8B030D-6E8A-4147-A177-3AD203B41FA5}">
                      <a16:colId xmlns="" xmlns:a16="http://schemas.microsoft.com/office/drawing/2014/main" val="20001"/>
                    </a:ext>
                  </a:extLst>
                </a:gridCol>
                <a:gridCol w="1440160">
                  <a:extLst>
                    <a:ext uri="{9D8B030D-6E8A-4147-A177-3AD203B41FA5}">
                      <a16:colId xmlns="" xmlns:a16="http://schemas.microsoft.com/office/drawing/2014/main" val="20002"/>
                    </a:ext>
                  </a:extLst>
                </a:gridCol>
                <a:gridCol w="1080120">
                  <a:extLst>
                    <a:ext uri="{9D8B030D-6E8A-4147-A177-3AD203B41FA5}">
                      <a16:colId xmlns="" xmlns:a16="http://schemas.microsoft.com/office/drawing/2014/main" val="20003"/>
                    </a:ext>
                  </a:extLst>
                </a:gridCol>
                <a:gridCol w="1512168">
                  <a:extLst>
                    <a:ext uri="{9D8B030D-6E8A-4147-A177-3AD203B41FA5}">
                      <a16:colId xmlns="" xmlns:a16="http://schemas.microsoft.com/office/drawing/2014/main" val="20004"/>
                    </a:ext>
                  </a:extLst>
                </a:gridCol>
                <a:gridCol w="792088">
                  <a:extLst>
                    <a:ext uri="{9D8B030D-6E8A-4147-A177-3AD203B41FA5}">
                      <a16:colId xmlns="" xmlns:a16="http://schemas.microsoft.com/office/drawing/2014/main" val="20005"/>
                    </a:ext>
                  </a:extLst>
                </a:gridCol>
                <a:gridCol w="864096">
                  <a:extLst>
                    <a:ext uri="{9D8B030D-6E8A-4147-A177-3AD203B41FA5}">
                      <a16:colId xmlns="" xmlns:a16="http://schemas.microsoft.com/office/drawing/2014/main" val="20006"/>
                    </a:ext>
                  </a:extLst>
                </a:gridCol>
                <a:gridCol w="648072">
                  <a:extLst>
                    <a:ext uri="{9D8B030D-6E8A-4147-A177-3AD203B41FA5}">
                      <a16:colId xmlns="" xmlns:a16="http://schemas.microsoft.com/office/drawing/2014/main" val="20007"/>
                    </a:ext>
                  </a:extLst>
                </a:gridCol>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Ew</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Trend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0000"/>
                  </a:ext>
                </a:extLst>
              </a:tr>
              <a:tr h="303563">
                <a:tc>
                  <a:txBody>
                    <a:bodyPr/>
                    <a:lstStyle/>
                    <a:p>
                      <a:pPr algn="l" fontAlgn="b"/>
                      <a:r>
                        <a:rPr lang="de-DE" sz="1800" b="1" i="0" u="none" strike="noStrike" kern="1200" dirty="0">
                          <a:solidFill>
                            <a:schemeClr val="tx2"/>
                          </a:solidFill>
                          <a:effectLst/>
                          <a:latin typeface="+mn-lt"/>
                          <a:ea typeface="+mn-ea"/>
                          <a:cs typeface="+mn-cs"/>
                        </a:rPr>
                        <a:t>Vereinigte Staaten</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10.110.552</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819.307</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chemeClr val="tx2"/>
                          </a:solidFill>
                          <a:effectLst/>
                          <a:latin typeface="+mn-lt"/>
                          <a:ea typeface="+mn-ea"/>
                          <a:cs typeface="+mn-cs"/>
                        </a:rPr>
                        <a:t>39,64</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3072,51</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248,98</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1,27</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 xmlns:a16="http://schemas.microsoft.com/office/drawing/2014/main" val="10001"/>
                  </a:ext>
                </a:extLst>
              </a:tr>
              <a:tr h="292125">
                <a:tc>
                  <a:txBody>
                    <a:bodyPr/>
                    <a:lstStyle/>
                    <a:p>
                      <a:pPr algn="l" fontAlgn="b"/>
                      <a:r>
                        <a:rPr lang="de-DE" sz="1800" b="1" i="0" u="none" strike="noStrike" kern="1200">
                          <a:solidFill>
                            <a:schemeClr val="tx2"/>
                          </a:solidFill>
                          <a:effectLst/>
                          <a:latin typeface="+mn-lt"/>
                          <a:ea typeface="+mn-ea"/>
                          <a:cs typeface="+mn-cs"/>
                        </a:rPr>
                        <a:t>Frankreich</a:t>
                      </a: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1.807.479</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341.046</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13,25</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2697,21</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508,93</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1,06</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2"/>
                  </a:ext>
                </a:extLst>
              </a:tr>
              <a:tr h="359533">
                <a:tc>
                  <a:txBody>
                    <a:bodyPr/>
                    <a:lstStyle/>
                    <a:p>
                      <a:pPr algn="l" fontAlgn="b"/>
                      <a:r>
                        <a:rPr lang="de-DE" sz="1800" b="1" i="0" u="none" strike="noStrike" kern="1200">
                          <a:solidFill>
                            <a:schemeClr val="tx2"/>
                          </a:solidFill>
                          <a:effectLst/>
                          <a:latin typeface="+mn-lt"/>
                          <a:ea typeface="+mn-ea"/>
                          <a:cs typeface="+mn-cs"/>
                        </a:rPr>
                        <a:t>Indien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8.591.730</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324.107</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0,91</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chemeClr val="tx2"/>
                          </a:solidFill>
                          <a:effectLst/>
                          <a:latin typeface="+mn-lt"/>
                          <a:ea typeface="+mn-ea"/>
                          <a:cs typeface="+mn-cs"/>
                        </a:rPr>
                        <a:t>628,78</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23,72</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3"/>
                  </a:ext>
                </a:extLst>
              </a:tr>
              <a:tr h="359533">
                <a:tc>
                  <a:txBody>
                    <a:bodyPr/>
                    <a:lstStyle/>
                    <a:p>
                      <a:pPr algn="l" fontAlgn="b"/>
                      <a:r>
                        <a:rPr lang="de-DE" sz="1800" b="1" i="0" u="none" strike="noStrike" kern="1200">
                          <a:solidFill>
                            <a:schemeClr val="tx2"/>
                          </a:solidFill>
                          <a:effectLst/>
                          <a:latin typeface="+mn-lt"/>
                          <a:ea typeface="+mn-ea"/>
                          <a:cs typeface="+mn-cs"/>
                        </a:rPr>
                        <a:t>Italien</a:t>
                      </a: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960.373</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228.785</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21,18</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1591,09</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379,04</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1,14</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4"/>
                  </a:ext>
                </a:extLst>
              </a:tr>
              <a:tr h="359533">
                <a:tc>
                  <a:txBody>
                    <a:bodyPr/>
                    <a:lstStyle/>
                    <a:p>
                      <a:pPr algn="l" fontAlgn="b"/>
                      <a:r>
                        <a:rPr lang="de-DE" sz="1800" b="1" i="0" u="none" strike="noStrike" kern="1200">
                          <a:solidFill>
                            <a:schemeClr val="tx2"/>
                          </a:solidFill>
                          <a:effectLst/>
                          <a:latin typeface="+mn-lt"/>
                          <a:ea typeface="+mn-ea"/>
                          <a:cs typeface="+mn-cs"/>
                        </a:rPr>
                        <a:t>Polen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568.138</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172.658</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31,25</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1496,17</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chemeClr val="tx2"/>
                          </a:solidFill>
                          <a:effectLst/>
                          <a:latin typeface="+mn-lt"/>
                          <a:ea typeface="+mn-ea"/>
                          <a:cs typeface="+mn-cs"/>
                        </a:rPr>
                        <a:t>454,69</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1,22</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5"/>
                  </a:ext>
                </a:extLst>
              </a:tr>
              <a:tr h="359533">
                <a:tc>
                  <a:txBody>
                    <a:bodyPr/>
                    <a:lstStyle/>
                    <a:p>
                      <a:pPr algn="l" fontAlgn="b"/>
                      <a:r>
                        <a:rPr lang="de-DE" sz="1800" b="1" i="0" u="none" strike="noStrike" kern="1200">
                          <a:solidFill>
                            <a:schemeClr val="tx2"/>
                          </a:solidFill>
                          <a:effectLst/>
                          <a:latin typeface="+mn-lt"/>
                          <a:ea typeface="+mn-ea"/>
                          <a:cs typeface="+mn-cs"/>
                        </a:rPr>
                        <a:t>Großbritannien</a:t>
                      </a: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1.213.363</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159.499</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0,2</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1820,58</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chemeClr val="tx2"/>
                          </a:solidFill>
                          <a:effectLst/>
                          <a:latin typeface="+mn-lt"/>
                          <a:ea typeface="+mn-ea"/>
                          <a:cs typeface="+mn-cs"/>
                        </a:rPr>
                        <a:t>239,32</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chemeClr val="tx2"/>
                          </a:solidFill>
                          <a:effectLst/>
                          <a:latin typeface="+mn-lt"/>
                          <a:ea typeface="+mn-ea"/>
                          <a:cs typeface="+mn-cs"/>
                        </a:rPr>
                        <a:t>1,01</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6"/>
                  </a:ext>
                </a:extLst>
              </a:tr>
              <a:tr h="359533">
                <a:tc>
                  <a:txBody>
                    <a:bodyPr/>
                    <a:lstStyle/>
                    <a:p>
                      <a:pPr algn="l" fontAlgn="b"/>
                      <a:r>
                        <a:rPr lang="de-DE" sz="1800" b="1" i="0" u="none" strike="noStrike" kern="1200">
                          <a:solidFill>
                            <a:schemeClr val="tx2"/>
                          </a:solidFill>
                          <a:effectLst/>
                          <a:latin typeface="+mn-lt"/>
                          <a:ea typeface="+mn-ea"/>
                          <a:cs typeface="+mn-cs"/>
                        </a:rPr>
                        <a:t>Russische Föderation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1.796.132</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141.094</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13,96</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1231,3</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chemeClr val="tx2"/>
                          </a:solidFill>
                          <a:effectLst/>
                          <a:latin typeface="+mn-lt"/>
                          <a:ea typeface="+mn-ea"/>
                          <a:cs typeface="+mn-cs"/>
                        </a:rPr>
                        <a:t>96,72</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1,09</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7"/>
                  </a:ext>
                </a:extLst>
              </a:tr>
              <a:tr h="351137">
                <a:tc>
                  <a:txBody>
                    <a:bodyPr/>
                    <a:lstStyle/>
                    <a:p>
                      <a:pPr algn="l" fontAlgn="b"/>
                      <a:r>
                        <a:rPr lang="de-DE" sz="1800" b="1" i="0" u="none" strike="noStrike" kern="1200">
                          <a:solidFill>
                            <a:schemeClr val="tx2"/>
                          </a:solidFill>
                          <a:effectLst/>
                          <a:latin typeface="+mn-lt"/>
                          <a:ea typeface="+mn-ea"/>
                          <a:cs typeface="+mn-cs"/>
                        </a:rPr>
                        <a:t>Spanien</a:t>
                      </a: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1.381.218</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dirty="0" smtClean="0">
                          <a:solidFill>
                            <a:schemeClr val="tx2"/>
                          </a:solidFill>
                          <a:effectLst/>
                          <a:latin typeface="+mn-lt"/>
                          <a:ea typeface="+mn-ea"/>
                          <a:cs typeface="+mn-cs"/>
                        </a:rPr>
                        <a:t>140.521</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-1,3</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2942,7</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chemeClr val="tx2"/>
                          </a:solidFill>
                          <a:effectLst/>
                          <a:latin typeface="+mn-lt"/>
                          <a:ea typeface="+mn-ea"/>
                          <a:cs typeface="+mn-cs"/>
                        </a:rPr>
                        <a:t>299,38</a:t>
                      </a:r>
                    </a:p>
                  </a:txBody>
                  <a:tcPr marL="9525" marR="9525" marT="9525" marB="0" anchor="b">
                    <a:lnL>
                      <a:noFill/>
                    </a:lnL>
                    <a:lnR>
                      <a:noFill/>
                    </a:lnR>
                    <a:lnT>
                      <a:noFill/>
                    </a:lnT>
                    <a:lnB>
                      <a:noFill/>
                    </a:lnB>
                  </a:tcPr>
                </a:tc>
                <a:tc>
                  <a:txBody>
                    <a:bodyPr/>
                    <a:lstStyle/>
                    <a:p>
                      <a:pPr algn="r" fontAlgn="b"/>
                      <a:r>
                        <a:rPr lang="de-DE" sz="1800" b="0" i="0" u="none" strike="noStrike" kern="1200">
                          <a:solidFill>
                            <a:schemeClr val="tx2"/>
                          </a:solidFill>
                          <a:effectLst/>
                          <a:latin typeface="+mn-lt"/>
                          <a:ea typeface="+mn-ea"/>
                          <a:cs typeface="+mn-cs"/>
                        </a:rPr>
                        <a:t>0,98</a:t>
                      </a:r>
                    </a:p>
                  </a:txBody>
                  <a:tcPr marL="9525" marR="9525" marT="9525" marB="0" anchor="b">
                    <a:lnL>
                      <a:noFill/>
                    </a:lnL>
                    <a:lnR>
                      <a:noFill/>
                    </a:lnR>
                    <a:lnT>
                      <a:noFill/>
                    </a:lnT>
                    <a:lnB>
                      <a:noFill/>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tcPr>
                </a:tc>
                <a:extLst>
                  <a:ext uri="{0D108BD9-81ED-4DB2-BD59-A6C34878D82A}">
                    <a16:rowId xmlns="" xmlns:a16="http://schemas.microsoft.com/office/drawing/2014/main" val="10008"/>
                  </a:ext>
                </a:extLst>
              </a:tr>
              <a:tr h="361798">
                <a:tc>
                  <a:txBody>
                    <a:bodyPr/>
                    <a:lstStyle/>
                    <a:p>
                      <a:pPr algn="l" fontAlgn="b"/>
                      <a:r>
                        <a:rPr lang="de-DE" sz="1800" b="1" i="0" u="none" strike="noStrike" kern="1200">
                          <a:solidFill>
                            <a:schemeClr val="tx2"/>
                          </a:solidFill>
                          <a:effectLst/>
                          <a:latin typeface="+mn-lt"/>
                          <a:ea typeface="+mn-ea"/>
                          <a:cs typeface="+mn-cs"/>
                        </a:rPr>
                        <a:t>Deutschland</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687.200</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smtClean="0">
                          <a:solidFill>
                            <a:schemeClr val="tx2"/>
                          </a:solidFill>
                          <a:effectLst/>
                          <a:latin typeface="+mn-lt"/>
                          <a:ea typeface="+mn-ea"/>
                          <a:cs typeface="+mn-cs"/>
                        </a:rPr>
                        <a:t>126.821</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14,15</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a:solidFill>
                            <a:schemeClr val="tx2"/>
                          </a:solidFill>
                          <a:effectLst/>
                          <a:latin typeface="+mn-lt"/>
                          <a:ea typeface="+mn-ea"/>
                          <a:cs typeface="+mn-cs"/>
                        </a:rPr>
                        <a:t>827,76</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chemeClr val="tx2"/>
                          </a:solidFill>
                          <a:effectLst/>
                          <a:latin typeface="+mn-lt"/>
                          <a:ea typeface="+mn-ea"/>
                          <a:cs typeface="+mn-cs"/>
                        </a:rPr>
                        <a:t>152,76</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chemeClr val="tx2"/>
                          </a:solidFill>
                          <a:effectLst/>
                          <a:latin typeface="+mn-lt"/>
                          <a:ea typeface="+mn-ea"/>
                          <a:cs typeface="+mn-cs"/>
                        </a:rPr>
                        <a:t>1,09</a:t>
                      </a:r>
                    </a:p>
                  </a:txBody>
                  <a:tcPr marL="9525" marR="9525" marT="9525" marB="0" anchor="b">
                    <a:lnL>
                      <a:noFill/>
                    </a:lnL>
                    <a:lnR>
                      <a:noFill/>
                    </a:lnR>
                    <a:lnT>
                      <a:noFill/>
                    </a:lnT>
                    <a:lnB>
                      <a:noFill/>
                    </a:lnB>
                    <a:solidFill>
                      <a:srgbClr val="D3DFEE"/>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extLst>
                  <a:ext uri="{0D108BD9-81ED-4DB2-BD59-A6C34878D82A}">
                    <a16:rowId xmlns="" xmlns:a16="http://schemas.microsoft.com/office/drawing/2014/main" val="10009"/>
                  </a:ext>
                </a:extLst>
              </a:tr>
              <a:tr h="359533">
                <a:tc>
                  <a:txBody>
                    <a:bodyPr/>
                    <a:lstStyle/>
                    <a:p>
                      <a:pPr algn="l" fontAlgn="b"/>
                      <a:r>
                        <a:rPr lang="de-DE" sz="1800" b="1" i="0" u="none" strike="noStrike" kern="1200">
                          <a:solidFill>
                            <a:schemeClr val="tx2"/>
                          </a:solidFill>
                          <a:effectLst/>
                          <a:latin typeface="+mn-lt"/>
                          <a:ea typeface="+mn-ea"/>
                          <a:cs typeface="+mn-cs"/>
                        </a:rPr>
                        <a:t>Brasilien</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smtClean="0">
                          <a:solidFill>
                            <a:schemeClr val="tx2"/>
                          </a:solidFill>
                          <a:effectLst/>
                          <a:latin typeface="+mn-lt"/>
                          <a:ea typeface="+mn-ea"/>
                          <a:cs typeface="+mn-cs"/>
                        </a:rPr>
                        <a:t>5.653.561</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smtClean="0">
                          <a:solidFill>
                            <a:schemeClr val="tx2"/>
                          </a:solidFill>
                          <a:effectLst/>
                          <a:latin typeface="+mn-lt"/>
                          <a:ea typeface="+mn-ea"/>
                          <a:cs typeface="+mn-cs"/>
                        </a:rPr>
                        <a:t>99.355</a:t>
                      </a:r>
                      <a:endParaRPr lang="de-DE" sz="1800" b="0" i="0" u="none" strike="noStrike" kern="1200" dirty="0">
                        <a:solidFill>
                          <a:schemeClr val="tx2"/>
                        </a:solidFill>
                        <a:effectLst/>
                        <a:latin typeface="+mn-lt"/>
                        <a:ea typeface="+mn-ea"/>
                        <a:cs typeface="+mn-cs"/>
                      </a:endParaRP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a:solidFill>
                            <a:schemeClr val="tx2"/>
                          </a:solidFill>
                          <a:effectLst/>
                          <a:latin typeface="+mn-lt"/>
                          <a:ea typeface="+mn-ea"/>
                          <a:cs typeface="+mn-cs"/>
                        </a:rPr>
                        <a:t>-31,17</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chemeClr val="tx2"/>
                          </a:solidFill>
                          <a:effectLst/>
                          <a:latin typeface="+mn-lt"/>
                          <a:ea typeface="+mn-ea"/>
                          <a:cs typeface="+mn-cs"/>
                        </a:rPr>
                        <a:t>2678,78</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chemeClr val="tx2"/>
                          </a:solidFill>
                          <a:effectLst/>
                          <a:latin typeface="+mn-lt"/>
                          <a:ea typeface="+mn-ea"/>
                          <a:cs typeface="+mn-cs"/>
                        </a:rPr>
                        <a:t>47,08</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chemeClr val="tx2"/>
                          </a:solidFill>
                          <a:effectLst/>
                          <a:latin typeface="+mn-lt"/>
                          <a:ea typeface="+mn-ea"/>
                          <a:cs typeface="+mn-cs"/>
                        </a:rPr>
                        <a:t>0,96</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00B050"/>
                          </a:solidFill>
                          <a:latin typeface="+mn-lt"/>
                          <a:ea typeface="+mn-ea"/>
                          <a:cs typeface="+mn-cs"/>
                        </a:rPr>
                        <a:t>▼</a:t>
                      </a:r>
                      <a:endParaRPr lang="de-DE" sz="1800" b="0" i="0" u="none" strike="noStrike" kern="1200" dirty="0">
                        <a:solidFill>
                          <a:srgbClr val="FF0000"/>
                        </a:solidFill>
                        <a:effectLst/>
                        <a:latin typeface="+mn-lt"/>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16137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94167"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sp>
        <p:nvSpPr>
          <p:cNvPr id="9" name="Textfeld 8"/>
          <p:cNvSpPr txBox="1"/>
          <p:nvPr/>
        </p:nvSpPr>
        <p:spPr>
          <a:xfrm>
            <a:off x="0" y="6669360"/>
            <a:ext cx="1913728" cy="246221"/>
          </a:xfrm>
          <a:prstGeom prst="rect">
            <a:avLst/>
          </a:prstGeom>
          <a:noFill/>
        </p:spPr>
        <p:txBody>
          <a:bodyPr wrap="square" rtlCol="0">
            <a:spAutoFit/>
          </a:bodyPr>
          <a:lstStyle/>
          <a:p>
            <a:r>
              <a:rPr lang="de-DE" sz="1000" i="1" dirty="0">
                <a:solidFill>
                  <a:prstClr val="black"/>
                </a:solidFill>
              </a:rPr>
              <a:t>Quelle: ECDC, Stand: </a:t>
            </a:r>
            <a:r>
              <a:rPr lang="de-DE" sz="1000" i="1" dirty="0" smtClean="0">
                <a:solidFill>
                  <a:prstClr val="black"/>
                </a:solidFill>
              </a:rPr>
              <a:t>10.11.2020</a:t>
            </a:r>
            <a:endParaRPr lang="de-DE" sz="1000" i="1" dirty="0">
              <a:solidFill>
                <a:prstClr val="black"/>
              </a:solidFill>
            </a:endParaRPr>
          </a:p>
        </p:txBody>
      </p:sp>
      <p:sp>
        <p:nvSpPr>
          <p:cNvPr id="16" name="Textfeld 15"/>
          <p:cNvSpPr txBox="1"/>
          <p:nvPr/>
        </p:nvSpPr>
        <p:spPr>
          <a:xfrm>
            <a:off x="2837492" y="3901431"/>
            <a:ext cx="1152128" cy="338554"/>
          </a:xfrm>
          <a:prstGeom prst="rect">
            <a:avLst/>
          </a:prstGeom>
          <a:noFill/>
        </p:spPr>
        <p:txBody>
          <a:bodyPr wrap="square" rtlCol="0">
            <a:spAutoFit/>
          </a:bodyPr>
          <a:lstStyle/>
          <a:p>
            <a:pPr algn="ctr"/>
            <a:r>
              <a:rPr lang="de-DE" sz="1600" b="1" dirty="0"/>
              <a:t>Amerika</a:t>
            </a:r>
          </a:p>
        </p:txBody>
      </p:sp>
      <p:sp>
        <p:nvSpPr>
          <p:cNvPr id="18" name="Textfeld 17"/>
          <p:cNvSpPr txBox="1"/>
          <p:nvPr/>
        </p:nvSpPr>
        <p:spPr>
          <a:xfrm>
            <a:off x="5682208" y="3717032"/>
            <a:ext cx="1152128" cy="338554"/>
          </a:xfrm>
          <a:prstGeom prst="rect">
            <a:avLst/>
          </a:prstGeom>
          <a:noFill/>
        </p:spPr>
        <p:txBody>
          <a:bodyPr wrap="square" rtlCol="0">
            <a:spAutoFit/>
          </a:bodyPr>
          <a:lstStyle/>
          <a:p>
            <a:pPr algn="ctr"/>
            <a:r>
              <a:rPr lang="de-DE" sz="1600" b="1" dirty="0"/>
              <a:t>Asien</a:t>
            </a:r>
          </a:p>
        </p:txBody>
      </p:sp>
      <p:sp>
        <p:nvSpPr>
          <p:cNvPr id="19" name="Textfeld 18"/>
          <p:cNvSpPr txBox="1"/>
          <p:nvPr/>
        </p:nvSpPr>
        <p:spPr>
          <a:xfrm>
            <a:off x="138815" y="3904429"/>
            <a:ext cx="1152128" cy="338554"/>
          </a:xfrm>
          <a:prstGeom prst="rect">
            <a:avLst/>
          </a:prstGeom>
          <a:noFill/>
        </p:spPr>
        <p:txBody>
          <a:bodyPr wrap="square" rtlCol="0">
            <a:spAutoFit/>
          </a:bodyPr>
          <a:lstStyle/>
          <a:p>
            <a:pPr algn="ctr"/>
            <a:r>
              <a:rPr lang="de-DE" sz="1600" b="1" dirty="0"/>
              <a:t>Afrika</a:t>
            </a:r>
          </a:p>
        </p:txBody>
      </p:sp>
      <p:graphicFrame>
        <p:nvGraphicFramePr>
          <p:cNvPr id="2" name="Tabelle 1"/>
          <p:cNvGraphicFramePr>
            <a:graphicFrameLocks noGrp="1"/>
          </p:cNvGraphicFramePr>
          <p:nvPr>
            <p:extLst>
              <p:ext uri="{D42A27DB-BD31-4B8C-83A1-F6EECF244321}">
                <p14:modId xmlns:p14="http://schemas.microsoft.com/office/powerpoint/2010/main" val="3405700650"/>
              </p:ext>
            </p:extLst>
          </p:nvPr>
        </p:nvGraphicFramePr>
        <p:xfrm>
          <a:off x="46726" y="4189463"/>
          <a:ext cx="1428930" cy="1070610"/>
        </p:xfrm>
        <a:graphic>
          <a:graphicData uri="http://schemas.openxmlformats.org/drawingml/2006/table">
            <a:tbl>
              <a:tblPr>
                <a:tableStyleId>{21E4AEA4-8DFA-4A89-87EB-49C32662AFE0}</a:tableStyleId>
              </a:tblPr>
              <a:tblGrid>
                <a:gridCol w="789230">
                  <a:extLst>
                    <a:ext uri="{9D8B030D-6E8A-4147-A177-3AD203B41FA5}">
                      <a16:colId xmlns="" xmlns:a16="http://schemas.microsoft.com/office/drawing/2014/main" val="20000"/>
                    </a:ext>
                  </a:extLst>
                </a:gridCol>
                <a:gridCol w="639700">
                  <a:extLst>
                    <a:ext uri="{9D8B030D-6E8A-4147-A177-3AD203B41FA5}">
                      <a16:colId xmlns="" xmlns:a16="http://schemas.microsoft.com/office/drawing/2014/main" val="20001"/>
                    </a:ext>
                  </a:extLst>
                </a:gridCol>
              </a:tblGrid>
              <a:tr h="35277">
                <a:tc>
                  <a:txBody>
                    <a:bodyPr/>
                    <a:lstStyle/>
                    <a:p>
                      <a:pPr algn="l" fontAlgn="b"/>
                      <a:r>
                        <a:rPr lang="de-DE" sz="1050" b="1" u="none" strike="noStrike" kern="1200" dirty="0">
                          <a:solidFill>
                            <a:schemeClr val="dk1"/>
                          </a:solidFill>
                          <a:effectLst/>
                          <a:latin typeface="+mn-lt"/>
                          <a:ea typeface="+mn-ea"/>
                          <a:cs typeface="+mn-cs"/>
                        </a:rPr>
                        <a:t>Land</a:t>
                      </a: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 xmlns:a16="http://schemas.microsoft.com/office/drawing/2014/main" val="10000"/>
                  </a:ext>
                </a:extLst>
              </a:tr>
              <a:tr h="163645">
                <a:tc>
                  <a:txBody>
                    <a:bodyPr/>
                    <a:lstStyle/>
                    <a:p>
                      <a:pPr algn="l" fontAlgn="b"/>
                      <a:r>
                        <a:rPr lang="de-DE" sz="1100" b="0" i="0" u="none" strike="noStrike" dirty="0" smtClean="0">
                          <a:solidFill>
                            <a:srgbClr val="000000"/>
                          </a:solidFill>
                          <a:effectLst/>
                          <a:latin typeface="Calibri"/>
                        </a:rPr>
                        <a:t>Kap </a:t>
                      </a:r>
                      <a:r>
                        <a:rPr lang="de-DE" sz="1100" b="0" i="0" u="none" strike="noStrike" dirty="0">
                          <a:solidFill>
                            <a:srgbClr val="000000"/>
                          </a:solidFill>
                          <a:effectLst/>
                          <a:latin typeface="Calibri"/>
                        </a:rPr>
                        <a:t>Verde</a:t>
                      </a:r>
                    </a:p>
                  </a:txBody>
                  <a:tcPr marL="9525" marR="9525" marT="9525" marB="0" anchor="b"/>
                </a:tc>
                <a:tc>
                  <a:txBody>
                    <a:bodyPr/>
                    <a:lstStyle/>
                    <a:p>
                      <a:pPr algn="r" fontAlgn="b"/>
                      <a:r>
                        <a:rPr lang="de-DE" sz="1100" b="0" i="0" u="none" strike="noStrike">
                          <a:solidFill>
                            <a:srgbClr val="000000"/>
                          </a:solidFill>
                          <a:effectLst/>
                          <a:latin typeface="Calibri"/>
                        </a:rPr>
                        <a:t>97,65</a:t>
                      </a:r>
                    </a:p>
                  </a:txBody>
                  <a:tcPr marL="9525" marR="9525" marT="9525" marB="0" anchor="b"/>
                </a:tc>
                <a:extLst>
                  <a:ext uri="{0D108BD9-81ED-4DB2-BD59-A6C34878D82A}">
                    <a16:rowId xmlns="" xmlns:a16="http://schemas.microsoft.com/office/drawing/2014/main" val="10001"/>
                  </a:ext>
                </a:extLst>
              </a:tr>
              <a:tr h="163645">
                <a:tc>
                  <a:txBody>
                    <a:bodyPr/>
                    <a:lstStyle/>
                    <a:p>
                      <a:pPr algn="l" fontAlgn="b"/>
                      <a:r>
                        <a:rPr lang="de-DE" sz="1100" b="0" i="0" u="none" strike="noStrike">
                          <a:solidFill>
                            <a:srgbClr val="000000"/>
                          </a:solidFill>
                          <a:effectLst/>
                          <a:latin typeface="Calibri"/>
                        </a:rPr>
                        <a:t>Marokko</a:t>
                      </a:r>
                    </a:p>
                  </a:txBody>
                  <a:tcPr marL="9525" marR="9525" marT="9525" marB="0" anchor="b"/>
                </a:tc>
                <a:tc>
                  <a:txBody>
                    <a:bodyPr/>
                    <a:lstStyle/>
                    <a:p>
                      <a:pPr algn="r" fontAlgn="b"/>
                      <a:r>
                        <a:rPr lang="de-DE" sz="1100" b="0" i="0" u="none" strike="noStrike">
                          <a:solidFill>
                            <a:srgbClr val="000000"/>
                          </a:solidFill>
                          <a:effectLst/>
                          <a:latin typeface="Calibri"/>
                        </a:rPr>
                        <a:t>95,64</a:t>
                      </a:r>
                    </a:p>
                  </a:txBody>
                  <a:tcPr marL="9525" marR="9525" marT="9525" marB="0" anchor="b"/>
                </a:tc>
              </a:tr>
              <a:tr h="182880">
                <a:tc>
                  <a:txBody>
                    <a:bodyPr/>
                    <a:lstStyle/>
                    <a:p>
                      <a:pPr algn="l" fontAlgn="b"/>
                      <a:r>
                        <a:rPr lang="de-DE" sz="1100" b="0" i="0" u="none" strike="noStrike">
                          <a:solidFill>
                            <a:srgbClr val="000000"/>
                          </a:solidFill>
                          <a:effectLst/>
                          <a:latin typeface="Calibri"/>
                        </a:rPr>
                        <a:t>Libyen</a:t>
                      </a:r>
                    </a:p>
                  </a:txBody>
                  <a:tcPr marL="9525" marR="9525" marT="9525" marB="0" anchor="b"/>
                </a:tc>
                <a:tc>
                  <a:txBody>
                    <a:bodyPr/>
                    <a:lstStyle/>
                    <a:p>
                      <a:pPr algn="r" fontAlgn="b"/>
                      <a:r>
                        <a:rPr lang="de-DE" sz="1100" b="0" i="0" u="none" strike="noStrike">
                          <a:solidFill>
                            <a:srgbClr val="000000"/>
                          </a:solidFill>
                          <a:effectLst/>
                          <a:latin typeface="Calibri"/>
                        </a:rPr>
                        <a:t>90,49</a:t>
                      </a:r>
                    </a:p>
                  </a:txBody>
                  <a:tcPr marL="9525" marR="9525" marT="9525" marB="0" anchor="b"/>
                </a:tc>
                <a:extLst>
                  <a:ext uri="{0D108BD9-81ED-4DB2-BD59-A6C34878D82A}">
                    <a16:rowId xmlns="" xmlns:a16="http://schemas.microsoft.com/office/drawing/2014/main" val="10002"/>
                  </a:ext>
                </a:extLst>
              </a:tr>
              <a:tr h="182880">
                <a:tc>
                  <a:txBody>
                    <a:bodyPr/>
                    <a:lstStyle/>
                    <a:p>
                      <a:pPr algn="l" fontAlgn="b"/>
                      <a:r>
                        <a:rPr lang="de-DE" sz="1100" b="0" i="0" u="none" strike="noStrike">
                          <a:solidFill>
                            <a:srgbClr val="000000"/>
                          </a:solidFill>
                          <a:effectLst/>
                          <a:latin typeface="Calibri"/>
                        </a:rPr>
                        <a:t>Tunesien</a:t>
                      </a:r>
                    </a:p>
                  </a:txBody>
                  <a:tcPr marL="9525" marR="9525" marT="9525" marB="0" anchor="b"/>
                </a:tc>
                <a:tc>
                  <a:txBody>
                    <a:bodyPr/>
                    <a:lstStyle/>
                    <a:p>
                      <a:pPr algn="r" fontAlgn="b"/>
                      <a:r>
                        <a:rPr lang="de-DE" sz="1100" b="0" i="0" u="none" strike="noStrike">
                          <a:solidFill>
                            <a:srgbClr val="000000"/>
                          </a:solidFill>
                          <a:effectLst/>
                          <a:latin typeface="Calibri"/>
                        </a:rPr>
                        <a:t>82,63</a:t>
                      </a:r>
                    </a:p>
                  </a:txBody>
                  <a:tcPr marL="9525" marR="9525" marT="9525" marB="0" anchor="b"/>
                </a:tc>
                <a:extLst>
                  <a:ext uri="{0D108BD9-81ED-4DB2-BD59-A6C34878D82A}">
                    <a16:rowId xmlns="" xmlns:a16="http://schemas.microsoft.com/office/drawing/2014/main" val="10003"/>
                  </a:ext>
                </a:extLst>
              </a:tr>
              <a:tr h="182880">
                <a:tc>
                  <a:txBody>
                    <a:bodyPr/>
                    <a:lstStyle/>
                    <a:p>
                      <a:pPr algn="l" fontAlgn="b"/>
                      <a:r>
                        <a:rPr lang="de-DE" sz="1100" b="0" i="0" u="none" strike="noStrike" dirty="0">
                          <a:solidFill>
                            <a:srgbClr val="000000"/>
                          </a:solidFill>
                          <a:effectLst/>
                          <a:latin typeface="Calibri"/>
                        </a:rPr>
                        <a:t>Botswana</a:t>
                      </a:r>
                    </a:p>
                  </a:txBody>
                  <a:tcPr marL="9525" marR="9525" marT="9525" marB="0" anchor="b"/>
                </a:tc>
                <a:tc>
                  <a:txBody>
                    <a:bodyPr/>
                    <a:lstStyle/>
                    <a:p>
                      <a:pPr algn="r" fontAlgn="b"/>
                      <a:r>
                        <a:rPr lang="de-DE" sz="1100" b="0" i="0" u="none" strike="noStrike" dirty="0">
                          <a:solidFill>
                            <a:srgbClr val="000000"/>
                          </a:solidFill>
                          <a:effectLst/>
                          <a:latin typeface="Calibri"/>
                        </a:rPr>
                        <a:t>51,79</a:t>
                      </a:r>
                    </a:p>
                  </a:txBody>
                  <a:tcPr marL="9525" marR="9525" marT="9525" marB="0" anchor="b"/>
                </a:tc>
                <a:extLst>
                  <a:ext uri="{0D108BD9-81ED-4DB2-BD59-A6C34878D82A}">
                    <a16:rowId xmlns="" xmlns:a16="http://schemas.microsoft.com/office/drawing/2014/main" val="10004"/>
                  </a:ext>
                </a:extLst>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3386307995"/>
              </p:ext>
            </p:extLst>
          </p:nvPr>
        </p:nvGraphicFramePr>
        <p:xfrm>
          <a:off x="1758574" y="4189463"/>
          <a:ext cx="1805314" cy="2132805"/>
        </p:xfrm>
        <a:graphic>
          <a:graphicData uri="http://schemas.openxmlformats.org/drawingml/2006/table">
            <a:tbl>
              <a:tblPr>
                <a:tableStyleId>{21E4AEA4-8DFA-4A89-87EB-49C32662AFE0}</a:tableStyleId>
              </a:tblPr>
              <a:tblGrid>
                <a:gridCol w="1085234">
                  <a:extLst>
                    <a:ext uri="{9D8B030D-6E8A-4147-A177-3AD203B41FA5}">
                      <a16:colId xmlns="" xmlns:a16="http://schemas.microsoft.com/office/drawing/2014/main" val="20000"/>
                    </a:ext>
                  </a:extLst>
                </a:gridCol>
                <a:gridCol w="720080">
                  <a:extLst>
                    <a:ext uri="{9D8B030D-6E8A-4147-A177-3AD203B41FA5}">
                      <a16:colId xmlns="" xmlns:a16="http://schemas.microsoft.com/office/drawing/2014/main" val="20001"/>
                    </a:ext>
                  </a:extLst>
                </a:gridCol>
              </a:tblGrid>
              <a:tr h="144412">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96326">
                <a:tc>
                  <a:txBody>
                    <a:bodyPr/>
                    <a:lstStyle/>
                    <a:p>
                      <a:pPr algn="l" fontAlgn="b"/>
                      <a:r>
                        <a:rPr lang="de-DE" sz="1100" b="0" i="0" u="none" strike="noStrike">
                          <a:solidFill>
                            <a:srgbClr val="000000"/>
                          </a:solidFill>
                          <a:effectLst/>
                          <a:latin typeface="Calibri"/>
                        </a:rPr>
                        <a:t>Vereinigte Staaten</a:t>
                      </a:r>
                    </a:p>
                  </a:txBody>
                  <a:tcPr marL="9525" marR="9525" marT="9525" marB="0" anchor="b"/>
                </a:tc>
                <a:tc>
                  <a:txBody>
                    <a:bodyPr/>
                    <a:lstStyle/>
                    <a:p>
                      <a:pPr algn="r" fontAlgn="b"/>
                      <a:r>
                        <a:rPr lang="de-DE" sz="1100" b="0" i="0" u="none" strike="noStrike">
                          <a:solidFill>
                            <a:srgbClr val="000000"/>
                          </a:solidFill>
                          <a:effectLst/>
                          <a:latin typeface="Calibri"/>
                        </a:rPr>
                        <a:t>248,98</a:t>
                      </a:r>
                    </a:p>
                  </a:txBody>
                  <a:tcPr marL="9525" marR="9525" marT="9525" marB="0" anchor="b"/>
                </a:tc>
                <a:extLst>
                  <a:ext uri="{0D108BD9-81ED-4DB2-BD59-A6C34878D82A}">
                    <a16:rowId xmlns="" xmlns:a16="http://schemas.microsoft.com/office/drawing/2014/main" val="10001"/>
                  </a:ext>
                </a:extLst>
              </a:tr>
              <a:tr h="196326">
                <a:tc>
                  <a:txBody>
                    <a:bodyPr/>
                    <a:lstStyle/>
                    <a:p>
                      <a:pPr algn="l" fontAlgn="b"/>
                      <a:r>
                        <a:rPr lang="de-DE" sz="1100" b="0" i="0" u="none" strike="noStrike">
                          <a:solidFill>
                            <a:srgbClr val="000000"/>
                          </a:solidFill>
                          <a:effectLst/>
                          <a:latin typeface="Calibri"/>
                        </a:rPr>
                        <a:t>Puerto Rico</a:t>
                      </a:r>
                    </a:p>
                  </a:txBody>
                  <a:tcPr marL="9525" marR="9525" marT="9525" marB="0" anchor="b"/>
                </a:tc>
                <a:tc>
                  <a:txBody>
                    <a:bodyPr/>
                    <a:lstStyle/>
                    <a:p>
                      <a:pPr algn="r" fontAlgn="b"/>
                      <a:r>
                        <a:rPr lang="de-DE" sz="1100" b="0" i="0" u="none" strike="noStrike">
                          <a:solidFill>
                            <a:srgbClr val="000000"/>
                          </a:solidFill>
                          <a:effectLst/>
                          <a:latin typeface="Calibri"/>
                        </a:rPr>
                        <a:t>156,17</a:t>
                      </a:r>
                    </a:p>
                  </a:txBody>
                  <a:tcPr marL="9525" marR="9525" marT="9525" marB="0" anchor="b"/>
                </a:tc>
                <a:extLst>
                  <a:ext uri="{0D108BD9-81ED-4DB2-BD59-A6C34878D82A}">
                    <a16:rowId xmlns="" xmlns:a16="http://schemas.microsoft.com/office/drawing/2014/main" val="10002"/>
                  </a:ext>
                </a:extLst>
              </a:tr>
              <a:tr h="196326">
                <a:tc>
                  <a:txBody>
                    <a:bodyPr/>
                    <a:lstStyle/>
                    <a:p>
                      <a:pPr algn="l" fontAlgn="b"/>
                      <a:r>
                        <a:rPr lang="de-DE" sz="1100" b="0" i="0" u="none" strike="noStrike">
                          <a:solidFill>
                            <a:srgbClr val="000000"/>
                          </a:solidFill>
                          <a:effectLst/>
                          <a:latin typeface="Calibri"/>
                        </a:rPr>
                        <a:t>Belize</a:t>
                      </a:r>
                    </a:p>
                  </a:txBody>
                  <a:tcPr marL="9525" marR="9525" marT="9525" marB="0" anchor="b"/>
                </a:tc>
                <a:tc>
                  <a:txBody>
                    <a:bodyPr/>
                    <a:lstStyle/>
                    <a:p>
                      <a:pPr algn="r" fontAlgn="b"/>
                      <a:r>
                        <a:rPr lang="de-DE" sz="1100" b="0" i="0" u="none" strike="noStrike">
                          <a:solidFill>
                            <a:srgbClr val="000000"/>
                          </a:solidFill>
                          <a:effectLst/>
                          <a:latin typeface="Calibri"/>
                        </a:rPr>
                        <a:t>155,24</a:t>
                      </a:r>
                    </a:p>
                  </a:txBody>
                  <a:tcPr marL="9525" marR="9525" marT="9525" marB="0" anchor="b"/>
                </a:tc>
                <a:extLst>
                  <a:ext uri="{0D108BD9-81ED-4DB2-BD59-A6C34878D82A}">
                    <a16:rowId xmlns="" xmlns:a16="http://schemas.microsoft.com/office/drawing/2014/main" val="10003"/>
                  </a:ext>
                </a:extLst>
              </a:tr>
              <a:tr h="196326">
                <a:tc>
                  <a:txBody>
                    <a:bodyPr/>
                    <a:lstStyle/>
                    <a:p>
                      <a:pPr algn="l" fontAlgn="b"/>
                      <a:r>
                        <a:rPr lang="de-DE" sz="1100" b="0" i="0" u="none" strike="noStrike">
                          <a:solidFill>
                            <a:srgbClr val="000000"/>
                          </a:solidFill>
                          <a:effectLst/>
                          <a:latin typeface="Calibri"/>
                        </a:rPr>
                        <a:t>Argentinien</a:t>
                      </a:r>
                    </a:p>
                  </a:txBody>
                  <a:tcPr marL="9525" marR="9525" marT="9525" marB="0" anchor="b"/>
                </a:tc>
                <a:tc>
                  <a:txBody>
                    <a:bodyPr/>
                    <a:lstStyle/>
                    <a:p>
                      <a:pPr algn="r" fontAlgn="b"/>
                      <a:r>
                        <a:rPr lang="de-DE" sz="1100" b="0" i="0" u="none" strike="noStrike">
                          <a:solidFill>
                            <a:srgbClr val="000000"/>
                          </a:solidFill>
                          <a:effectLst/>
                          <a:latin typeface="Calibri"/>
                        </a:rPr>
                        <a:t>150,44</a:t>
                      </a:r>
                    </a:p>
                  </a:txBody>
                  <a:tcPr marL="9525" marR="9525" marT="9525" marB="0" anchor="b"/>
                </a:tc>
                <a:extLst>
                  <a:ext uri="{0D108BD9-81ED-4DB2-BD59-A6C34878D82A}">
                    <a16:rowId xmlns="" xmlns:a16="http://schemas.microsoft.com/office/drawing/2014/main" val="10004"/>
                  </a:ext>
                </a:extLst>
              </a:tr>
              <a:tr h="196326">
                <a:tc>
                  <a:txBody>
                    <a:bodyPr/>
                    <a:lstStyle/>
                    <a:p>
                      <a:pPr algn="l" fontAlgn="b"/>
                      <a:r>
                        <a:rPr lang="de-DE" sz="1100" b="0" i="0" u="none" strike="noStrike">
                          <a:solidFill>
                            <a:srgbClr val="000000"/>
                          </a:solidFill>
                          <a:effectLst/>
                          <a:latin typeface="Calibri"/>
                        </a:rPr>
                        <a:t>Panama</a:t>
                      </a:r>
                    </a:p>
                  </a:txBody>
                  <a:tcPr marL="9525" marR="9525" marT="9525" marB="0" anchor="b"/>
                </a:tc>
                <a:tc>
                  <a:txBody>
                    <a:bodyPr/>
                    <a:lstStyle/>
                    <a:p>
                      <a:pPr algn="r" fontAlgn="b"/>
                      <a:r>
                        <a:rPr lang="de-DE" sz="1100" b="0" i="0" u="none" strike="noStrike">
                          <a:solidFill>
                            <a:srgbClr val="000000"/>
                          </a:solidFill>
                          <a:effectLst/>
                          <a:latin typeface="Calibri"/>
                        </a:rPr>
                        <a:t>127,54</a:t>
                      </a:r>
                    </a:p>
                  </a:txBody>
                  <a:tcPr marL="9525" marR="9525" marT="9525" marB="0" anchor="b"/>
                </a:tc>
                <a:extLst>
                  <a:ext uri="{0D108BD9-81ED-4DB2-BD59-A6C34878D82A}">
                    <a16:rowId xmlns="" xmlns:a16="http://schemas.microsoft.com/office/drawing/2014/main" val="10005"/>
                  </a:ext>
                </a:extLst>
              </a:tr>
              <a:tr h="196326">
                <a:tc>
                  <a:txBody>
                    <a:bodyPr/>
                    <a:lstStyle/>
                    <a:p>
                      <a:pPr algn="l" fontAlgn="b"/>
                      <a:r>
                        <a:rPr lang="de-DE" sz="1100" b="0" i="0" u="none" strike="noStrike">
                          <a:solidFill>
                            <a:srgbClr val="000000"/>
                          </a:solidFill>
                          <a:effectLst/>
                          <a:latin typeface="Calibri"/>
                        </a:rPr>
                        <a:t>Costa Rica</a:t>
                      </a:r>
                    </a:p>
                  </a:txBody>
                  <a:tcPr marL="9525" marR="9525" marT="9525" marB="0" anchor="b"/>
                </a:tc>
                <a:tc>
                  <a:txBody>
                    <a:bodyPr/>
                    <a:lstStyle/>
                    <a:p>
                      <a:pPr algn="r" fontAlgn="b"/>
                      <a:r>
                        <a:rPr lang="de-DE" sz="1100" b="0" i="0" u="none" strike="noStrike">
                          <a:solidFill>
                            <a:srgbClr val="000000"/>
                          </a:solidFill>
                          <a:effectLst/>
                          <a:latin typeface="Calibri"/>
                        </a:rPr>
                        <a:t>125,41</a:t>
                      </a:r>
                    </a:p>
                  </a:txBody>
                  <a:tcPr marL="9525" marR="9525" marT="9525" marB="0" anchor="b"/>
                </a:tc>
                <a:extLst>
                  <a:ext uri="{0D108BD9-81ED-4DB2-BD59-A6C34878D82A}">
                    <a16:rowId xmlns="" xmlns:a16="http://schemas.microsoft.com/office/drawing/2014/main" val="10006"/>
                  </a:ext>
                </a:extLst>
              </a:tr>
              <a:tr h="196326">
                <a:tc>
                  <a:txBody>
                    <a:bodyPr/>
                    <a:lstStyle/>
                    <a:p>
                      <a:pPr algn="l" fontAlgn="b"/>
                      <a:r>
                        <a:rPr lang="de-DE" sz="1100" b="0" i="0" u="none" strike="noStrike" dirty="0" err="1">
                          <a:solidFill>
                            <a:srgbClr val="000000"/>
                          </a:solidFill>
                          <a:effectLst/>
                          <a:latin typeface="Calibri"/>
                        </a:rPr>
                        <a:t>Sint</a:t>
                      </a:r>
                      <a:r>
                        <a:rPr lang="de-DE" sz="1100" b="0" i="0" u="none" strike="noStrike" dirty="0">
                          <a:solidFill>
                            <a:srgbClr val="000000"/>
                          </a:solidFill>
                          <a:effectLst/>
                          <a:latin typeface="Calibri"/>
                        </a:rPr>
                        <a:t> </a:t>
                      </a:r>
                      <a:r>
                        <a:rPr lang="de-DE" sz="1100" b="0" i="0" u="none" strike="noStrike" dirty="0" smtClean="0">
                          <a:solidFill>
                            <a:srgbClr val="000000"/>
                          </a:solidFill>
                          <a:effectLst/>
                          <a:latin typeface="Calibri"/>
                        </a:rPr>
                        <a:t>Maarten (NL)</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a:solidFill>
                            <a:srgbClr val="000000"/>
                          </a:solidFill>
                          <a:effectLst/>
                          <a:latin typeface="Calibri"/>
                        </a:rPr>
                        <a:t>122,67</a:t>
                      </a:r>
                    </a:p>
                  </a:txBody>
                  <a:tcPr marL="9525" marR="9525" marT="9525" marB="0" anchor="b"/>
                </a:tc>
                <a:extLst>
                  <a:ext uri="{0D108BD9-81ED-4DB2-BD59-A6C34878D82A}">
                    <a16:rowId xmlns="" xmlns:a16="http://schemas.microsoft.com/office/drawing/2014/main" val="10007"/>
                  </a:ext>
                </a:extLst>
              </a:tr>
              <a:tr h="196326">
                <a:tc>
                  <a:txBody>
                    <a:bodyPr/>
                    <a:lstStyle/>
                    <a:p>
                      <a:pPr algn="l" fontAlgn="b"/>
                      <a:r>
                        <a:rPr lang="de-DE" sz="1100" b="0" i="0" u="none" strike="noStrike">
                          <a:solidFill>
                            <a:srgbClr val="000000"/>
                          </a:solidFill>
                          <a:effectLst/>
                          <a:latin typeface="Calibri"/>
                        </a:rPr>
                        <a:t>Kolumbien</a:t>
                      </a:r>
                    </a:p>
                  </a:txBody>
                  <a:tcPr marL="9525" marR="9525" marT="9525" marB="0" anchor="b"/>
                </a:tc>
                <a:tc>
                  <a:txBody>
                    <a:bodyPr/>
                    <a:lstStyle/>
                    <a:p>
                      <a:pPr algn="r" fontAlgn="b"/>
                      <a:r>
                        <a:rPr lang="de-DE" sz="1100" b="0" i="0" u="none" strike="noStrike">
                          <a:solidFill>
                            <a:srgbClr val="000000"/>
                          </a:solidFill>
                          <a:effectLst/>
                          <a:latin typeface="Calibri"/>
                        </a:rPr>
                        <a:t>110,86</a:t>
                      </a:r>
                    </a:p>
                  </a:txBody>
                  <a:tcPr marL="9525" marR="9525" marT="9525" marB="0" anchor="b"/>
                </a:tc>
                <a:extLst>
                  <a:ext uri="{0D108BD9-81ED-4DB2-BD59-A6C34878D82A}">
                    <a16:rowId xmlns="" xmlns:a16="http://schemas.microsoft.com/office/drawing/2014/main" val="10008"/>
                  </a:ext>
                </a:extLst>
              </a:tr>
              <a:tr h="196326">
                <a:tc>
                  <a:txBody>
                    <a:bodyPr/>
                    <a:lstStyle/>
                    <a:p>
                      <a:pPr algn="l" fontAlgn="b"/>
                      <a:r>
                        <a:rPr lang="de-DE" sz="1100" b="0" i="0" u="none" strike="noStrike">
                          <a:solidFill>
                            <a:srgbClr val="000000"/>
                          </a:solidFill>
                          <a:effectLst/>
                          <a:latin typeface="Calibri"/>
                        </a:rPr>
                        <a:t>Aruba</a:t>
                      </a:r>
                    </a:p>
                  </a:txBody>
                  <a:tcPr marL="9525" marR="9525" marT="9525" marB="0" anchor="b"/>
                </a:tc>
                <a:tc>
                  <a:txBody>
                    <a:bodyPr/>
                    <a:lstStyle/>
                    <a:p>
                      <a:pPr algn="r" fontAlgn="b"/>
                      <a:r>
                        <a:rPr lang="de-DE" sz="1100" b="0" i="0" u="none" strike="noStrike">
                          <a:solidFill>
                            <a:srgbClr val="000000"/>
                          </a:solidFill>
                          <a:effectLst/>
                          <a:latin typeface="Calibri"/>
                        </a:rPr>
                        <a:t>77,13</a:t>
                      </a:r>
                    </a:p>
                  </a:txBody>
                  <a:tcPr marL="9525" marR="9525" marT="9525" marB="0" anchor="b"/>
                </a:tc>
                <a:extLst>
                  <a:ext uri="{0D108BD9-81ED-4DB2-BD59-A6C34878D82A}">
                    <a16:rowId xmlns="" xmlns:a16="http://schemas.microsoft.com/office/drawing/2014/main" val="10009"/>
                  </a:ext>
                </a:extLst>
              </a:tr>
              <a:tr h="196326">
                <a:tc>
                  <a:txBody>
                    <a:bodyPr/>
                    <a:lstStyle/>
                    <a:p>
                      <a:pPr algn="l" fontAlgn="b"/>
                      <a:r>
                        <a:rPr lang="de-DE" sz="1100" b="0" i="0" u="none" strike="noStrike" dirty="0">
                          <a:solidFill>
                            <a:srgbClr val="000000"/>
                          </a:solidFill>
                          <a:effectLst/>
                          <a:latin typeface="Calibri"/>
                        </a:rPr>
                        <a:t>Kanada</a:t>
                      </a:r>
                    </a:p>
                  </a:txBody>
                  <a:tcPr marL="9525" marR="9525" marT="9525" marB="0" anchor="b"/>
                </a:tc>
                <a:tc>
                  <a:txBody>
                    <a:bodyPr/>
                    <a:lstStyle/>
                    <a:p>
                      <a:pPr algn="r" fontAlgn="b"/>
                      <a:r>
                        <a:rPr lang="de-DE" sz="1100" b="0" i="0" u="none" strike="noStrike" dirty="0">
                          <a:solidFill>
                            <a:srgbClr val="000000"/>
                          </a:solidFill>
                          <a:effectLst/>
                          <a:latin typeface="Calibri"/>
                        </a:rPr>
                        <a:t>76,11</a:t>
                      </a:r>
                    </a:p>
                  </a:txBody>
                  <a:tcPr marL="9525" marR="9525" marT="9525" marB="0" anchor="b"/>
                </a:tc>
                <a:extLst>
                  <a:ext uri="{0D108BD9-81ED-4DB2-BD59-A6C34878D82A}">
                    <a16:rowId xmlns="" xmlns:a16="http://schemas.microsoft.com/office/drawing/2014/main" val="10010"/>
                  </a:ext>
                </a:extLst>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1844409295"/>
              </p:ext>
            </p:extLst>
          </p:nvPr>
        </p:nvGraphicFramePr>
        <p:xfrm>
          <a:off x="3696072" y="4189463"/>
          <a:ext cx="1596008" cy="952500"/>
        </p:xfrm>
        <a:graphic>
          <a:graphicData uri="http://schemas.openxmlformats.org/drawingml/2006/table">
            <a:tbl>
              <a:tblPr>
                <a:tableStyleId>{21E4AEA4-8DFA-4A89-87EB-49C32662AFE0}</a:tableStyleId>
              </a:tblPr>
              <a:tblGrid>
                <a:gridCol w="1131155">
                  <a:extLst>
                    <a:ext uri="{9D8B030D-6E8A-4147-A177-3AD203B41FA5}">
                      <a16:colId xmlns="" xmlns:a16="http://schemas.microsoft.com/office/drawing/2014/main" val="20000"/>
                    </a:ext>
                  </a:extLst>
                </a:gridCol>
                <a:gridCol w="464853">
                  <a:extLst>
                    <a:ext uri="{9D8B030D-6E8A-4147-A177-3AD203B41FA5}">
                      <a16:colId xmlns="" xmlns:a16="http://schemas.microsoft.com/office/drawing/2014/main" val="20001"/>
                    </a:ext>
                  </a:extLst>
                </a:gridCol>
              </a:tblGrid>
              <a:tr h="190500">
                <a:tc>
                  <a:txBody>
                    <a:bodyPr/>
                    <a:lstStyle/>
                    <a:p>
                      <a:pPr algn="l" fontAlgn="b"/>
                      <a:r>
                        <a:rPr lang="de-DE" sz="1050" b="0" i="0" u="none" strike="noStrike" dirty="0" smtClean="0">
                          <a:solidFill>
                            <a:srgbClr val="000000"/>
                          </a:solidFill>
                          <a:effectLst/>
                          <a:latin typeface="Calibri"/>
                        </a:rPr>
                        <a:t>Cura</a:t>
                      </a:r>
                      <a:r>
                        <a:rPr lang="de-DE" sz="1050" i="0" dirty="0" smtClean="0">
                          <a:latin typeface="+mn-lt"/>
                        </a:rPr>
                        <a:t>ç</a:t>
                      </a:r>
                      <a:r>
                        <a:rPr lang="de-DE" sz="1050" b="0" i="0" u="none" strike="noStrike" dirty="0" smtClean="0">
                          <a:solidFill>
                            <a:srgbClr val="000000"/>
                          </a:solidFill>
                          <a:effectLst/>
                          <a:latin typeface="Calibri"/>
                        </a:rPr>
                        <a:t>ao</a:t>
                      </a:r>
                      <a:endParaRPr lang="de-DE" sz="105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a:solidFill>
                            <a:srgbClr val="000000"/>
                          </a:solidFill>
                          <a:effectLst/>
                          <a:latin typeface="Calibri"/>
                        </a:rPr>
                        <a:t>65,47</a:t>
                      </a: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de-DE" sz="1100" b="0" i="0" u="none" strike="noStrike">
                          <a:solidFill>
                            <a:srgbClr val="000000"/>
                          </a:solidFill>
                          <a:effectLst/>
                          <a:latin typeface="Calibri"/>
                        </a:rPr>
                        <a:t>Bahamas</a:t>
                      </a:r>
                    </a:p>
                  </a:txBody>
                  <a:tcPr marL="9525" marR="9525" marT="9525" marB="0" anchor="b"/>
                </a:tc>
                <a:tc>
                  <a:txBody>
                    <a:bodyPr/>
                    <a:lstStyle/>
                    <a:p>
                      <a:pPr algn="r" fontAlgn="b"/>
                      <a:r>
                        <a:rPr lang="de-DE" sz="1100" b="0" i="0" u="none" strike="noStrike">
                          <a:solidFill>
                            <a:srgbClr val="000000"/>
                          </a:solidFill>
                          <a:effectLst/>
                          <a:latin typeface="Calibri"/>
                        </a:rPr>
                        <a:t>63,93</a:t>
                      </a:r>
                    </a:p>
                  </a:txBody>
                  <a:tcPr marL="9525" marR="9525" marT="9525" marB="0" anchor="b"/>
                </a:tc>
              </a:tr>
              <a:tr h="190500">
                <a:tc>
                  <a:txBody>
                    <a:bodyPr/>
                    <a:lstStyle/>
                    <a:p>
                      <a:pPr algn="l" fontAlgn="b"/>
                      <a:r>
                        <a:rPr lang="de-DE" sz="1100" b="0" i="0" u="none" strike="noStrike">
                          <a:solidFill>
                            <a:srgbClr val="000000"/>
                          </a:solidFill>
                          <a:effectLst/>
                          <a:latin typeface="Calibri"/>
                        </a:rPr>
                        <a:t>Paraguay</a:t>
                      </a:r>
                    </a:p>
                  </a:txBody>
                  <a:tcPr marL="9525" marR="9525" marT="9525" marB="0" anchor="b"/>
                </a:tc>
                <a:tc>
                  <a:txBody>
                    <a:bodyPr/>
                    <a:lstStyle/>
                    <a:p>
                      <a:pPr algn="r" fontAlgn="b"/>
                      <a:r>
                        <a:rPr lang="de-DE" sz="1100" b="0" i="0" u="none" strike="noStrike">
                          <a:solidFill>
                            <a:srgbClr val="000000"/>
                          </a:solidFill>
                          <a:effectLst/>
                          <a:latin typeface="Calibri"/>
                        </a:rPr>
                        <a:t>53,83</a:t>
                      </a:r>
                    </a:p>
                  </a:txBody>
                  <a:tcPr marL="9525" marR="9525" marT="9525" marB="0" anchor="b"/>
                </a:tc>
                <a:extLst>
                  <a:ext uri="{0D108BD9-81ED-4DB2-BD59-A6C34878D82A}">
                    <a16:rowId xmlns="" xmlns:a16="http://schemas.microsoft.com/office/drawing/2014/main" val="10001"/>
                  </a:ext>
                </a:extLst>
              </a:tr>
              <a:tr h="190500">
                <a:tc>
                  <a:txBody>
                    <a:bodyPr/>
                    <a:lstStyle/>
                    <a:p>
                      <a:pPr algn="l" fontAlgn="b"/>
                      <a:r>
                        <a:rPr lang="de-DE" sz="1100" b="0" i="0" u="none" strike="noStrike">
                          <a:solidFill>
                            <a:srgbClr val="000000"/>
                          </a:solidFill>
                          <a:effectLst/>
                          <a:latin typeface="Calibri"/>
                        </a:rPr>
                        <a:t>Peru</a:t>
                      </a:r>
                    </a:p>
                  </a:txBody>
                  <a:tcPr marL="9525" marR="9525" marT="9525" marB="0" anchor="b"/>
                </a:tc>
                <a:tc>
                  <a:txBody>
                    <a:bodyPr/>
                    <a:lstStyle/>
                    <a:p>
                      <a:pPr algn="r" fontAlgn="b"/>
                      <a:r>
                        <a:rPr lang="de-DE" sz="1100" b="0" i="0" u="none" strike="noStrike">
                          <a:solidFill>
                            <a:srgbClr val="000000"/>
                          </a:solidFill>
                          <a:effectLst/>
                          <a:latin typeface="Calibri"/>
                        </a:rPr>
                        <a:t>52,24</a:t>
                      </a:r>
                    </a:p>
                  </a:txBody>
                  <a:tcPr marL="9525" marR="9525" marT="9525" marB="0" anchor="b"/>
                </a:tc>
                <a:extLst>
                  <a:ext uri="{0D108BD9-81ED-4DB2-BD59-A6C34878D82A}">
                    <a16:rowId xmlns="" xmlns:a16="http://schemas.microsoft.com/office/drawing/2014/main" val="10002"/>
                  </a:ext>
                </a:extLst>
              </a:tr>
              <a:tr h="190500">
                <a:tc>
                  <a:txBody>
                    <a:bodyPr/>
                    <a:lstStyle/>
                    <a:p>
                      <a:pPr algn="l" fontAlgn="b"/>
                      <a:r>
                        <a:rPr lang="de-DE" sz="1100" b="0" i="0" u="none" strike="noStrike" dirty="0">
                          <a:solidFill>
                            <a:srgbClr val="000000"/>
                          </a:solidFill>
                          <a:effectLst/>
                          <a:latin typeface="Calibri"/>
                        </a:rPr>
                        <a:t>Chile</a:t>
                      </a:r>
                    </a:p>
                  </a:txBody>
                  <a:tcPr marL="9525" marR="9525" marT="9525" marB="0" anchor="b"/>
                </a:tc>
                <a:tc>
                  <a:txBody>
                    <a:bodyPr/>
                    <a:lstStyle/>
                    <a:p>
                      <a:pPr algn="r" fontAlgn="b"/>
                      <a:r>
                        <a:rPr lang="de-DE" sz="1100" b="0" i="0" u="none" strike="noStrike" dirty="0">
                          <a:solidFill>
                            <a:srgbClr val="000000"/>
                          </a:solidFill>
                          <a:effectLst/>
                          <a:latin typeface="Calibri"/>
                        </a:rPr>
                        <a:t>51,13</a:t>
                      </a:r>
                    </a:p>
                  </a:txBody>
                  <a:tcPr marL="9525" marR="9525" marT="9525" marB="0" anchor="b"/>
                </a:tc>
                <a:extLst>
                  <a:ext uri="{0D108BD9-81ED-4DB2-BD59-A6C34878D82A}">
                    <a16:rowId xmlns="" xmlns:a16="http://schemas.microsoft.com/office/drawing/2014/main" val="10003"/>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2807765803"/>
              </p:ext>
            </p:extLst>
          </p:nvPr>
        </p:nvGraphicFramePr>
        <p:xfrm>
          <a:off x="5496272" y="3985070"/>
          <a:ext cx="1382713" cy="2455545"/>
        </p:xfrm>
        <a:graphic>
          <a:graphicData uri="http://schemas.openxmlformats.org/drawingml/2006/table">
            <a:tbl>
              <a:tblPr>
                <a:tableStyleId>{21E4AEA4-8DFA-4A89-87EB-49C32662AFE0}</a:tableStyleId>
              </a:tblPr>
              <a:tblGrid>
                <a:gridCol w="620713">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tblGrid>
              <a:tr h="164409">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de-DE" sz="1100" b="0" i="0" u="none" strike="noStrike">
                          <a:solidFill>
                            <a:srgbClr val="000000"/>
                          </a:solidFill>
                          <a:effectLst/>
                          <a:latin typeface="Calibri"/>
                        </a:rPr>
                        <a:t>Jordanien</a:t>
                      </a:r>
                    </a:p>
                  </a:txBody>
                  <a:tcPr marL="9525" marR="9525" marT="9525" marB="0" anchor="b"/>
                </a:tc>
                <a:tc>
                  <a:txBody>
                    <a:bodyPr/>
                    <a:lstStyle/>
                    <a:p>
                      <a:pPr algn="r" fontAlgn="b"/>
                      <a:r>
                        <a:rPr lang="de-DE" sz="1100" b="0" i="0" u="none" strike="noStrike">
                          <a:solidFill>
                            <a:srgbClr val="000000"/>
                          </a:solidFill>
                          <a:effectLst/>
                          <a:latin typeface="Calibri"/>
                        </a:rPr>
                        <a:t>329,08</a:t>
                      </a:r>
                    </a:p>
                  </a:txBody>
                  <a:tcPr marL="9525" marR="9525" marT="9525" marB="0" anchor="b"/>
                </a:tc>
                <a:extLst>
                  <a:ext uri="{0D108BD9-81ED-4DB2-BD59-A6C34878D82A}">
                    <a16:rowId xmlns="" xmlns:a16="http://schemas.microsoft.com/office/drawing/2014/main" val="10001"/>
                  </a:ext>
                </a:extLst>
              </a:tr>
              <a:tr h="190500">
                <a:tc>
                  <a:txBody>
                    <a:bodyPr/>
                    <a:lstStyle/>
                    <a:p>
                      <a:pPr algn="l" fontAlgn="b"/>
                      <a:r>
                        <a:rPr lang="de-DE" sz="1100" b="0" i="0" u="none" strike="noStrike">
                          <a:solidFill>
                            <a:srgbClr val="000000"/>
                          </a:solidFill>
                          <a:effectLst/>
                          <a:latin typeface="Calibri"/>
                        </a:rPr>
                        <a:t>Libanon</a:t>
                      </a:r>
                    </a:p>
                  </a:txBody>
                  <a:tcPr marL="9525" marR="9525" marT="9525" marB="0" anchor="b"/>
                </a:tc>
                <a:tc>
                  <a:txBody>
                    <a:bodyPr/>
                    <a:lstStyle/>
                    <a:p>
                      <a:pPr algn="r" fontAlgn="b"/>
                      <a:r>
                        <a:rPr lang="de-DE" sz="1100" b="0" i="0" u="none" strike="noStrike">
                          <a:solidFill>
                            <a:srgbClr val="000000"/>
                          </a:solidFill>
                          <a:effectLst/>
                          <a:latin typeface="Calibri"/>
                        </a:rPr>
                        <a:t>170,05</a:t>
                      </a:r>
                    </a:p>
                  </a:txBody>
                  <a:tcPr marL="9525" marR="9525" marT="9525" marB="0" anchor="b"/>
                </a:tc>
              </a:tr>
              <a:tr h="190500">
                <a:tc>
                  <a:txBody>
                    <a:bodyPr/>
                    <a:lstStyle/>
                    <a:p>
                      <a:pPr algn="l" fontAlgn="b"/>
                      <a:r>
                        <a:rPr lang="de-DE" sz="1100" b="0" i="0" u="none" strike="noStrike">
                          <a:solidFill>
                            <a:srgbClr val="000000"/>
                          </a:solidFill>
                          <a:effectLst/>
                          <a:latin typeface="Calibri"/>
                        </a:rPr>
                        <a:t>Kuwait</a:t>
                      </a:r>
                    </a:p>
                  </a:txBody>
                  <a:tcPr marL="9525" marR="9525" marT="9525" marB="0" anchor="b"/>
                </a:tc>
                <a:tc>
                  <a:txBody>
                    <a:bodyPr/>
                    <a:lstStyle/>
                    <a:p>
                      <a:pPr algn="r" fontAlgn="b"/>
                      <a:r>
                        <a:rPr lang="de-DE" sz="1100" b="0" i="0" u="none" strike="noStrike">
                          <a:solidFill>
                            <a:srgbClr val="000000"/>
                          </a:solidFill>
                          <a:effectLst/>
                          <a:latin typeface="Calibri"/>
                        </a:rPr>
                        <a:t>123,24</a:t>
                      </a:r>
                    </a:p>
                  </a:txBody>
                  <a:tcPr marL="9525" marR="9525" marT="9525" marB="0" anchor="b"/>
                </a:tc>
              </a:tr>
              <a:tr h="190500">
                <a:tc>
                  <a:txBody>
                    <a:bodyPr/>
                    <a:lstStyle/>
                    <a:p>
                      <a:pPr algn="l" fontAlgn="b"/>
                      <a:r>
                        <a:rPr lang="de-DE" sz="1100" b="0" i="0" u="none" strike="noStrike">
                          <a:solidFill>
                            <a:srgbClr val="000000"/>
                          </a:solidFill>
                          <a:effectLst/>
                          <a:latin typeface="Calibri"/>
                        </a:rPr>
                        <a:t>Bahrain</a:t>
                      </a:r>
                    </a:p>
                  </a:txBody>
                  <a:tcPr marL="9525" marR="9525" marT="9525" marB="0" anchor="b"/>
                </a:tc>
                <a:tc>
                  <a:txBody>
                    <a:bodyPr/>
                    <a:lstStyle/>
                    <a:p>
                      <a:pPr algn="r" fontAlgn="b"/>
                      <a:r>
                        <a:rPr lang="de-DE" sz="1100" b="0" i="0" u="none" strike="noStrike">
                          <a:solidFill>
                            <a:srgbClr val="000000"/>
                          </a:solidFill>
                          <a:effectLst/>
                          <a:latin typeface="Calibri"/>
                        </a:rPr>
                        <a:t>91,34</a:t>
                      </a:r>
                    </a:p>
                  </a:txBody>
                  <a:tcPr marL="9525" marR="9525" marT="9525" marB="0" anchor="b"/>
                </a:tc>
                <a:extLst>
                  <a:ext uri="{0D108BD9-81ED-4DB2-BD59-A6C34878D82A}">
                    <a16:rowId xmlns="" xmlns:a16="http://schemas.microsoft.com/office/drawing/2014/main" val="10002"/>
                  </a:ext>
                </a:extLst>
              </a:tr>
              <a:tr h="190500">
                <a:tc>
                  <a:txBody>
                    <a:bodyPr/>
                    <a:lstStyle/>
                    <a:p>
                      <a:pPr algn="l" fontAlgn="b"/>
                      <a:r>
                        <a:rPr lang="de-DE" sz="1100" b="0" i="0" u="none" strike="noStrike">
                          <a:solidFill>
                            <a:srgbClr val="000000"/>
                          </a:solidFill>
                          <a:effectLst/>
                          <a:latin typeface="Calibri"/>
                        </a:rPr>
                        <a:t>Palästina</a:t>
                      </a:r>
                    </a:p>
                  </a:txBody>
                  <a:tcPr marL="9525" marR="9525" marT="9525" marB="0" anchor="b"/>
                </a:tc>
                <a:tc>
                  <a:txBody>
                    <a:bodyPr/>
                    <a:lstStyle/>
                    <a:p>
                      <a:pPr algn="r" fontAlgn="b"/>
                      <a:r>
                        <a:rPr lang="de-DE" sz="1100" b="0" i="0" u="none" strike="noStrike">
                          <a:solidFill>
                            <a:srgbClr val="000000"/>
                          </a:solidFill>
                          <a:effectLst/>
                          <a:latin typeface="Calibri"/>
                        </a:rPr>
                        <a:t>86,12</a:t>
                      </a:r>
                    </a:p>
                  </a:txBody>
                  <a:tcPr marL="9525" marR="9525" marT="9525" marB="0" anchor="b"/>
                </a:tc>
                <a:extLst>
                  <a:ext uri="{0D108BD9-81ED-4DB2-BD59-A6C34878D82A}">
                    <a16:rowId xmlns="" xmlns:a16="http://schemas.microsoft.com/office/drawing/2014/main" val="10003"/>
                  </a:ext>
                </a:extLst>
              </a:tr>
              <a:tr h="190500">
                <a:tc>
                  <a:txBody>
                    <a:bodyPr/>
                    <a:lstStyle/>
                    <a:p>
                      <a:pPr algn="l" fontAlgn="b"/>
                      <a:r>
                        <a:rPr lang="de-DE" sz="1100" b="0" i="0" u="none" strike="noStrike" dirty="0" smtClean="0">
                          <a:solidFill>
                            <a:srgbClr val="000000"/>
                          </a:solidFill>
                          <a:effectLst/>
                          <a:latin typeface="Calibri"/>
                        </a:rPr>
                        <a:t>VAE</a:t>
                      </a:r>
                      <a:endParaRPr lang="de-DE" sz="1100" b="0" i="0" u="none" strike="noStrike" dirty="0">
                        <a:solidFill>
                          <a:srgbClr val="000000"/>
                        </a:solidFill>
                        <a:effectLst/>
                        <a:latin typeface="Calibri"/>
                      </a:endParaRPr>
                    </a:p>
                  </a:txBody>
                  <a:tcPr marL="9525" marR="9525" marT="9525" marB="0" anchor="b"/>
                </a:tc>
                <a:tc>
                  <a:txBody>
                    <a:bodyPr/>
                    <a:lstStyle/>
                    <a:p>
                      <a:pPr algn="r" fontAlgn="b"/>
                      <a:r>
                        <a:rPr lang="de-DE" sz="1100" b="0" i="0" u="none" strike="noStrike">
                          <a:solidFill>
                            <a:srgbClr val="000000"/>
                          </a:solidFill>
                          <a:effectLst/>
                          <a:latin typeface="Calibri"/>
                        </a:rPr>
                        <a:t>83,39</a:t>
                      </a:r>
                    </a:p>
                  </a:txBody>
                  <a:tcPr marL="9525" marR="9525" marT="9525" marB="0" anchor="b"/>
                </a:tc>
                <a:extLst>
                  <a:ext uri="{0D108BD9-81ED-4DB2-BD59-A6C34878D82A}">
                    <a16:rowId xmlns="" xmlns:a16="http://schemas.microsoft.com/office/drawing/2014/main" val="10004"/>
                  </a:ext>
                </a:extLst>
              </a:tr>
              <a:tr h="190500">
                <a:tc>
                  <a:txBody>
                    <a:bodyPr/>
                    <a:lstStyle/>
                    <a:p>
                      <a:pPr algn="l" fontAlgn="b"/>
                      <a:r>
                        <a:rPr lang="de-DE" sz="1100" b="0" i="0" u="none" strike="noStrike">
                          <a:solidFill>
                            <a:srgbClr val="000000"/>
                          </a:solidFill>
                          <a:effectLst/>
                          <a:latin typeface="Calibri"/>
                        </a:rPr>
                        <a:t>Iran</a:t>
                      </a:r>
                    </a:p>
                  </a:txBody>
                  <a:tcPr marL="9525" marR="9525" marT="9525" marB="0" anchor="b"/>
                </a:tc>
                <a:tc>
                  <a:txBody>
                    <a:bodyPr/>
                    <a:lstStyle/>
                    <a:p>
                      <a:pPr algn="r" fontAlgn="b"/>
                      <a:r>
                        <a:rPr lang="de-DE" sz="1100" b="0" i="0" u="none" strike="noStrike">
                          <a:solidFill>
                            <a:srgbClr val="000000"/>
                          </a:solidFill>
                          <a:effectLst/>
                          <a:latin typeface="Calibri"/>
                        </a:rPr>
                        <a:t>77,39</a:t>
                      </a:r>
                    </a:p>
                  </a:txBody>
                  <a:tcPr marL="9525" marR="9525" marT="9525" marB="0" anchor="b"/>
                </a:tc>
                <a:extLst>
                  <a:ext uri="{0D108BD9-81ED-4DB2-BD59-A6C34878D82A}">
                    <a16:rowId xmlns="" xmlns:a16="http://schemas.microsoft.com/office/drawing/2014/main" val="10005"/>
                  </a:ext>
                </a:extLst>
              </a:tr>
              <a:tr h="190500">
                <a:tc>
                  <a:txBody>
                    <a:bodyPr/>
                    <a:lstStyle/>
                    <a:p>
                      <a:pPr algn="l" fontAlgn="b"/>
                      <a:r>
                        <a:rPr lang="de-DE" sz="1100" b="0" i="0" u="none" strike="noStrike">
                          <a:solidFill>
                            <a:srgbClr val="000000"/>
                          </a:solidFill>
                          <a:effectLst/>
                          <a:latin typeface="Calibri"/>
                        </a:rPr>
                        <a:t>Nepal</a:t>
                      </a:r>
                    </a:p>
                  </a:txBody>
                  <a:tcPr marL="9525" marR="9525" marT="9525" marB="0" anchor="b"/>
                </a:tc>
                <a:tc>
                  <a:txBody>
                    <a:bodyPr/>
                    <a:lstStyle/>
                    <a:p>
                      <a:pPr algn="r" fontAlgn="b"/>
                      <a:r>
                        <a:rPr lang="de-DE" sz="1100" b="0" i="0" u="none" strike="noStrike">
                          <a:solidFill>
                            <a:srgbClr val="000000"/>
                          </a:solidFill>
                          <a:effectLst/>
                          <a:latin typeface="Calibri"/>
                        </a:rPr>
                        <a:t>71,74</a:t>
                      </a:r>
                    </a:p>
                  </a:txBody>
                  <a:tcPr marL="9525" marR="9525" marT="9525" marB="0" anchor="b"/>
                </a:tc>
                <a:extLst>
                  <a:ext uri="{0D108BD9-81ED-4DB2-BD59-A6C34878D82A}">
                    <a16:rowId xmlns="" xmlns:a16="http://schemas.microsoft.com/office/drawing/2014/main" val="10006"/>
                  </a:ext>
                </a:extLst>
              </a:tr>
              <a:tr h="190500">
                <a:tc>
                  <a:txBody>
                    <a:bodyPr/>
                    <a:lstStyle/>
                    <a:p>
                      <a:pPr algn="l" fontAlgn="b"/>
                      <a:r>
                        <a:rPr lang="de-DE" sz="1100" b="0" i="0" u="none" strike="noStrike">
                          <a:solidFill>
                            <a:srgbClr val="000000"/>
                          </a:solidFill>
                          <a:effectLst/>
                          <a:latin typeface="Calibri"/>
                        </a:rPr>
                        <a:t>Irak</a:t>
                      </a:r>
                    </a:p>
                  </a:txBody>
                  <a:tcPr marL="9525" marR="9525" marT="9525" marB="0" anchor="b"/>
                </a:tc>
                <a:tc>
                  <a:txBody>
                    <a:bodyPr/>
                    <a:lstStyle/>
                    <a:p>
                      <a:pPr algn="r" fontAlgn="b"/>
                      <a:r>
                        <a:rPr lang="de-DE" sz="1100" b="0" i="0" u="none" strike="noStrike">
                          <a:solidFill>
                            <a:srgbClr val="000000"/>
                          </a:solidFill>
                          <a:effectLst/>
                          <a:latin typeface="Calibri"/>
                        </a:rPr>
                        <a:t>58,59</a:t>
                      </a:r>
                    </a:p>
                  </a:txBody>
                  <a:tcPr marL="9525" marR="9525" marT="9525" marB="0" anchor="b"/>
                </a:tc>
                <a:extLst>
                  <a:ext uri="{0D108BD9-81ED-4DB2-BD59-A6C34878D82A}">
                    <a16:rowId xmlns="" xmlns:a16="http://schemas.microsoft.com/office/drawing/2014/main" val="10007"/>
                  </a:ext>
                </a:extLst>
              </a:tr>
              <a:tr h="190500">
                <a:tc>
                  <a:txBody>
                    <a:bodyPr/>
                    <a:lstStyle/>
                    <a:p>
                      <a:pPr algn="l" fontAlgn="b"/>
                      <a:r>
                        <a:rPr lang="de-DE" sz="1100" b="0" i="0" u="none" strike="noStrike">
                          <a:solidFill>
                            <a:srgbClr val="000000"/>
                          </a:solidFill>
                          <a:effectLst/>
                          <a:latin typeface="Calibri"/>
                        </a:rPr>
                        <a:t>Kirgisistan</a:t>
                      </a:r>
                    </a:p>
                  </a:txBody>
                  <a:tcPr marL="9525" marR="9525" marT="9525" marB="0" anchor="b"/>
                </a:tc>
                <a:tc>
                  <a:txBody>
                    <a:bodyPr/>
                    <a:lstStyle/>
                    <a:p>
                      <a:pPr algn="r" fontAlgn="b"/>
                      <a:r>
                        <a:rPr lang="de-DE" sz="1100" b="0" i="0" u="none" strike="noStrike">
                          <a:solidFill>
                            <a:srgbClr val="000000"/>
                          </a:solidFill>
                          <a:effectLst/>
                          <a:latin typeface="Calibri"/>
                        </a:rPr>
                        <a:t>57,37</a:t>
                      </a:r>
                    </a:p>
                  </a:txBody>
                  <a:tcPr marL="9525" marR="9525" marT="9525" marB="0" anchor="b"/>
                </a:tc>
                <a:extLst>
                  <a:ext uri="{0D108BD9-81ED-4DB2-BD59-A6C34878D82A}">
                    <a16:rowId xmlns="" xmlns:a16="http://schemas.microsoft.com/office/drawing/2014/main" val="10008"/>
                  </a:ext>
                </a:extLst>
              </a:tr>
              <a:tr h="190500">
                <a:tc>
                  <a:txBody>
                    <a:bodyPr/>
                    <a:lstStyle/>
                    <a:p>
                      <a:pPr algn="l" fontAlgn="b"/>
                      <a:r>
                        <a:rPr lang="de-DE" sz="1100" b="0" i="0" u="none" strike="noStrike">
                          <a:solidFill>
                            <a:srgbClr val="000000"/>
                          </a:solidFill>
                          <a:effectLst/>
                          <a:latin typeface="Calibri"/>
                        </a:rPr>
                        <a:t>Katar</a:t>
                      </a:r>
                    </a:p>
                  </a:txBody>
                  <a:tcPr marL="9525" marR="9525" marT="9525" marB="0" anchor="b"/>
                </a:tc>
                <a:tc>
                  <a:txBody>
                    <a:bodyPr/>
                    <a:lstStyle/>
                    <a:p>
                      <a:pPr algn="r" fontAlgn="b"/>
                      <a:r>
                        <a:rPr lang="de-DE" sz="1100" b="0" i="0" u="none" strike="noStrike">
                          <a:solidFill>
                            <a:srgbClr val="000000"/>
                          </a:solidFill>
                          <a:effectLst/>
                          <a:latin typeface="Calibri"/>
                        </a:rPr>
                        <a:t>53,53</a:t>
                      </a:r>
                    </a:p>
                  </a:txBody>
                  <a:tcPr marL="9525" marR="9525" marT="9525" marB="0" anchor="b"/>
                </a:tc>
                <a:extLst>
                  <a:ext uri="{0D108BD9-81ED-4DB2-BD59-A6C34878D82A}">
                    <a16:rowId xmlns="" xmlns:a16="http://schemas.microsoft.com/office/drawing/2014/main" val="10009"/>
                  </a:ext>
                </a:extLst>
              </a:tr>
              <a:tr h="190500">
                <a:tc>
                  <a:txBody>
                    <a:bodyPr/>
                    <a:lstStyle/>
                    <a:p>
                      <a:pPr algn="l" fontAlgn="b"/>
                      <a:r>
                        <a:rPr lang="de-DE" sz="1100" b="0" i="0" u="none" strike="noStrike">
                          <a:solidFill>
                            <a:srgbClr val="000000"/>
                          </a:solidFill>
                          <a:effectLst/>
                          <a:latin typeface="Calibri"/>
                        </a:rPr>
                        <a:t>Malediven</a:t>
                      </a:r>
                    </a:p>
                  </a:txBody>
                  <a:tcPr marL="9525" marR="9525" marT="9525" marB="0" anchor="b"/>
                </a:tc>
                <a:tc>
                  <a:txBody>
                    <a:bodyPr/>
                    <a:lstStyle/>
                    <a:p>
                      <a:pPr algn="r" fontAlgn="b"/>
                      <a:r>
                        <a:rPr lang="de-DE" sz="1100" b="0" i="0" u="none" strike="noStrike" dirty="0">
                          <a:solidFill>
                            <a:srgbClr val="000000"/>
                          </a:solidFill>
                          <a:effectLst/>
                          <a:latin typeface="Calibri"/>
                        </a:rPr>
                        <a:t>51,23</a:t>
                      </a:r>
                    </a:p>
                  </a:txBody>
                  <a:tcPr marL="9525" marR="9525" marT="9525" marB="0" anchor="b"/>
                </a:tc>
                <a:extLst>
                  <a:ext uri="{0D108BD9-81ED-4DB2-BD59-A6C34878D82A}">
                    <a16:rowId xmlns="" xmlns:a16="http://schemas.microsoft.com/office/drawing/2014/main" val="10010"/>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617088966"/>
              </p:ext>
            </p:extLst>
          </p:nvPr>
        </p:nvGraphicFramePr>
        <p:xfrm>
          <a:off x="46726" y="5711052"/>
          <a:ext cx="1428930" cy="676910"/>
        </p:xfrm>
        <a:graphic>
          <a:graphicData uri="http://schemas.openxmlformats.org/drawingml/2006/table">
            <a:tbl>
              <a:tblPr>
                <a:tableStyleId>{21E4AEA4-8DFA-4A89-87EB-49C32662AFE0}</a:tableStyleId>
              </a:tblPr>
              <a:tblGrid>
                <a:gridCol w="708221">
                  <a:extLst>
                    <a:ext uri="{9D8B030D-6E8A-4147-A177-3AD203B41FA5}">
                      <a16:colId xmlns="" xmlns:a16="http://schemas.microsoft.com/office/drawing/2014/main" val="20000"/>
                    </a:ext>
                  </a:extLst>
                </a:gridCol>
                <a:gridCol w="720709">
                  <a:extLst>
                    <a:ext uri="{9D8B030D-6E8A-4147-A177-3AD203B41FA5}">
                      <a16:colId xmlns="" xmlns:a16="http://schemas.microsoft.com/office/drawing/2014/main" val="20001"/>
                    </a:ext>
                  </a:extLst>
                </a:gridCol>
              </a:tblGrid>
              <a:tr h="35277">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7620" marR="7620" marT="7620"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7620" marR="7620" marT="7620" marB="0" anchor="b"/>
                </a:tc>
                <a:extLst>
                  <a:ext uri="{0D108BD9-81ED-4DB2-BD59-A6C34878D82A}">
                    <a16:rowId xmlns="" xmlns:a16="http://schemas.microsoft.com/office/drawing/2014/main" val="10000"/>
                  </a:ext>
                </a:extLst>
              </a:tr>
              <a:tr h="184780">
                <a:tc>
                  <a:txBody>
                    <a:bodyPr/>
                    <a:lstStyle/>
                    <a:p>
                      <a:pPr algn="l" fontAlgn="b"/>
                      <a:r>
                        <a:rPr lang="de-DE" sz="1050" b="0" i="0" u="none" strike="noStrike" dirty="0">
                          <a:solidFill>
                            <a:srgbClr val="000000"/>
                          </a:solidFill>
                          <a:effectLst/>
                          <a:latin typeface="Calibri" panose="020F0502020204030204" pitchFamily="34" charset="0"/>
                        </a:rPr>
                        <a:t>Französisch Polynesien</a:t>
                      </a:r>
                    </a:p>
                  </a:txBody>
                  <a:tcPr marL="6350" marR="6350" marT="6350" marB="0" anchor="b"/>
                </a:tc>
                <a:tc>
                  <a:txBody>
                    <a:bodyPr/>
                    <a:lstStyle/>
                    <a:p>
                      <a:pPr algn="r" fontAlgn="b"/>
                      <a:r>
                        <a:rPr lang="de-DE" sz="1100" b="0" i="0" u="none" strike="noStrike">
                          <a:solidFill>
                            <a:srgbClr val="000000"/>
                          </a:solidFill>
                          <a:effectLst/>
                          <a:latin typeface="Calibri"/>
                        </a:rPr>
                        <a:t>978,57</a:t>
                      </a:r>
                    </a:p>
                  </a:txBody>
                  <a:tcPr marL="9525" marR="9525" marT="9525" marB="0" anchor="b"/>
                </a:tc>
                <a:extLst>
                  <a:ext uri="{0D108BD9-81ED-4DB2-BD59-A6C34878D82A}">
                    <a16:rowId xmlns="" xmlns:a16="http://schemas.microsoft.com/office/drawing/2014/main" val="10001"/>
                  </a:ext>
                </a:extLst>
              </a:tr>
              <a:tr h="182880">
                <a:tc>
                  <a:txBody>
                    <a:bodyPr/>
                    <a:lstStyle/>
                    <a:p>
                      <a:pPr algn="l" fontAlgn="b"/>
                      <a:r>
                        <a:rPr lang="de-DE" sz="1050" b="0" i="0" u="none" strike="noStrike" dirty="0">
                          <a:solidFill>
                            <a:srgbClr val="000000"/>
                          </a:solidFill>
                          <a:effectLst/>
                          <a:latin typeface="Calibri" panose="020F0502020204030204" pitchFamily="34" charset="0"/>
                        </a:rPr>
                        <a:t>Guam</a:t>
                      </a:r>
                    </a:p>
                  </a:txBody>
                  <a:tcPr marL="6350" marR="6350" marT="6350" marB="0" anchor="b"/>
                </a:tc>
                <a:tc>
                  <a:txBody>
                    <a:bodyPr/>
                    <a:lstStyle/>
                    <a:p>
                      <a:pPr algn="r" fontAlgn="b"/>
                      <a:r>
                        <a:rPr lang="de-DE" sz="1100" b="0" i="0" u="none" strike="noStrike" dirty="0">
                          <a:solidFill>
                            <a:srgbClr val="000000"/>
                          </a:solidFill>
                          <a:effectLst/>
                          <a:latin typeface="Calibri"/>
                        </a:rPr>
                        <a:t>322,78</a:t>
                      </a:r>
                    </a:p>
                  </a:txBody>
                  <a:tcPr marL="9525" marR="9525" marT="9525" marB="0" anchor="b"/>
                </a:tc>
                <a:extLst>
                  <a:ext uri="{0D108BD9-81ED-4DB2-BD59-A6C34878D82A}">
                    <a16:rowId xmlns="" xmlns:a16="http://schemas.microsoft.com/office/drawing/2014/main" val="10002"/>
                  </a:ext>
                </a:extLst>
              </a:tr>
            </a:tbl>
          </a:graphicData>
        </a:graphic>
      </p:graphicFrame>
      <p:sp>
        <p:nvSpPr>
          <p:cNvPr id="21" name="Textfeld 20"/>
          <p:cNvSpPr txBox="1"/>
          <p:nvPr/>
        </p:nvSpPr>
        <p:spPr>
          <a:xfrm>
            <a:off x="107504" y="5351012"/>
            <a:ext cx="1152128" cy="338554"/>
          </a:xfrm>
          <a:prstGeom prst="rect">
            <a:avLst/>
          </a:prstGeom>
          <a:noFill/>
        </p:spPr>
        <p:txBody>
          <a:bodyPr wrap="square" rtlCol="0">
            <a:spAutoFit/>
          </a:bodyPr>
          <a:lstStyle/>
          <a:p>
            <a:pPr algn="ctr"/>
            <a:r>
              <a:rPr lang="de-DE" sz="1600" b="1" dirty="0"/>
              <a:t>Ozeanien</a:t>
            </a:r>
          </a:p>
        </p:txBody>
      </p:sp>
      <p:cxnSp>
        <p:nvCxnSpPr>
          <p:cNvPr id="22" name="Gerade Verbindung 21"/>
          <p:cNvCxnSpPr/>
          <p:nvPr/>
        </p:nvCxnSpPr>
        <p:spPr>
          <a:xfrm>
            <a:off x="0" y="476672"/>
            <a:ext cx="9144000" cy="0"/>
          </a:xfrm>
          <a:prstGeom prst="line">
            <a:avLst/>
          </a:prstGeom>
          <a:noFill/>
          <a:ln w="19050" cap="flat" cmpd="sng" algn="ctr">
            <a:solidFill>
              <a:srgbClr val="006EC7"/>
            </a:solidFill>
            <a:prstDash val="solid"/>
          </a:ln>
          <a:effectLst/>
        </p:spPr>
      </p:cxnSp>
      <p:sp>
        <p:nvSpPr>
          <p:cNvPr id="17" name="Textfeld 16"/>
          <p:cNvSpPr txBox="1"/>
          <p:nvPr/>
        </p:nvSpPr>
        <p:spPr>
          <a:xfrm>
            <a:off x="7596336" y="2345105"/>
            <a:ext cx="1286579" cy="507831"/>
          </a:xfrm>
          <a:prstGeom prst="rect">
            <a:avLst/>
          </a:prstGeom>
          <a:noFill/>
        </p:spPr>
        <p:txBody>
          <a:bodyPr wrap="square" rtlCol="0">
            <a:spAutoFit/>
          </a:bodyPr>
          <a:lstStyle/>
          <a:p>
            <a:pPr algn="ctr"/>
            <a:r>
              <a:rPr lang="de-DE" sz="1600" b="1" dirty="0"/>
              <a:t>Europa </a:t>
            </a:r>
            <a:r>
              <a:rPr lang="de-DE" sz="1100" b="1" dirty="0"/>
              <a:t>(nicht EU/EWR/UK/CH)</a:t>
            </a:r>
            <a:endParaRPr lang="de-DE" sz="1600" b="1" dirty="0"/>
          </a:p>
        </p:txBody>
      </p:sp>
      <p:graphicFrame>
        <p:nvGraphicFramePr>
          <p:cNvPr id="10" name="Tabelle 9"/>
          <p:cNvGraphicFramePr>
            <a:graphicFrameLocks noGrp="1"/>
          </p:cNvGraphicFramePr>
          <p:nvPr>
            <p:extLst>
              <p:ext uri="{D42A27DB-BD31-4B8C-83A1-F6EECF244321}">
                <p14:modId xmlns:p14="http://schemas.microsoft.com/office/powerpoint/2010/main" val="175968938"/>
              </p:ext>
            </p:extLst>
          </p:nvPr>
        </p:nvGraphicFramePr>
        <p:xfrm>
          <a:off x="7295391" y="2870408"/>
          <a:ext cx="1707669" cy="3693795"/>
        </p:xfrm>
        <a:graphic>
          <a:graphicData uri="http://schemas.openxmlformats.org/drawingml/2006/table">
            <a:tbl>
              <a:tblPr>
                <a:tableStyleId>{21E4AEA4-8DFA-4A89-87EB-49C32662AFE0}</a:tableStyleId>
              </a:tblPr>
              <a:tblGrid>
                <a:gridCol w="1059597">
                  <a:extLst>
                    <a:ext uri="{9D8B030D-6E8A-4147-A177-3AD203B41FA5}">
                      <a16:colId xmlns="" xmlns:a16="http://schemas.microsoft.com/office/drawing/2014/main" val="20000"/>
                    </a:ext>
                  </a:extLst>
                </a:gridCol>
                <a:gridCol w="648072">
                  <a:extLst>
                    <a:ext uri="{9D8B030D-6E8A-4147-A177-3AD203B41FA5}">
                      <a16:colId xmlns="" xmlns:a16="http://schemas.microsoft.com/office/drawing/2014/main" val="20001"/>
                    </a:ext>
                  </a:extLst>
                </a:gridCol>
              </a:tblGrid>
              <a:tr h="161590">
                <a:tc>
                  <a:txBody>
                    <a:bodyPr/>
                    <a:lstStyle/>
                    <a:p>
                      <a:pPr algn="l" fontAlgn="b"/>
                      <a:r>
                        <a:rPr lang="de-DE" sz="1050" b="1" u="none" strike="noStrike" dirty="0">
                          <a:effectLst/>
                          <a:latin typeface="+mn-lt"/>
                        </a:rPr>
                        <a:t>Land</a:t>
                      </a:r>
                      <a:endParaRPr lang="de-DE" sz="1050" b="1" i="0" u="none" strike="noStrike" dirty="0">
                        <a:solidFill>
                          <a:srgbClr val="000000"/>
                        </a:solidFill>
                        <a:effectLst/>
                        <a:latin typeface="+mn-lt"/>
                      </a:endParaRPr>
                    </a:p>
                  </a:txBody>
                  <a:tcPr marL="9525" marR="9525" marT="9525" marB="0" anchor="b"/>
                </a:tc>
                <a:tc>
                  <a:txBody>
                    <a:bodyPr/>
                    <a:lstStyle/>
                    <a:p>
                      <a:pPr algn="l" fontAlgn="b"/>
                      <a:r>
                        <a:rPr lang="de-DE" sz="1050" b="1" u="none" strike="noStrike" dirty="0">
                          <a:effectLst/>
                          <a:latin typeface="+mn-lt"/>
                        </a:rPr>
                        <a:t>Inzidenz 7T</a:t>
                      </a:r>
                      <a:endParaRPr lang="de-DE" sz="105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68853">
                <a:tc>
                  <a:txBody>
                    <a:bodyPr/>
                    <a:lstStyle/>
                    <a:p>
                      <a:pPr algn="l" fontAlgn="b"/>
                      <a:r>
                        <a:rPr lang="de-DE" sz="1100" b="0" i="0" u="none" strike="noStrike">
                          <a:solidFill>
                            <a:srgbClr val="000000"/>
                          </a:solidFill>
                          <a:effectLst/>
                          <a:latin typeface="Calibri"/>
                        </a:rPr>
                        <a:t>Andorra</a:t>
                      </a:r>
                    </a:p>
                  </a:txBody>
                  <a:tcPr marL="9525" marR="9525" marT="9525" marB="0" anchor="b"/>
                </a:tc>
                <a:tc>
                  <a:txBody>
                    <a:bodyPr/>
                    <a:lstStyle/>
                    <a:p>
                      <a:pPr algn="r" fontAlgn="b"/>
                      <a:r>
                        <a:rPr lang="de-DE" sz="1100" b="0" i="0" u="none" strike="noStrike">
                          <a:solidFill>
                            <a:srgbClr val="000000"/>
                          </a:solidFill>
                          <a:effectLst/>
                          <a:latin typeface="Calibri"/>
                        </a:rPr>
                        <a:t>720,69</a:t>
                      </a:r>
                    </a:p>
                  </a:txBody>
                  <a:tcPr marL="9525" marR="9525" marT="9525" marB="0" anchor="b"/>
                </a:tc>
                <a:extLst>
                  <a:ext uri="{0D108BD9-81ED-4DB2-BD59-A6C34878D82A}">
                    <a16:rowId xmlns="" xmlns:a16="http://schemas.microsoft.com/office/drawing/2014/main" val="10001"/>
                  </a:ext>
                </a:extLst>
              </a:tr>
              <a:tr h="168853">
                <a:tc>
                  <a:txBody>
                    <a:bodyPr/>
                    <a:lstStyle/>
                    <a:p>
                      <a:pPr algn="l" fontAlgn="b"/>
                      <a:r>
                        <a:rPr lang="de-DE" sz="1100" b="0" i="0" u="none" strike="noStrike" dirty="0">
                          <a:solidFill>
                            <a:srgbClr val="000000"/>
                          </a:solidFill>
                          <a:effectLst/>
                          <a:latin typeface="Calibri"/>
                        </a:rPr>
                        <a:t>Montenegro</a:t>
                      </a:r>
                    </a:p>
                  </a:txBody>
                  <a:tcPr marL="9525" marR="9525" marT="9525" marB="0" anchor="b"/>
                </a:tc>
                <a:tc>
                  <a:txBody>
                    <a:bodyPr/>
                    <a:lstStyle/>
                    <a:p>
                      <a:pPr algn="r" fontAlgn="b"/>
                      <a:r>
                        <a:rPr lang="de-DE" sz="1100" b="0" i="0" u="none" strike="noStrike">
                          <a:solidFill>
                            <a:srgbClr val="000000"/>
                          </a:solidFill>
                          <a:effectLst/>
                          <a:latin typeface="Calibri"/>
                        </a:rPr>
                        <a:t>706,87</a:t>
                      </a:r>
                    </a:p>
                  </a:txBody>
                  <a:tcPr marL="9525" marR="9525" marT="9525" marB="0" anchor="b"/>
                </a:tc>
              </a:tr>
              <a:tr h="168853">
                <a:tc>
                  <a:txBody>
                    <a:bodyPr/>
                    <a:lstStyle/>
                    <a:p>
                      <a:pPr algn="l" fontAlgn="b"/>
                      <a:r>
                        <a:rPr lang="de-DE" sz="1100" b="0" i="0" u="none" strike="noStrike" dirty="0">
                          <a:solidFill>
                            <a:srgbClr val="000000"/>
                          </a:solidFill>
                          <a:effectLst/>
                          <a:latin typeface="Calibri"/>
                        </a:rPr>
                        <a:t>San Marino</a:t>
                      </a:r>
                    </a:p>
                  </a:txBody>
                  <a:tcPr marL="9525" marR="9525" marT="9525" marB="0" anchor="b"/>
                </a:tc>
                <a:tc>
                  <a:txBody>
                    <a:bodyPr/>
                    <a:lstStyle/>
                    <a:p>
                      <a:pPr algn="r" fontAlgn="b"/>
                      <a:r>
                        <a:rPr lang="de-DE" sz="1100" b="0" i="0" u="none" strike="noStrike">
                          <a:solidFill>
                            <a:srgbClr val="000000"/>
                          </a:solidFill>
                          <a:effectLst/>
                          <a:latin typeface="Calibri"/>
                        </a:rPr>
                        <a:t>539,87</a:t>
                      </a:r>
                    </a:p>
                  </a:txBody>
                  <a:tcPr marL="9525" marR="9525" marT="9525" marB="0" anchor="b"/>
                </a:tc>
              </a:tr>
              <a:tr h="168853">
                <a:tc>
                  <a:txBody>
                    <a:bodyPr/>
                    <a:lstStyle/>
                    <a:p>
                      <a:pPr algn="l" fontAlgn="b"/>
                      <a:r>
                        <a:rPr lang="de-DE" sz="1100" b="0" i="0" u="none" strike="noStrike">
                          <a:solidFill>
                            <a:srgbClr val="000000"/>
                          </a:solidFill>
                          <a:effectLst/>
                          <a:latin typeface="Calibri"/>
                        </a:rPr>
                        <a:t>Georgien</a:t>
                      </a:r>
                    </a:p>
                  </a:txBody>
                  <a:tcPr marL="9525" marR="9525" marT="9525" marB="0" anchor="b"/>
                </a:tc>
                <a:tc>
                  <a:txBody>
                    <a:bodyPr/>
                    <a:lstStyle/>
                    <a:p>
                      <a:pPr algn="r" fontAlgn="b"/>
                      <a:r>
                        <a:rPr lang="de-DE" sz="1100" b="0" i="0" u="none" strike="noStrike">
                          <a:solidFill>
                            <a:srgbClr val="000000"/>
                          </a:solidFill>
                          <a:effectLst/>
                          <a:latin typeface="Calibri"/>
                        </a:rPr>
                        <a:t>478,59</a:t>
                      </a:r>
                    </a:p>
                  </a:txBody>
                  <a:tcPr marL="9525" marR="9525" marT="9525" marB="0" anchor="b"/>
                </a:tc>
              </a:tr>
              <a:tr h="168853">
                <a:tc>
                  <a:txBody>
                    <a:bodyPr/>
                    <a:lstStyle/>
                    <a:p>
                      <a:pPr algn="l" fontAlgn="b"/>
                      <a:r>
                        <a:rPr lang="de-DE" sz="1100" b="0" i="0" u="none" strike="noStrike">
                          <a:solidFill>
                            <a:srgbClr val="000000"/>
                          </a:solidFill>
                          <a:effectLst/>
                          <a:latin typeface="Calibri"/>
                        </a:rPr>
                        <a:t>Armenien</a:t>
                      </a:r>
                    </a:p>
                  </a:txBody>
                  <a:tcPr marL="9525" marR="9525" marT="9525" marB="0" anchor="b"/>
                </a:tc>
                <a:tc>
                  <a:txBody>
                    <a:bodyPr/>
                    <a:lstStyle/>
                    <a:p>
                      <a:pPr algn="r" fontAlgn="b"/>
                      <a:r>
                        <a:rPr lang="de-DE" sz="1100" b="0" i="0" u="none" strike="noStrike">
                          <a:solidFill>
                            <a:srgbClr val="000000"/>
                          </a:solidFill>
                          <a:effectLst/>
                          <a:latin typeface="Calibri"/>
                        </a:rPr>
                        <a:t>470,33</a:t>
                      </a:r>
                    </a:p>
                  </a:txBody>
                  <a:tcPr marL="9525" marR="9525" marT="9525" marB="0" anchor="b"/>
                </a:tc>
              </a:tr>
              <a:tr h="168853">
                <a:tc>
                  <a:txBody>
                    <a:bodyPr/>
                    <a:lstStyle/>
                    <a:p>
                      <a:pPr algn="l" fontAlgn="b"/>
                      <a:r>
                        <a:rPr lang="de-DE" sz="1100" b="0" i="0" u="none" strike="noStrike">
                          <a:solidFill>
                            <a:srgbClr val="000000"/>
                          </a:solidFill>
                          <a:effectLst/>
                          <a:latin typeface="Calibri"/>
                        </a:rPr>
                        <a:t>Nordmazedonien</a:t>
                      </a:r>
                    </a:p>
                  </a:txBody>
                  <a:tcPr marL="9525" marR="9525" marT="9525" marB="0" anchor="b"/>
                </a:tc>
                <a:tc>
                  <a:txBody>
                    <a:bodyPr/>
                    <a:lstStyle/>
                    <a:p>
                      <a:pPr algn="r" fontAlgn="b"/>
                      <a:r>
                        <a:rPr lang="de-DE" sz="1100" b="0" i="0" u="none" strike="noStrike">
                          <a:solidFill>
                            <a:srgbClr val="000000"/>
                          </a:solidFill>
                          <a:effectLst/>
                          <a:latin typeface="Calibri"/>
                        </a:rPr>
                        <a:t>350,39</a:t>
                      </a:r>
                    </a:p>
                  </a:txBody>
                  <a:tcPr marL="9525" marR="9525" marT="9525" marB="0" anchor="b"/>
                </a:tc>
              </a:tr>
              <a:tr h="168853">
                <a:tc>
                  <a:txBody>
                    <a:bodyPr/>
                    <a:lstStyle/>
                    <a:p>
                      <a:pPr algn="l" fontAlgn="b"/>
                      <a:r>
                        <a:rPr lang="de-DE" sz="1100" b="0" i="0" u="none" strike="noStrike">
                          <a:solidFill>
                            <a:srgbClr val="000000"/>
                          </a:solidFill>
                          <a:effectLst/>
                          <a:latin typeface="Calibri"/>
                        </a:rPr>
                        <a:t>Monaco</a:t>
                      </a:r>
                    </a:p>
                  </a:txBody>
                  <a:tcPr marL="9525" marR="9525" marT="9525" marB="0" anchor="b"/>
                </a:tc>
                <a:tc>
                  <a:txBody>
                    <a:bodyPr/>
                    <a:lstStyle/>
                    <a:p>
                      <a:pPr algn="r" fontAlgn="b"/>
                      <a:r>
                        <a:rPr lang="de-DE" sz="1100" b="0" i="0" u="none" strike="noStrike">
                          <a:solidFill>
                            <a:srgbClr val="000000"/>
                          </a:solidFill>
                          <a:effectLst/>
                          <a:latin typeface="Calibri"/>
                        </a:rPr>
                        <a:t>347,59</a:t>
                      </a:r>
                    </a:p>
                  </a:txBody>
                  <a:tcPr marL="9525" marR="9525" marT="9525" marB="0" anchor="b"/>
                </a:tc>
              </a:tr>
              <a:tr h="328627">
                <a:tc>
                  <a:txBody>
                    <a:bodyPr/>
                    <a:lstStyle/>
                    <a:p>
                      <a:pPr algn="l" fontAlgn="b"/>
                      <a:r>
                        <a:rPr lang="de-DE" sz="1100" b="0" i="0" u="none" strike="noStrike">
                          <a:solidFill>
                            <a:srgbClr val="000000"/>
                          </a:solidFill>
                          <a:effectLst/>
                          <a:latin typeface="Calibri"/>
                        </a:rPr>
                        <a:t>Bosnia and Herzegovina</a:t>
                      </a:r>
                    </a:p>
                  </a:txBody>
                  <a:tcPr marL="9525" marR="9525" marT="9525" marB="0" anchor="b"/>
                </a:tc>
                <a:tc>
                  <a:txBody>
                    <a:bodyPr/>
                    <a:lstStyle/>
                    <a:p>
                      <a:pPr algn="r" fontAlgn="b"/>
                      <a:r>
                        <a:rPr lang="de-DE" sz="1100" b="0" i="0" u="none" strike="noStrike">
                          <a:solidFill>
                            <a:srgbClr val="000000"/>
                          </a:solidFill>
                          <a:effectLst/>
                          <a:latin typeface="Calibri"/>
                        </a:rPr>
                        <a:t>337,78</a:t>
                      </a:r>
                    </a:p>
                  </a:txBody>
                  <a:tcPr marL="9525" marR="9525" marT="9525" marB="0" anchor="b"/>
                </a:tc>
                <a:extLst>
                  <a:ext uri="{0D108BD9-81ED-4DB2-BD59-A6C34878D82A}">
                    <a16:rowId xmlns="" xmlns:a16="http://schemas.microsoft.com/office/drawing/2014/main" val="2567334808"/>
                  </a:ext>
                </a:extLst>
              </a:tr>
              <a:tr h="168853">
                <a:tc>
                  <a:txBody>
                    <a:bodyPr/>
                    <a:lstStyle/>
                    <a:p>
                      <a:pPr algn="l" fontAlgn="b"/>
                      <a:r>
                        <a:rPr lang="de-DE" sz="1100" b="0" i="0" u="none" strike="noStrike">
                          <a:solidFill>
                            <a:srgbClr val="000000"/>
                          </a:solidFill>
                          <a:effectLst/>
                          <a:latin typeface="Calibri"/>
                        </a:rPr>
                        <a:t>Gibraltar</a:t>
                      </a:r>
                    </a:p>
                  </a:txBody>
                  <a:tcPr marL="9525" marR="9525" marT="9525" marB="0" anchor="b"/>
                </a:tc>
                <a:tc>
                  <a:txBody>
                    <a:bodyPr/>
                    <a:lstStyle/>
                    <a:p>
                      <a:pPr algn="r" fontAlgn="b"/>
                      <a:r>
                        <a:rPr lang="de-DE" sz="1100" b="0" i="0" u="none" strike="noStrike">
                          <a:solidFill>
                            <a:srgbClr val="000000"/>
                          </a:solidFill>
                          <a:effectLst/>
                          <a:latin typeface="Calibri"/>
                        </a:rPr>
                        <a:t>290,75</a:t>
                      </a:r>
                    </a:p>
                  </a:txBody>
                  <a:tcPr marL="9525" marR="9525" marT="9525" marB="0" anchor="b"/>
                </a:tc>
                <a:extLst>
                  <a:ext uri="{0D108BD9-81ED-4DB2-BD59-A6C34878D82A}">
                    <a16:rowId xmlns="" xmlns:a16="http://schemas.microsoft.com/office/drawing/2014/main" val="10002"/>
                  </a:ext>
                </a:extLst>
              </a:tr>
              <a:tr h="168853">
                <a:tc>
                  <a:txBody>
                    <a:bodyPr/>
                    <a:lstStyle/>
                    <a:p>
                      <a:pPr algn="l" fontAlgn="b"/>
                      <a:r>
                        <a:rPr lang="de-DE" sz="1100" b="0" i="0" u="none" strike="noStrike">
                          <a:solidFill>
                            <a:srgbClr val="000000"/>
                          </a:solidFill>
                          <a:effectLst/>
                          <a:latin typeface="Calibri"/>
                        </a:rPr>
                        <a:t>Kosovo</a:t>
                      </a:r>
                    </a:p>
                  </a:txBody>
                  <a:tcPr marL="9525" marR="9525" marT="9525" marB="0" anchor="b"/>
                </a:tc>
                <a:tc>
                  <a:txBody>
                    <a:bodyPr/>
                    <a:lstStyle/>
                    <a:p>
                      <a:pPr algn="r" fontAlgn="b"/>
                      <a:r>
                        <a:rPr lang="de-DE" sz="1100" b="0" i="0" u="none" strike="noStrike">
                          <a:solidFill>
                            <a:srgbClr val="000000"/>
                          </a:solidFill>
                          <a:effectLst/>
                          <a:latin typeface="Calibri"/>
                        </a:rPr>
                        <a:t>230,02</a:t>
                      </a:r>
                    </a:p>
                  </a:txBody>
                  <a:tcPr marL="9525" marR="9525" marT="9525" marB="0" anchor="b"/>
                </a:tc>
                <a:extLst>
                  <a:ext uri="{0D108BD9-81ED-4DB2-BD59-A6C34878D82A}">
                    <a16:rowId xmlns="" xmlns:a16="http://schemas.microsoft.com/office/drawing/2014/main" val="10003"/>
                  </a:ext>
                </a:extLst>
              </a:tr>
              <a:tr h="168853">
                <a:tc>
                  <a:txBody>
                    <a:bodyPr/>
                    <a:lstStyle/>
                    <a:p>
                      <a:pPr algn="l" fontAlgn="b"/>
                      <a:r>
                        <a:rPr lang="de-DE" sz="1100" b="0" i="0" u="none" strike="noStrike">
                          <a:solidFill>
                            <a:srgbClr val="000000"/>
                          </a:solidFill>
                          <a:effectLst/>
                          <a:latin typeface="Calibri"/>
                        </a:rPr>
                        <a:t>Serbien</a:t>
                      </a:r>
                    </a:p>
                  </a:txBody>
                  <a:tcPr marL="9525" marR="9525" marT="9525" marB="0" anchor="b"/>
                </a:tc>
                <a:tc>
                  <a:txBody>
                    <a:bodyPr/>
                    <a:lstStyle/>
                    <a:p>
                      <a:pPr algn="r" fontAlgn="b"/>
                      <a:r>
                        <a:rPr lang="de-DE" sz="1100" b="0" i="0" u="none" strike="noStrike">
                          <a:solidFill>
                            <a:srgbClr val="000000"/>
                          </a:solidFill>
                          <a:effectLst/>
                          <a:latin typeface="Calibri"/>
                        </a:rPr>
                        <a:t>213,39</a:t>
                      </a:r>
                    </a:p>
                  </a:txBody>
                  <a:tcPr marL="9525" marR="9525" marT="9525" marB="0" anchor="b"/>
                </a:tc>
                <a:extLst>
                  <a:ext uri="{0D108BD9-81ED-4DB2-BD59-A6C34878D82A}">
                    <a16:rowId xmlns="" xmlns:a16="http://schemas.microsoft.com/office/drawing/2014/main" val="10004"/>
                  </a:ext>
                </a:extLst>
              </a:tr>
              <a:tr h="168853">
                <a:tc>
                  <a:txBody>
                    <a:bodyPr/>
                    <a:lstStyle/>
                    <a:p>
                      <a:pPr algn="l" fontAlgn="b"/>
                      <a:r>
                        <a:rPr lang="de-DE" sz="1100" b="0" i="0" u="none" strike="noStrike">
                          <a:solidFill>
                            <a:srgbClr val="000000"/>
                          </a:solidFill>
                          <a:effectLst/>
                          <a:latin typeface="Calibri"/>
                        </a:rPr>
                        <a:t>Ukraine</a:t>
                      </a:r>
                    </a:p>
                  </a:txBody>
                  <a:tcPr marL="9525" marR="9525" marT="9525" marB="0" anchor="b"/>
                </a:tc>
                <a:tc>
                  <a:txBody>
                    <a:bodyPr/>
                    <a:lstStyle/>
                    <a:p>
                      <a:pPr algn="r" fontAlgn="b"/>
                      <a:r>
                        <a:rPr lang="de-DE" sz="1100" b="0" i="0" u="none" strike="noStrike">
                          <a:solidFill>
                            <a:srgbClr val="000000"/>
                          </a:solidFill>
                          <a:effectLst/>
                          <a:latin typeface="Calibri"/>
                        </a:rPr>
                        <a:t>151,89</a:t>
                      </a:r>
                    </a:p>
                  </a:txBody>
                  <a:tcPr marL="9525" marR="9525" marT="9525" marB="0" anchor="b"/>
                </a:tc>
                <a:extLst>
                  <a:ext uri="{0D108BD9-81ED-4DB2-BD59-A6C34878D82A}">
                    <a16:rowId xmlns="" xmlns:a16="http://schemas.microsoft.com/office/drawing/2014/main" val="10005"/>
                  </a:ext>
                </a:extLst>
              </a:tr>
              <a:tr h="168853">
                <a:tc>
                  <a:txBody>
                    <a:bodyPr/>
                    <a:lstStyle/>
                    <a:p>
                      <a:pPr algn="l" fontAlgn="b"/>
                      <a:r>
                        <a:rPr lang="de-DE" sz="1100" b="0" i="0" u="none" strike="noStrike">
                          <a:solidFill>
                            <a:srgbClr val="000000"/>
                          </a:solidFill>
                          <a:effectLst/>
                          <a:latin typeface="Calibri"/>
                        </a:rPr>
                        <a:t>Republik Moldau</a:t>
                      </a:r>
                    </a:p>
                  </a:txBody>
                  <a:tcPr marL="9525" marR="9525" marT="9525" marB="0" anchor="b"/>
                </a:tc>
                <a:tc>
                  <a:txBody>
                    <a:bodyPr/>
                    <a:lstStyle/>
                    <a:p>
                      <a:pPr algn="r" fontAlgn="b"/>
                      <a:r>
                        <a:rPr lang="de-DE" sz="1100" b="0" i="0" u="none" strike="noStrike">
                          <a:solidFill>
                            <a:srgbClr val="000000"/>
                          </a:solidFill>
                          <a:effectLst/>
                          <a:latin typeface="Calibri"/>
                        </a:rPr>
                        <a:t>145,92</a:t>
                      </a:r>
                    </a:p>
                  </a:txBody>
                  <a:tcPr marL="9525" marR="9525" marT="9525" marB="0" anchor="b"/>
                </a:tc>
                <a:extLst>
                  <a:ext uri="{0D108BD9-81ED-4DB2-BD59-A6C34878D82A}">
                    <a16:rowId xmlns="" xmlns:a16="http://schemas.microsoft.com/office/drawing/2014/main" val="10006"/>
                  </a:ext>
                </a:extLst>
              </a:tr>
              <a:tr h="168853">
                <a:tc>
                  <a:txBody>
                    <a:bodyPr/>
                    <a:lstStyle/>
                    <a:p>
                      <a:pPr algn="l" fontAlgn="b"/>
                      <a:r>
                        <a:rPr lang="de-DE" sz="1100" b="0" i="0" u="none" strike="noStrike">
                          <a:solidFill>
                            <a:srgbClr val="000000"/>
                          </a:solidFill>
                          <a:effectLst/>
                          <a:latin typeface="Calibri"/>
                        </a:rPr>
                        <a:t>Albanien</a:t>
                      </a:r>
                    </a:p>
                  </a:txBody>
                  <a:tcPr marL="9525" marR="9525" marT="9525" marB="0" anchor="b"/>
                </a:tc>
                <a:tc>
                  <a:txBody>
                    <a:bodyPr/>
                    <a:lstStyle/>
                    <a:p>
                      <a:pPr algn="r" fontAlgn="b"/>
                      <a:r>
                        <a:rPr lang="de-DE" sz="1100" b="0" i="0" u="none" strike="noStrike">
                          <a:solidFill>
                            <a:srgbClr val="000000"/>
                          </a:solidFill>
                          <a:effectLst/>
                          <a:latin typeface="Calibri"/>
                        </a:rPr>
                        <a:t>112,07</a:t>
                      </a:r>
                    </a:p>
                  </a:txBody>
                  <a:tcPr marL="9525" marR="9525" marT="9525" marB="0" anchor="b"/>
                </a:tc>
                <a:extLst>
                  <a:ext uri="{0D108BD9-81ED-4DB2-BD59-A6C34878D82A}">
                    <a16:rowId xmlns="" xmlns:a16="http://schemas.microsoft.com/office/drawing/2014/main" val="10007"/>
                  </a:ext>
                </a:extLst>
              </a:tr>
              <a:tr h="328627">
                <a:tc>
                  <a:txBody>
                    <a:bodyPr/>
                    <a:lstStyle/>
                    <a:p>
                      <a:pPr algn="l" fontAlgn="b"/>
                      <a:r>
                        <a:rPr lang="de-DE" sz="1100" b="0" i="0" u="none" strike="noStrike">
                          <a:solidFill>
                            <a:srgbClr val="000000"/>
                          </a:solidFill>
                          <a:effectLst/>
                          <a:latin typeface="Calibri"/>
                        </a:rPr>
                        <a:t>Russische Föderation</a:t>
                      </a:r>
                    </a:p>
                  </a:txBody>
                  <a:tcPr marL="9525" marR="9525" marT="9525" marB="0" anchor="b"/>
                </a:tc>
                <a:tc>
                  <a:txBody>
                    <a:bodyPr/>
                    <a:lstStyle/>
                    <a:p>
                      <a:pPr algn="r" fontAlgn="b"/>
                      <a:r>
                        <a:rPr lang="de-DE" sz="1100" b="0" i="0" u="none" strike="noStrike">
                          <a:solidFill>
                            <a:srgbClr val="000000"/>
                          </a:solidFill>
                          <a:effectLst/>
                          <a:latin typeface="Calibri"/>
                        </a:rPr>
                        <a:t>96,72</a:t>
                      </a:r>
                    </a:p>
                  </a:txBody>
                  <a:tcPr marL="9525" marR="9525" marT="9525" marB="0" anchor="b"/>
                </a:tc>
                <a:extLst>
                  <a:ext uri="{0D108BD9-81ED-4DB2-BD59-A6C34878D82A}">
                    <a16:rowId xmlns="" xmlns:a16="http://schemas.microsoft.com/office/drawing/2014/main" val="10008"/>
                  </a:ext>
                </a:extLst>
              </a:tr>
              <a:tr h="168853">
                <a:tc>
                  <a:txBody>
                    <a:bodyPr/>
                    <a:lstStyle/>
                    <a:p>
                      <a:pPr algn="l" fontAlgn="b"/>
                      <a:r>
                        <a:rPr lang="de-DE" sz="1100" b="0" i="0" u="none" strike="noStrike">
                          <a:solidFill>
                            <a:srgbClr val="000000"/>
                          </a:solidFill>
                          <a:effectLst/>
                          <a:latin typeface="Calibri"/>
                        </a:rPr>
                        <a:t>Aserbaidschan</a:t>
                      </a:r>
                    </a:p>
                  </a:txBody>
                  <a:tcPr marL="9525" marR="9525" marT="9525" marB="0" anchor="b"/>
                </a:tc>
                <a:tc>
                  <a:txBody>
                    <a:bodyPr/>
                    <a:lstStyle/>
                    <a:p>
                      <a:pPr algn="r" fontAlgn="b"/>
                      <a:r>
                        <a:rPr lang="de-DE" sz="1100" b="0" i="0" u="none" strike="noStrike">
                          <a:solidFill>
                            <a:srgbClr val="000000"/>
                          </a:solidFill>
                          <a:effectLst/>
                          <a:latin typeface="Calibri"/>
                        </a:rPr>
                        <a:t>89,63</a:t>
                      </a:r>
                    </a:p>
                  </a:txBody>
                  <a:tcPr marL="9525" marR="9525" marT="9525" marB="0" anchor="b"/>
                </a:tc>
                <a:extLst>
                  <a:ext uri="{0D108BD9-81ED-4DB2-BD59-A6C34878D82A}">
                    <a16:rowId xmlns="" xmlns:a16="http://schemas.microsoft.com/office/drawing/2014/main" val="10009"/>
                  </a:ext>
                </a:extLst>
              </a:tr>
              <a:tr h="168781">
                <a:tc>
                  <a:txBody>
                    <a:bodyPr/>
                    <a:lstStyle/>
                    <a:p>
                      <a:pPr algn="l" fontAlgn="b"/>
                      <a:r>
                        <a:rPr lang="de-DE" sz="1100" b="0" i="0" u="none" strike="noStrike" dirty="0">
                          <a:solidFill>
                            <a:srgbClr val="000000"/>
                          </a:solidFill>
                          <a:effectLst/>
                          <a:latin typeface="Calibri"/>
                        </a:rPr>
                        <a:t>Jersey</a:t>
                      </a:r>
                    </a:p>
                  </a:txBody>
                  <a:tcPr marL="9525" marR="9525" marT="9525" marB="0" anchor="b"/>
                </a:tc>
                <a:tc>
                  <a:txBody>
                    <a:bodyPr/>
                    <a:lstStyle/>
                    <a:p>
                      <a:pPr algn="r" fontAlgn="b"/>
                      <a:r>
                        <a:rPr lang="de-DE" sz="1100" b="0" i="0" u="none" strike="noStrike" dirty="0">
                          <a:solidFill>
                            <a:srgbClr val="000000"/>
                          </a:solidFill>
                          <a:effectLst/>
                          <a:latin typeface="Calibri"/>
                        </a:rPr>
                        <a:t>75,14</a:t>
                      </a:r>
                    </a:p>
                  </a:txBody>
                  <a:tcPr marL="9525" marR="9525" marT="9525" marB="0" anchor="b"/>
                </a:tc>
                <a:extLst>
                  <a:ext uri="{0D108BD9-81ED-4DB2-BD59-A6C34878D82A}">
                    <a16:rowId xmlns="" xmlns:a16="http://schemas.microsoft.com/office/drawing/2014/main" val="10010"/>
                  </a:ext>
                </a:extLst>
              </a:tr>
              <a:tr h="168781">
                <a:tc>
                  <a:txBody>
                    <a:bodyPr/>
                    <a:lstStyle/>
                    <a:p>
                      <a:pPr algn="l" fontAlgn="b"/>
                      <a:r>
                        <a:rPr lang="de-DE" sz="1100" b="0" i="0" u="none" strike="noStrike" dirty="0">
                          <a:solidFill>
                            <a:srgbClr val="000000"/>
                          </a:solidFill>
                          <a:effectLst/>
                          <a:latin typeface="Calibri"/>
                        </a:rPr>
                        <a:t>Weißrussland</a:t>
                      </a:r>
                    </a:p>
                  </a:txBody>
                  <a:tcPr marL="9525" marR="9525" marT="9525" marB="0" anchor="b"/>
                </a:tc>
                <a:tc>
                  <a:txBody>
                    <a:bodyPr/>
                    <a:lstStyle/>
                    <a:p>
                      <a:pPr algn="r" fontAlgn="b"/>
                      <a:r>
                        <a:rPr lang="de-DE" sz="1100" b="0" i="0" u="none" strike="noStrike" dirty="0" smtClean="0">
                          <a:solidFill>
                            <a:srgbClr val="000000"/>
                          </a:solidFill>
                          <a:effectLst/>
                          <a:latin typeface="+mn-lt"/>
                        </a:rPr>
                        <a:t>72,6</a:t>
                      </a:r>
                      <a:endParaRPr lang="de-DE" sz="1100" b="0" i="0" u="none" strike="noStrike" dirty="0">
                        <a:solidFill>
                          <a:srgbClr val="000000"/>
                        </a:solidFill>
                        <a:effectLst/>
                        <a:latin typeface="Calibri"/>
                      </a:endParaRPr>
                    </a:p>
                  </a:txBody>
                  <a:tcPr marL="9525" marR="9525" marT="9525" marB="0" anchor="b"/>
                </a:tc>
              </a:tr>
            </a:tbl>
          </a:graphicData>
        </a:graphic>
      </p:graphicFrame>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425" y="525570"/>
            <a:ext cx="6948965" cy="2975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feld 10"/>
          <p:cNvSpPr txBox="1"/>
          <p:nvPr/>
        </p:nvSpPr>
        <p:spPr>
          <a:xfrm>
            <a:off x="1259632" y="3481263"/>
            <a:ext cx="6032758" cy="307777"/>
          </a:xfrm>
          <a:prstGeom prst="rect">
            <a:avLst/>
          </a:prstGeom>
          <a:solidFill>
            <a:schemeClr val="accent2">
              <a:lumMod val="60000"/>
              <a:lumOff val="40000"/>
            </a:schemeClr>
          </a:solidFill>
        </p:spPr>
        <p:txBody>
          <a:bodyPr wrap="square" rtlCol="0">
            <a:spAutoFit/>
          </a:bodyPr>
          <a:lstStyle/>
          <a:p>
            <a:pPr algn="ctr"/>
            <a:r>
              <a:rPr lang="de-DE" sz="1400" b="1" dirty="0" smtClean="0"/>
              <a:t>83 </a:t>
            </a:r>
            <a:r>
              <a:rPr lang="de-DE" sz="1400" b="1" dirty="0"/>
              <a:t>Länder/Territorien mit einer 7-Tages-Inzidenz &gt; 50 Fälle / 100.000 Ew.</a:t>
            </a:r>
          </a:p>
        </p:txBody>
      </p:sp>
    </p:spTree>
    <p:extLst>
      <p:ext uri="{BB962C8B-B14F-4D97-AF65-F5344CB8AC3E}">
        <p14:creationId xmlns:p14="http://schemas.microsoft.com/office/powerpoint/2010/main" val="206014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lvl="0">
              <a:defRPr/>
            </a:pPr>
            <a:r>
              <a:rPr lang="de-DE" sz="2400" dirty="0"/>
              <a:t>7-Tages-Inzidenz pro 100.000 Einwohner – EU/EWR/UK/CH</a:t>
            </a:r>
          </a:p>
        </p:txBody>
      </p:sp>
      <p:cxnSp>
        <p:nvCxnSpPr>
          <p:cNvPr id="6" name="Gerade Verbindung 5"/>
          <p:cNvCxnSpPr/>
          <p:nvPr/>
        </p:nvCxnSpPr>
        <p:spPr>
          <a:xfrm>
            <a:off x="0" y="404664"/>
            <a:ext cx="9144000" cy="0"/>
          </a:xfrm>
          <a:prstGeom prst="line">
            <a:avLst/>
          </a:prstGeom>
          <a:noFill/>
          <a:ln w="19050" cap="flat" cmpd="sng" algn="ctr">
            <a:solidFill>
              <a:srgbClr val="006EC7"/>
            </a:solidFill>
            <a:prstDash val="solid"/>
          </a:ln>
          <a:effectLst/>
        </p:spPr>
      </p:cxn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ECDC, Stand: </a:t>
            </a:r>
            <a:r>
              <a:rPr lang="de-DE" sz="1400" i="1" dirty="0" smtClean="0">
                <a:solidFill>
                  <a:prstClr val="black"/>
                </a:solidFill>
              </a:rPr>
              <a:t>10</a:t>
            </a:r>
            <a:r>
              <a:rPr lang="de-DE" sz="1400" i="1" dirty="0" smtClean="0">
                <a:solidFill>
                  <a:prstClr val="black"/>
                </a:solidFill>
              </a:rPr>
              <a:t>.11.2020</a:t>
            </a:r>
            <a:endParaRPr lang="de-DE" sz="1400" i="1" dirty="0">
              <a:solidFill>
                <a:prstClr val="black"/>
              </a:solidFill>
            </a:endParaRPr>
          </a:p>
        </p:txBody>
      </p:sp>
      <p:sp>
        <p:nvSpPr>
          <p:cNvPr id="7" name="Textfeld 6"/>
          <p:cNvSpPr txBox="1"/>
          <p:nvPr/>
        </p:nvSpPr>
        <p:spPr>
          <a:xfrm>
            <a:off x="611560" y="332656"/>
            <a:ext cx="2304256" cy="400110"/>
          </a:xfrm>
          <a:prstGeom prst="rect">
            <a:avLst/>
          </a:prstGeom>
          <a:noFill/>
        </p:spPr>
        <p:txBody>
          <a:bodyPr wrap="square" rtlCol="0">
            <a:spAutoFit/>
          </a:bodyPr>
          <a:lstStyle/>
          <a:p>
            <a:pPr algn="ctr"/>
            <a:r>
              <a:rPr lang="de-DE" sz="2000" b="1" dirty="0"/>
              <a:t>Europa </a:t>
            </a:r>
            <a:r>
              <a:rPr lang="de-DE" sz="1400" b="1" dirty="0"/>
              <a:t>(EU/EWR/UK/CH</a:t>
            </a:r>
            <a:r>
              <a:rPr lang="de-DE" sz="1100" b="1" dirty="0"/>
              <a:t>)</a:t>
            </a:r>
            <a:endParaRPr lang="de-DE" sz="1600" b="1" dirty="0"/>
          </a:p>
        </p:txBody>
      </p:sp>
      <p:graphicFrame>
        <p:nvGraphicFramePr>
          <p:cNvPr id="9" name="Tabelle 8"/>
          <p:cNvGraphicFramePr>
            <a:graphicFrameLocks noGrp="1"/>
          </p:cNvGraphicFramePr>
          <p:nvPr>
            <p:extLst>
              <p:ext uri="{D42A27DB-BD31-4B8C-83A1-F6EECF244321}">
                <p14:modId xmlns:p14="http://schemas.microsoft.com/office/powerpoint/2010/main" val="131526048"/>
              </p:ext>
            </p:extLst>
          </p:nvPr>
        </p:nvGraphicFramePr>
        <p:xfrm>
          <a:off x="323528" y="742628"/>
          <a:ext cx="2808312" cy="5880248"/>
        </p:xfrm>
        <a:graphic>
          <a:graphicData uri="http://schemas.openxmlformats.org/drawingml/2006/table">
            <a:tbl>
              <a:tblPr>
                <a:tableStyleId>{21E4AEA4-8DFA-4A89-87EB-49C32662AFE0}</a:tableStyleId>
              </a:tblPr>
              <a:tblGrid>
                <a:gridCol w="1656184">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tblGrid>
              <a:tr h="165248">
                <a:tc>
                  <a:txBody>
                    <a:bodyPr/>
                    <a:lstStyle/>
                    <a:p>
                      <a:pPr algn="l" fontAlgn="b"/>
                      <a:r>
                        <a:rPr lang="de-DE" sz="1000" b="1" u="none" strike="noStrike" dirty="0">
                          <a:effectLst/>
                          <a:latin typeface="+mn-lt"/>
                        </a:rPr>
                        <a:t>Land</a:t>
                      </a:r>
                      <a:endParaRPr lang="de-DE" sz="1000" b="1" i="0" u="none" strike="noStrike" dirty="0">
                        <a:solidFill>
                          <a:srgbClr val="000000"/>
                        </a:solidFill>
                        <a:effectLst/>
                        <a:latin typeface="+mn-lt"/>
                      </a:endParaRPr>
                    </a:p>
                  </a:txBody>
                  <a:tcPr marL="9525" marR="9525" marT="9525" marB="0" anchor="b"/>
                </a:tc>
                <a:tc>
                  <a:txBody>
                    <a:bodyPr/>
                    <a:lstStyle/>
                    <a:p>
                      <a:pPr algn="l" fontAlgn="b"/>
                      <a:r>
                        <a:rPr lang="de-DE" sz="1000" b="1" u="none" strike="noStrike" dirty="0">
                          <a:effectLst/>
                          <a:latin typeface="+mn-lt"/>
                        </a:rPr>
                        <a:t>Inzidenz 7T</a:t>
                      </a:r>
                      <a:endParaRPr lang="de-DE" sz="1000" b="1" i="0" u="none" strike="noStrike" dirty="0">
                        <a:solidFill>
                          <a:srgbClr val="000000"/>
                        </a:solidFill>
                        <a:effectLst/>
                        <a:latin typeface="+mn-lt"/>
                      </a:endParaRPr>
                    </a:p>
                  </a:txBody>
                  <a:tcPr marL="9525" marR="9525" marT="9525" marB="0" anchor="b"/>
                </a:tc>
                <a:extLst>
                  <a:ext uri="{0D108BD9-81ED-4DB2-BD59-A6C34878D82A}">
                    <a16:rowId xmlns="" xmlns:a16="http://schemas.microsoft.com/office/drawing/2014/main" val="10000"/>
                  </a:ext>
                </a:extLst>
              </a:tr>
              <a:tr h="190500">
                <a:tc>
                  <a:txBody>
                    <a:bodyPr/>
                    <a:lstStyle/>
                    <a:p>
                      <a:pPr algn="l" fontAlgn="b"/>
                      <a:r>
                        <a:rPr lang="de-DE" sz="1100" b="0" i="0" u="none" strike="noStrike">
                          <a:solidFill>
                            <a:srgbClr val="000000"/>
                          </a:solidFill>
                          <a:effectLst/>
                          <a:latin typeface="Calibri"/>
                        </a:rPr>
                        <a:t>Tschechische Republik</a:t>
                      </a:r>
                    </a:p>
                  </a:txBody>
                  <a:tcPr marL="9525" marR="9525" marT="9525" marB="0" anchor="b"/>
                </a:tc>
                <a:tc>
                  <a:txBody>
                    <a:bodyPr/>
                    <a:lstStyle/>
                    <a:p>
                      <a:pPr algn="r" fontAlgn="b"/>
                      <a:r>
                        <a:rPr lang="de-DE" sz="1100" b="0" i="0" u="none" strike="noStrike">
                          <a:solidFill>
                            <a:srgbClr val="000000"/>
                          </a:solidFill>
                          <a:effectLst/>
                          <a:latin typeface="Calibri"/>
                        </a:rPr>
                        <a:t>657,09</a:t>
                      </a:r>
                    </a:p>
                  </a:txBody>
                  <a:tcPr marL="9525" marR="9525" marT="9525" marB="0" anchor="b"/>
                </a:tc>
                <a:extLst>
                  <a:ext uri="{0D108BD9-81ED-4DB2-BD59-A6C34878D82A}">
                    <a16:rowId xmlns="" xmlns:a16="http://schemas.microsoft.com/office/drawing/2014/main" val="10001"/>
                  </a:ext>
                </a:extLst>
              </a:tr>
              <a:tr h="190500">
                <a:tc>
                  <a:txBody>
                    <a:bodyPr/>
                    <a:lstStyle/>
                    <a:p>
                      <a:pPr algn="l" fontAlgn="b"/>
                      <a:r>
                        <a:rPr lang="de-DE" sz="1100" b="0" i="0" u="none" strike="noStrike" dirty="0">
                          <a:solidFill>
                            <a:srgbClr val="000000"/>
                          </a:solidFill>
                          <a:effectLst/>
                          <a:latin typeface="Calibri"/>
                        </a:rPr>
                        <a:t>Luxemburg</a:t>
                      </a:r>
                    </a:p>
                  </a:txBody>
                  <a:tcPr marL="9525" marR="9525" marT="9525" marB="0" anchor="b"/>
                </a:tc>
                <a:tc>
                  <a:txBody>
                    <a:bodyPr/>
                    <a:lstStyle/>
                    <a:p>
                      <a:pPr algn="r" fontAlgn="b"/>
                      <a:r>
                        <a:rPr lang="de-DE" sz="1100" b="0" i="0" u="none" strike="noStrike">
                          <a:solidFill>
                            <a:srgbClr val="000000"/>
                          </a:solidFill>
                          <a:effectLst/>
                          <a:latin typeface="Calibri"/>
                        </a:rPr>
                        <a:t>643,43</a:t>
                      </a:r>
                    </a:p>
                  </a:txBody>
                  <a:tcPr marL="9525" marR="9525" marT="9525" marB="0" anchor="b"/>
                </a:tc>
              </a:tr>
              <a:tr h="190500">
                <a:tc>
                  <a:txBody>
                    <a:bodyPr/>
                    <a:lstStyle/>
                    <a:p>
                      <a:pPr algn="l" fontAlgn="b"/>
                      <a:r>
                        <a:rPr lang="de-DE" sz="1100" b="0" i="0" u="none" strike="noStrike" dirty="0">
                          <a:solidFill>
                            <a:srgbClr val="000000"/>
                          </a:solidFill>
                          <a:effectLst/>
                          <a:latin typeface="Calibri"/>
                        </a:rPr>
                        <a:t>Schweiz</a:t>
                      </a:r>
                    </a:p>
                  </a:txBody>
                  <a:tcPr marL="9525" marR="9525" marT="9525" marB="0" anchor="b"/>
                </a:tc>
                <a:tc>
                  <a:txBody>
                    <a:bodyPr/>
                    <a:lstStyle/>
                    <a:p>
                      <a:pPr algn="r" fontAlgn="b"/>
                      <a:r>
                        <a:rPr lang="de-DE" sz="1100" b="0" i="0" u="none" strike="noStrike" dirty="0">
                          <a:solidFill>
                            <a:srgbClr val="000000"/>
                          </a:solidFill>
                          <a:effectLst/>
                          <a:latin typeface="Calibri"/>
                        </a:rPr>
                        <a:t>618,35</a:t>
                      </a:r>
                    </a:p>
                  </a:txBody>
                  <a:tcPr marL="9525" marR="9525" marT="9525" marB="0" anchor="b"/>
                </a:tc>
              </a:tr>
              <a:tr h="190500">
                <a:tc>
                  <a:txBody>
                    <a:bodyPr/>
                    <a:lstStyle/>
                    <a:p>
                      <a:pPr algn="l" fontAlgn="b"/>
                      <a:r>
                        <a:rPr lang="de-DE" sz="1100" b="0" i="0" u="none" strike="noStrike">
                          <a:solidFill>
                            <a:srgbClr val="000000"/>
                          </a:solidFill>
                          <a:effectLst/>
                          <a:latin typeface="Calibri"/>
                        </a:rPr>
                        <a:t>Liechtenstein</a:t>
                      </a:r>
                    </a:p>
                  </a:txBody>
                  <a:tcPr marL="9525" marR="9525" marT="9525" marB="0" anchor="b"/>
                </a:tc>
                <a:tc>
                  <a:txBody>
                    <a:bodyPr/>
                    <a:lstStyle/>
                    <a:p>
                      <a:pPr algn="r" fontAlgn="b"/>
                      <a:r>
                        <a:rPr lang="de-DE" sz="1100" b="0" i="0" u="none" strike="noStrike">
                          <a:solidFill>
                            <a:srgbClr val="000000"/>
                          </a:solidFill>
                          <a:effectLst/>
                          <a:latin typeface="Calibri"/>
                        </a:rPr>
                        <a:t>547,19</a:t>
                      </a:r>
                    </a:p>
                  </a:txBody>
                  <a:tcPr marL="9525" marR="9525" marT="9525" marB="0" anchor="b"/>
                </a:tc>
                <a:extLst>
                  <a:ext uri="{0D108BD9-81ED-4DB2-BD59-A6C34878D82A}">
                    <a16:rowId xmlns="" xmlns:a16="http://schemas.microsoft.com/office/drawing/2014/main" val="10002"/>
                  </a:ext>
                </a:extLst>
              </a:tr>
              <a:tr h="190500">
                <a:tc>
                  <a:txBody>
                    <a:bodyPr/>
                    <a:lstStyle/>
                    <a:p>
                      <a:pPr algn="l" fontAlgn="b"/>
                      <a:r>
                        <a:rPr lang="de-DE" sz="1100" b="0" i="0" u="none" strike="noStrike">
                          <a:solidFill>
                            <a:srgbClr val="000000"/>
                          </a:solidFill>
                          <a:effectLst/>
                          <a:latin typeface="Calibri"/>
                        </a:rPr>
                        <a:t>Frankreich</a:t>
                      </a:r>
                    </a:p>
                  </a:txBody>
                  <a:tcPr marL="9525" marR="9525" marT="9525" marB="0" anchor="b"/>
                </a:tc>
                <a:tc>
                  <a:txBody>
                    <a:bodyPr/>
                    <a:lstStyle/>
                    <a:p>
                      <a:pPr algn="r" fontAlgn="b"/>
                      <a:r>
                        <a:rPr lang="de-DE" sz="1100" b="0" i="0" u="none" strike="noStrike">
                          <a:solidFill>
                            <a:srgbClr val="000000"/>
                          </a:solidFill>
                          <a:effectLst/>
                          <a:latin typeface="Calibri"/>
                        </a:rPr>
                        <a:t>508,93</a:t>
                      </a:r>
                    </a:p>
                  </a:txBody>
                  <a:tcPr marL="9525" marR="9525" marT="9525" marB="0" anchor="b"/>
                </a:tc>
              </a:tr>
              <a:tr h="190500">
                <a:tc>
                  <a:txBody>
                    <a:bodyPr/>
                    <a:lstStyle/>
                    <a:p>
                      <a:pPr algn="l" fontAlgn="b"/>
                      <a:r>
                        <a:rPr lang="de-DE" sz="1100" b="0" i="0" u="none" strike="noStrike">
                          <a:solidFill>
                            <a:srgbClr val="000000"/>
                          </a:solidFill>
                          <a:effectLst/>
                          <a:latin typeface="Calibri"/>
                        </a:rPr>
                        <a:t>Österreich</a:t>
                      </a:r>
                    </a:p>
                  </a:txBody>
                  <a:tcPr marL="9525" marR="9525" marT="9525" marB="0" anchor="b"/>
                </a:tc>
                <a:tc>
                  <a:txBody>
                    <a:bodyPr/>
                    <a:lstStyle/>
                    <a:p>
                      <a:pPr algn="r" fontAlgn="b"/>
                      <a:r>
                        <a:rPr lang="de-DE" sz="1100" b="0" i="0" u="none" strike="noStrike">
                          <a:solidFill>
                            <a:srgbClr val="000000"/>
                          </a:solidFill>
                          <a:effectLst/>
                          <a:latin typeface="Calibri"/>
                        </a:rPr>
                        <a:t>496,03</a:t>
                      </a:r>
                    </a:p>
                  </a:txBody>
                  <a:tcPr marL="9525" marR="9525" marT="9525" marB="0" anchor="b"/>
                </a:tc>
                <a:extLst>
                  <a:ext uri="{0D108BD9-81ED-4DB2-BD59-A6C34878D82A}">
                    <a16:rowId xmlns="" xmlns:a16="http://schemas.microsoft.com/office/drawing/2014/main" val="10003"/>
                  </a:ext>
                </a:extLst>
              </a:tr>
              <a:tr h="190500">
                <a:tc>
                  <a:txBody>
                    <a:bodyPr/>
                    <a:lstStyle/>
                    <a:p>
                      <a:pPr algn="l" fontAlgn="b"/>
                      <a:r>
                        <a:rPr lang="de-DE" sz="1100" b="0" i="0" u="none" strike="noStrike" dirty="0">
                          <a:solidFill>
                            <a:srgbClr val="000000"/>
                          </a:solidFill>
                          <a:effectLst/>
                          <a:latin typeface="Calibri"/>
                        </a:rPr>
                        <a:t>Polen</a:t>
                      </a:r>
                    </a:p>
                  </a:txBody>
                  <a:tcPr marL="9525" marR="9525" marT="9525" marB="0" anchor="b"/>
                </a:tc>
                <a:tc>
                  <a:txBody>
                    <a:bodyPr/>
                    <a:lstStyle/>
                    <a:p>
                      <a:pPr algn="r" fontAlgn="b"/>
                      <a:r>
                        <a:rPr lang="de-DE" sz="1100" b="0" i="0" u="none" strike="noStrike" dirty="0">
                          <a:solidFill>
                            <a:srgbClr val="000000"/>
                          </a:solidFill>
                          <a:effectLst/>
                          <a:latin typeface="Calibri"/>
                        </a:rPr>
                        <a:t>454,69</a:t>
                      </a:r>
                    </a:p>
                  </a:txBody>
                  <a:tcPr marL="9525" marR="9525" marT="9525" marB="0" anchor="b"/>
                </a:tc>
                <a:extLst>
                  <a:ext uri="{0D108BD9-81ED-4DB2-BD59-A6C34878D82A}">
                    <a16:rowId xmlns="" xmlns:a16="http://schemas.microsoft.com/office/drawing/2014/main" val="2211973429"/>
                  </a:ext>
                </a:extLst>
              </a:tr>
              <a:tr h="190500">
                <a:tc>
                  <a:txBody>
                    <a:bodyPr/>
                    <a:lstStyle/>
                    <a:p>
                      <a:pPr algn="l" fontAlgn="b"/>
                      <a:r>
                        <a:rPr lang="de-DE" sz="1100" b="0" i="0" u="none" strike="noStrike" dirty="0">
                          <a:solidFill>
                            <a:srgbClr val="000000"/>
                          </a:solidFill>
                          <a:effectLst/>
                          <a:latin typeface="Calibri"/>
                        </a:rPr>
                        <a:t>Slowenien</a:t>
                      </a:r>
                    </a:p>
                  </a:txBody>
                  <a:tcPr marL="9525" marR="9525" marT="9525" marB="0" anchor="b"/>
                </a:tc>
                <a:tc>
                  <a:txBody>
                    <a:bodyPr/>
                    <a:lstStyle/>
                    <a:p>
                      <a:pPr algn="r" fontAlgn="b"/>
                      <a:r>
                        <a:rPr lang="de-DE" sz="1100" b="0" i="0" u="none" strike="noStrike" dirty="0">
                          <a:solidFill>
                            <a:srgbClr val="000000"/>
                          </a:solidFill>
                          <a:effectLst/>
                          <a:latin typeface="Calibri"/>
                        </a:rPr>
                        <a:t>452,64</a:t>
                      </a:r>
                    </a:p>
                  </a:txBody>
                  <a:tcPr marL="9525" marR="9525" marT="9525" marB="0" anchor="b"/>
                </a:tc>
                <a:extLst>
                  <a:ext uri="{0D108BD9-81ED-4DB2-BD59-A6C34878D82A}">
                    <a16:rowId xmlns="" xmlns:a16="http://schemas.microsoft.com/office/drawing/2014/main" val="10004"/>
                  </a:ext>
                </a:extLst>
              </a:tr>
              <a:tr h="190500">
                <a:tc>
                  <a:txBody>
                    <a:bodyPr/>
                    <a:lstStyle/>
                    <a:p>
                      <a:pPr algn="l" fontAlgn="b"/>
                      <a:r>
                        <a:rPr lang="de-DE" sz="1100" b="0" i="0" u="none" strike="noStrike">
                          <a:solidFill>
                            <a:srgbClr val="000000"/>
                          </a:solidFill>
                          <a:effectLst/>
                          <a:latin typeface="Calibri"/>
                        </a:rPr>
                        <a:t>Kroatien</a:t>
                      </a:r>
                    </a:p>
                  </a:txBody>
                  <a:tcPr marL="9525" marR="9525" marT="9525" marB="0" anchor="b"/>
                </a:tc>
                <a:tc>
                  <a:txBody>
                    <a:bodyPr/>
                    <a:lstStyle/>
                    <a:p>
                      <a:pPr algn="r" fontAlgn="b"/>
                      <a:r>
                        <a:rPr lang="de-DE" sz="1100" b="0" i="0" u="none" strike="noStrike">
                          <a:solidFill>
                            <a:srgbClr val="000000"/>
                          </a:solidFill>
                          <a:effectLst/>
                          <a:latin typeface="Calibri"/>
                        </a:rPr>
                        <a:t>395,36</a:t>
                      </a:r>
                    </a:p>
                  </a:txBody>
                  <a:tcPr marL="9525" marR="9525" marT="9525" marB="0" anchor="b"/>
                </a:tc>
                <a:extLst>
                  <a:ext uri="{0D108BD9-81ED-4DB2-BD59-A6C34878D82A}">
                    <a16:rowId xmlns="" xmlns:a16="http://schemas.microsoft.com/office/drawing/2014/main" val="10005"/>
                  </a:ext>
                </a:extLst>
              </a:tr>
              <a:tr h="190500">
                <a:tc>
                  <a:txBody>
                    <a:bodyPr/>
                    <a:lstStyle/>
                    <a:p>
                      <a:pPr algn="l" fontAlgn="b"/>
                      <a:r>
                        <a:rPr lang="de-DE" sz="1100" b="0" i="0" u="none" strike="noStrike">
                          <a:solidFill>
                            <a:srgbClr val="000000"/>
                          </a:solidFill>
                          <a:effectLst/>
                          <a:latin typeface="Calibri"/>
                        </a:rPr>
                        <a:t>Italien</a:t>
                      </a:r>
                    </a:p>
                  </a:txBody>
                  <a:tcPr marL="9525" marR="9525" marT="9525" marB="0" anchor="b"/>
                </a:tc>
                <a:tc>
                  <a:txBody>
                    <a:bodyPr/>
                    <a:lstStyle/>
                    <a:p>
                      <a:pPr algn="r" fontAlgn="b"/>
                      <a:r>
                        <a:rPr lang="de-DE" sz="1100" b="0" i="0" u="none" strike="noStrike">
                          <a:solidFill>
                            <a:srgbClr val="000000"/>
                          </a:solidFill>
                          <a:effectLst/>
                          <a:latin typeface="Calibri"/>
                        </a:rPr>
                        <a:t>379,04</a:t>
                      </a:r>
                    </a:p>
                  </a:txBody>
                  <a:tcPr marL="9525" marR="9525" marT="9525" marB="0" anchor="b"/>
                </a:tc>
                <a:extLst>
                  <a:ext uri="{0D108BD9-81ED-4DB2-BD59-A6C34878D82A}">
                    <a16:rowId xmlns="" xmlns:a16="http://schemas.microsoft.com/office/drawing/2014/main" val="741908879"/>
                  </a:ext>
                </a:extLst>
              </a:tr>
              <a:tr h="190500">
                <a:tc>
                  <a:txBody>
                    <a:bodyPr/>
                    <a:lstStyle/>
                    <a:p>
                      <a:pPr algn="l" fontAlgn="b"/>
                      <a:r>
                        <a:rPr lang="de-DE" sz="1100" b="0" i="0" u="none" strike="noStrike">
                          <a:solidFill>
                            <a:srgbClr val="000000"/>
                          </a:solidFill>
                          <a:effectLst/>
                          <a:latin typeface="Calibri"/>
                        </a:rPr>
                        <a:t>Portugal</a:t>
                      </a:r>
                    </a:p>
                  </a:txBody>
                  <a:tcPr marL="9525" marR="9525" marT="9525" marB="0" anchor="b"/>
                </a:tc>
                <a:tc>
                  <a:txBody>
                    <a:bodyPr/>
                    <a:lstStyle/>
                    <a:p>
                      <a:pPr algn="r" fontAlgn="b"/>
                      <a:r>
                        <a:rPr lang="de-DE" sz="1100" b="0" i="0" u="none" strike="noStrike">
                          <a:solidFill>
                            <a:srgbClr val="000000"/>
                          </a:solidFill>
                          <a:effectLst/>
                          <a:latin typeface="Calibri"/>
                        </a:rPr>
                        <a:t>355,89</a:t>
                      </a:r>
                    </a:p>
                  </a:txBody>
                  <a:tcPr marL="9525" marR="9525" marT="9525" marB="0" anchor="b"/>
                </a:tc>
                <a:extLst>
                  <a:ext uri="{0D108BD9-81ED-4DB2-BD59-A6C34878D82A}">
                    <a16:rowId xmlns="" xmlns:a16="http://schemas.microsoft.com/office/drawing/2014/main" val="2091527640"/>
                  </a:ext>
                </a:extLst>
              </a:tr>
              <a:tr h="190500">
                <a:tc>
                  <a:txBody>
                    <a:bodyPr/>
                    <a:lstStyle/>
                    <a:p>
                      <a:pPr algn="l" fontAlgn="b"/>
                      <a:r>
                        <a:rPr lang="de-DE" sz="1100" b="0" i="0" u="none" strike="noStrike">
                          <a:solidFill>
                            <a:srgbClr val="000000"/>
                          </a:solidFill>
                          <a:effectLst/>
                          <a:latin typeface="Calibri"/>
                        </a:rPr>
                        <a:t>Belgien</a:t>
                      </a:r>
                    </a:p>
                  </a:txBody>
                  <a:tcPr marL="9525" marR="9525" marT="9525" marB="0" anchor="b"/>
                </a:tc>
                <a:tc>
                  <a:txBody>
                    <a:bodyPr/>
                    <a:lstStyle/>
                    <a:p>
                      <a:pPr algn="r" fontAlgn="b"/>
                      <a:r>
                        <a:rPr lang="de-DE" sz="1100" b="0" i="0" u="none" strike="noStrike">
                          <a:solidFill>
                            <a:srgbClr val="000000"/>
                          </a:solidFill>
                          <a:effectLst/>
                          <a:latin typeface="Calibri"/>
                        </a:rPr>
                        <a:t>333,25</a:t>
                      </a:r>
                    </a:p>
                  </a:txBody>
                  <a:tcPr marL="9525" marR="9525" marT="9525" marB="0" anchor="b"/>
                </a:tc>
                <a:extLst>
                  <a:ext uri="{0D108BD9-81ED-4DB2-BD59-A6C34878D82A}">
                    <a16:rowId xmlns="" xmlns:a16="http://schemas.microsoft.com/office/drawing/2014/main" val="10006"/>
                  </a:ext>
                </a:extLst>
              </a:tr>
              <a:tr h="190500">
                <a:tc>
                  <a:txBody>
                    <a:bodyPr/>
                    <a:lstStyle/>
                    <a:p>
                      <a:pPr algn="l" fontAlgn="b"/>
                      <a:r>
                        <a:rPr lang="de-DE" sz="1100" b="0" i="0" u="none" strike="noStrike">
                          <a:solidFill>
                            <a:srgbClr val="000000"/>
                          </a:solidFill>
                          <a:effectLst/>
                          <a:latin typeface="Calibri"/>
                        </a:rPr>
                        <a:t>Litauen</a:t>
                      </a:r>
                    </a:p>
                  </a:txBody>
                  <a:tcPr marL="9525" marR="9525" marT="9525" marB="0" anchor="b"/>
                </a:tc>
                <a:tc>
                  <a:txBody>
                    <a:bodyPr/>
                    <a:lstStyle/>
                    <a:p>
                      <a:pPr algn="r" fontAlgn="b"/>
                      <a:r>
                        <a:rPr lang="de-DE" sz="1100" b="0" i="0" u="none" strike="noStrike">
                          <a:solidFill>
                            <a:srgbClr val="000000"/>
                          </a:solidFill>
                          <a:effectLst/>
                          <a:latin typeface="Calibri"/>
                        </a:rPr>
                        <a:t>329,22</a:t>
                      </a:r>
                    </a:p>
                  </a:txBody>
                  <a:tcPr marL="9525" marR="9525" marT="9525" marB="0" anchor="b"/>
                </a:tc>
                <a:extLst>
                  <a:ext uri="{0D108BD9-81ED-4DB2-BD59-A6C34878D82A}">
                    <a16:rowId xmlns="" xmlns:a16="http://schemas.microsoft.com/office/drawing/2014/main" val="10007"/>
                  </a:ext>
                </a:extLst>
              </a:tr>
              <a:tr h="190500">
                <a:tc>
                  <a:txBody>
                    <a:bodyPr/>
                    <a:lstStyle/>
                    <a:p>
                      <a:pPr algn="l" fontAlgn="b"/>
                      <a:r>
                        <a:rPr lang="de-DE" sz="1100" b="0" i="0" u="none" strike="noStrike">
                          <a:solidFill>
                            <a:srgbClr val="000000"/>
                          </a:solidFill>
                          <a:effectLst/>
                          <a:latin typeface="Calibri"/>
                        </a:rPr>
                        <a:t>Ungarn</a:t>
                      </a:r>
                    </a:p>
                  </a:txBody>
                  <a:tcPr marL="9525" marR="9525" marT="9525" marB="0" anchor="b"/>
                </a:tc>
                <a:tc>
                  <a:txBody>
                    <a:bodyPr/>
                    <a:lstStyle/>
                    <a:p>
                      <a:pPr algn="r" fontAlgn="b"/>
                      <a:r>
                        <a:rPr lang="de-DE" sz="1100" b="0" i="0" u="none" strike="noStrike">
                          <a:solidFill>
                            <a:srgbClr val="000000"/>
                          </a:solidFill>
                          <a:effectLst/>
                          <a:latin typeface="Calibri"/>
                        </a:rPr>
                        <a:t>328,97</a:t>
                      </a:r>
                    </a:p>
                  </a:txBody>
                  <a:tcPr marL="9525" marR="9525" marT="9525" marB="0" anchor="b"/>
                </a:tc>
                <a:extLst>
                  <a:ext uri="{0D108BD9-81ED-4DB2-BD59-A6C34878D82A}">
                    <a16:rowId xmlns="" xmlns:a16="http://schemas.microsoft.com/office/drawing/2014/main" val="10008"/>
                  </a:ext>
                </a:extLst>
              </a:tr>
              <a:tr h="190500">
                <a:tc>
                  <a:txBody>
                    <a:bodyPr/>
                    <a:lstStyle/>
                    <a:p>
                      <a:pPr algn="l" fontAlgn="b"/>
                      <a:r>
                        <a:rPr lang="de-DE" sz="1100" b="0" i="0" u="none" strike="noStrike">
                          <a:solidFill>
                            <a:srgbClr val="000000"/>
                          </a:solidFill>
                          <a:effectLst/>
                          <a:latin typeface="Calibri"/>
                        </a:rPr>
                        <a:t>Bulgarien</a:t>
                      </a:r>
                    </a:p>
                  </a:txBody>
                  <a:tcPr marL="9525" marR="9525" marT="9525" marB="0" anchor="b"/>
                </a:tc>
                <a:tc>
                  <a:txBody>
                    <a:bodyPr/>
                    <a:lstStyle/>
                    <a:p>
                      <a:pPr algn="r" fontAlgn="b"/>
                      <a:r>
                        <a:rPr lang="de-DE" sz="1100" b="0" i="0" u="none" strike="noStrike">
                          <a:solidFill>
                            <a:srgbClr val="000000"/>
                          </a:solidFill>
                          <a:effectLst/>
                          <a:latin typeface="Calibri"/>
                        </a:rPr>
                        <a:t>321,14</a:t>
                      </a:r>
                    </a:p>
                  </a:txBody>
                  <a:tcPr marL="9525" marR="9525" marT="9525" marB="0" anchor="b"/>
                </a:tc>
                <a:extLst>
                  <a:ext uri="{0D108BD9-81ED-4DB2-BD59-A6C34878D82A}">
                    <a16:rowId xmlns="" xmlns:a16="http://schemas.microsoft.com/office/drawing/2014/main" val="10009"/>
                  </a:ext>
                </a:extLst>
              </a:tr>
              <a:tr h="190500">
                <a:tc>
                  <a:txBody>
                    <a:bodyPr/>
                    <a:lstStyle/>
                    <a:p>
                      <a:pPr algn="l" fontAlgn="b"/>
                      <a:r>
                        <a:rPr lang="de-DE" sz="1100" b="0" i="0" u="none" strike="noStrike">
                          <a:solidFill>
                            <a:srgbClr val="000000"/>
                          </a:solidFill>
                          <a:effectLst/>
                          <a:latin typeface="Calibri"/>
                        </a:rPr>
                        <a:t>Spanien</a:t>
                      </a:r>
                    </a:p>
                  </a:txBody>
                  <a:tcPr marL="9525" marR="9525" marT="9525" marB="0" anchor="b"/>
                </a:tc>
                <a:tc>
                  <a:txBody>
                    <a:bodyPr/>
                    <a:lstStyle/>
                    <a:p>
                      <a:pPr algn="r" fontAlgn="b"/>
                      <a:r>
                        <a:rPr lang="de-DE" sz="1100" b="0" i="0" u="none" strike="noStrike">
                          <a:solidFill>
                            <a:srgbClr val="000000"/>
                          </a:solidFill>
                          <a:effectLst/>
                          <a:latin typeface="Calibri"/>
                        </a:rPr>
                        <a:t>299,38</a:t>
                      </a:r>
                    </a:p>
                  </a:txBody>
                  <a:tcPr marL="9525" marR="9525" marT="9525" marB="0" anchor="b"/>
                </a:tc>
                <a:extLst>
                  <a:ext uri="{0D108BD9-81ED-4DB2-BD59-A6C34878D82A}">
                    <a16:rowId xmlns="" xmlns:a16="http://schemas.microsoft.com/office/drawing/2014/main" val="10010"/>
                  </a:ext>
                </a:extLst>
              </a:tr>
              <a:tr h="190500">
                <a:tc>
                  <a:txBody>
                    <a:bodyPr/>
                    <a:lstStyle/>
                    <a:p>
                      <a:pPr algn="l" fontAlgn="b"/>
                      <a:r>
                        <a:rPr lang="de-DE" sz="1100" b="0" i="0" u="none" strike="noStrike">
                          <a:solidFill>
                            <a:srgbClr val="000000"/>
                          </a:solidFill>
                          <a:effectLst/>
                          <a:latin typeface="Calibri"/>
                        </a:rPr>
                        <a:t>Rumänien</a:t>
                      </a:r>
                    </a:p>
                  </a:txBody>
                  <a:tcPr marL="9525" marR="9525" marT="9525" marB="0" anchor="b"/>
                </a:tc>
                <a:tc>
                  <a:txBody>
                    <a:bodyPr/>
                    <a:lstStyle/>
                    <a:p>
                      <a:pPr algn="r" fontAlgn="b"/>
                      <a:r>
                        <a:rPr lang="de-DE" sz="1100" b="0" i="0" u="none" strike="noStrike">
                          <a:solidFill>
                            <a:srgbClr val="000000"/>
                          </a:solidFill>
                          <a:effectLst/>
                          <a:latin typeface="Calibri"/>
                        </a:rPr>
                        <a:t>289,92</a:t>
                      </a:r>
                    </a:p>
                  </a:txBody>
                  <a:tcPr marL="9525" marR="9525" marT="9525" marB="0" anchor="b"/>
                </a:tc>
                <a:extLst>
                  <a:ext uri="{0D108BD9-81ED-4DB2-BD59-A6C34878D82A}">
                    <a16:rowId xmlns="" xmlns:a16="http://schemas.microsoft.com/office/drawing/2014/main" val="10011"/>
                  </a:ext>
                </a:extLst>
              </a:tr>
              <a:tr h="190500">
                <a:tc>
                  <a:txBody>
                    <a:bodyPr/>
                    <a:lstStyle/>
                    <a:p>
                      <a:pPr algn="l" fontAlgn="b"/>
                      <a:r>
                        <a:rPr lang="de-DE" sz="1100" b="0" i="0" u="none" strike="noStrike">
                          <a:solidFill>
                            <a:srgbClr val="000000"/>
                          </a:solidFill>
                          <a:effectLst/>
                          <a:latin typeface="Calibri"/>
                        </a:rPr>
                        <a:t>Niederlande</a:t>
                      </a:r>
                    </a:p>
                  </a:txBody>
                  <a:tcPr marL="9525" marR="9525" marT="9525" marB="0" anchor="b"/>
                </a:tc>
                <a:tc>
                  <a:txBody>
                    <a:bodyPr/>
                    <a:lstStyle/>
                    <a:p>
                      <a:pPr algn="r" fontAlgn="b"/>
                      <a:r>
                        <a:rPr lang="de-DE" sz="1100" b="0" i="0" u="none" strike="noStrike">
                          <a:solidFill>
                            <a:srgbClr val="000000"/>
                          </a:solidFill>
                          <a:effectLst/>
                          <a:latin typeface="Calibri"/>
                        </a:rPr>
                        <a:t>269,25</a:t>
                      </a:r>
                    </a:p>
                  </a:txBody>
                  <a:tcPr marL="9525" marR="9525" marT="9525" marB="0" anchor="b"/>
                </a:tc>
                <a:extLst>
                  <a:ext uri="{0D108BD9-81ED-4DB2-BD59-A6C34878D82A}">
                    <a16:rowId xmlns="" xmlns:a16="http://schemas.microsoft.com/office/drawing/2014/main" val="10012"/>
                  </a:ext>
                </a:extLst>
              </a:tr>
              <a:tr h="190500">
                <a:tc>
                  <a:txBody>
                    <a:bodyPr/>
                    <a:lstStyle/>
                    <a:p>
                      <a:pPr algn="l" fontAlgn="b"/>
                      <a:r>
                        <a:rPr lang="de-DE" sz="1100" b="0" i="0" u="none" strike="noStrike">
                          <a:solidFill>
                            <a:srgbClr val="000000"/>
                          </a:solidFill>
                          <a:effectLst/>
                          <a:latin typeface="Calibri"/>
                        </a:rPr>
                        <a:t>Slowakei</a:t>
                      </a:r>
                    </a:p>
                  </a:txBody>
                  <a:tcPr marL="9525" marR="9525" marT="9525" marB="0" anchor="b"/>
                </a:tc>
                <a:tc>
                  <a:txBody>
                    <a:bodyPr/>
                    <a:lstStyle/>
                    <a:p>
                      <a:pPr algn="r" fontAlgn="b"/>
                      <a:r>
                        <a:rPr lang="de-DE" sz="1100" b="0" i="0" u="none" strike="noStrike">
                          <a:solidFill>
                            <a:srgbClr val="000000"/>
                          </a:solidFill>
                          <a:effectLst/>
                          <a:latin typeface="Calibri"/>
                        </a:rPr>
                        <a:t>261,32</a:t>
                      </a:r>
                    </a:p>
                  </a:txBody>
                  <a:tcPr marL="9525" marR="9525" marT="9525" marB="0" anchor="b"/>
                </a:tc>
                <a:extLst>
                  <a:ext uri="{0D108BD9-81ED-4DB2-BD59-A6C34878D82A}">
                    <a16:rowId xmlns="" xmlns:a16="http://schemas.microsoft.com/office/drawing/2014/main" val="10013"/>
                  </a:ext>
                </a:extLst>
              </a:tr>
              <a:tr h="190500">
                <a:tc>
                  <a:txBody>
                    <a:bodyPr/>
                    <a:lstStyle/>
                    <a:p>
                      <a:pPr algn="l" fontAlgn="b"/>
                      <a:r>
                        <a:rPr lang="de-DE" sz="1100" b="0" i="0" u="none" strike="noStrike">
                          <a:solidFill>
                            <a:srgbClr val="000000"/>
                          </a:solidFill>
                          <a:effectLst/>
                          <a:latin typeface="Calibri"/>
                        </a:rPr>
                        <a:t>Großbritannien</a:t>
                      </a:r>
                    </a:p>
                  </a:txBody>
                  <a:tcPr marL="9525" marR="9525" marT="9525" marB="0" anchor="b"/>
                </a:tc>
                <a:tc>
                  <a:txBody>
                    <a:bodyPr/>
                    <a:lstStyle/>
                    <a:p>
                      <a:pPr algn="r" fontAlgn="b"/>
                      <a:r>
                        <a:rPr lang="de-DE" sz="1100" b="0" i="0" u="none" strike="noStrike">
                          <a:solidFill>
                            <a:srgbClr val="000000"/>
                          </a:solidFill>
                          <a:effectLst/>
                          <a:latin typeface="Calibri"/>
                        </a:rPr>
                        <a:t>239,32</a:t>
                      </a:r>
                    </a:p>
                  </a:txBody>
                  <a:tcPr marL="9525" marR="9525" marT="9525" marB="0" anchor="b"/>
                </a:tc>
                <a:extLst>
                  <a:ext uri="{0D108BD9-81ED-4DB2-BD59-A6C34878D82A}">
                    <a16:rowId xmlns="" xmlns:a16="http://schemas.microsoft.com/office/drawing/2014/main" val="10014"/>
                  </a:ext>
                </a:extLst>
              </a:tr>
              <a:tr h="190500">
                <a:tc>
                  <a:txBody>
                    <a:bodyPr/>
                    <a:lstStyle/>
                    <a:p>
                      <a:pPr algn="l" fontAlgn="b"/>
                      <a:r>
                        <a:rPr lang="de-DE" sz="1100" b="0" i="0" u="none" strike="noStrike">
                          <a:solidFill>
                            <a:srgbClr val="000000"/>
                          </a:solidFill>
                          <a:effectLst/>
                          <a:latin typeface="Calibri"/>
                        </a:rPr>
                        <a:t>Malta</a:t>
                      </a:r>
                    </a:p>
                  </a:txBody>
                  <a:tcPr marL="9525" marR="9525" marT="9525" marB="0" anchor="b"/>
                </a:tc>
                <a:tc>
                  <a:txBody>
                    <a:bodyPr/>
                    <a:lstStyle/>
                    <a:p>
                      <a:pPr algn="r" fontAlgn="b"/>
                      <a:r>
                        <a:rPr lang="de-DE" sz="1100" b="0" i="0" u="none" strike="noStrike">
                          <a:solidFill>
                            <a:srgbClr val="000000"/>
                          </a:solidFill>
                          <a:effectLst/>
                          <a:latin typeface="Calibri"/>
                        </a:rPr>
                        <a:t>170,8</a:t>
                      </a:r>
                    </a:p>
                  </a:txBody>
                  <a:tcPr marL="9525" marR="9525" marT="9525" marB="0" anchor="b"/>
                </a:tc>
                <a:extLst>
                  <a:ext uri="{0D108BD9-81ED-4DB2-BD59-A6C34878D82A}">
                    <a16:rowId xmlns="" xmlns:a16="http://schemas.microsoft.com/office/drawing/2014/main" val="10015"/>
                  </a:ext>
                </a:extLst>
              </a:tr>
              <a:tr h="190500">
                <a:tc>
                  <a:txBody>
                    <a:bodyPr/>
                    <a:lstStyle/>
                    <a:p>
                      <a:pPr algn="l" fontAlgn="b"/>
                      <a:r>
                        <a:rPr lang="de-DE" sz="1100" b="0" i="0" u="none" strike="noStrike">
                          <a:solidFill>
                            <a:srgbClr val="000000"/>
                          </a:solidFill>
                          <a:effectLst/>
                          <a:latin typeface="Calibri"/>
                        </a:rPr>
                        <a:t>Deutschland</a:t>
                      </a:r>
                    </a:p>
                  </a:txBody>
                  <a:tcPr marL="9525" marR="9525" marT="9525" marB="0" anchor="b"/>
                </a:tc>
                <a:tc>
                  <a:txBody>
                    <a:bodyPr/>
                    <a:lstStyle/>
                    <a:p>
                      <a:pPr algn="r" fontAlgn="b"/>
                      <a:r>
                        <a:rPr lang="de-DE" sz="1100" b="0" i="0" u="none" strike="noStrike">
                          <a:solidFill>
                            <a:srgbClr val="000000"/>
                          </a:solidFill>
                          <a:effectLst/>
                          <a:latin typeface="Calibri"/>
                        </a:rPr>
                        <a:t>152,76</a:t>
                      </a:r>
                    </a:p>
                  </a:txBody>
                  <a:tcPr marL="9525" marR="9525" marT="9525" marB="0" anchor="b"/>
                </a:tc>
                <a:extLst>
                  <a:ext uri="{0D108BD9-81ED-4DB2-BD59-A6C34878D82A}">
                    <a16:rowId xmlns="" xmlns:a16="http://schemas.microsoft.com/office/drawing/2014/main" val="10016"/>
                  </a:ext>
                </a:extLst>
              </a:tr>
              <a:tr h="190500">
                <a:tc>
                  <a:txBody>
                    <a:bodyPr/>
                    <a:lstStyle/>
                    <a:p>
                      <a:pPr algn="l" fontAlgn="b"/>
                      <a:r>
                        <a:rPr lang="de-DE" sz="1100" b="0" i="0" u="none" strike="noStrike">
                          <a:solidFill>
                            <a:srgbClr val="000000"/>
                          </a:solidFill>
                          <a:effectLst/>
                          <a:latin typeface="Calibri"/>
                        </a:rPr>
                        <a:t>Zypern</a:t>
                      </a:r>
                    </a:p>
                  </a:txBody>
                  <a:tcPr marL="9525" marR="9525" marT="9525" marB="0" anchor="b"/>
                </a:tc>
                <a:tc>
                  <a:txBody>
                    <a:bodyPr/>
                    <a:lstStyle/>
                    <a:p>
                      <a:pPr algn="r" fontAlgn="b"/>
                      <a:r>
                        <a:rPr lang="de-DE" sz="1100" b="0" i="0" u="none" strike="noStrike">
                          <a:solidFill>
                            <a:srgbClr val="000000"/>
                          </a:solidFill>
                          <a:effectLst/>
                          <a:latin typeface="Calibri"/>
                        </a:rPr>
                        <a:t>152,76</a:t>
                      </a:r>
                    </a:p>
                  </a:txBody>
                  <a:tcPr marL="9525" marR="9525" marT="9525" marB="0" anchor="b"/>
                </a:tc>
                <a:extLst>
                  <a:ext uri="{0D108BD9-81ED-4DB2-BD59-A6C34878D82A}">
                    <a16:rowId xmlns="" xmlns:a16="http://schemas.microsoft.com/office/drawing/2014/main" val="10017"/>
                  </a:ext>
                </a:extLst>
              </a:tr>
              <a:tr h="190500">
                <a:tc>
                  <a:txBody>
                    <a:bodyPr/>
                    <a:lstStyle/>
                    <a:p>
                      <a:pPr algn="l" fontAlgn="b"/>
                      <a:r>
                        <a:rPr lang="de-DE" sz="1100" b="0" i="0" u="none" strike="noStrike">
                          <a:solidFill>
                            <a:srgbClr val="000000"/>
                          </a:solidFill>
                          <a:effectLst/>
                          <a:latin typeface="Calibri"/>
                        </a:rPr>
                        <a:t>Griechenland</a:t>
                      </a:r>
                    </a:p>
                  </a:txBody>
                  <a:tcPr marL="9525" marR="9525" marT="9525" marB="0" anchor="b"/>
                </a:tc>
                <a:tc>
                  <a:txBody>
                    <a:bodyPr/>
                    <a:lstStyle/>
                    <a:p>
                      <a:pPr algn="r" fontAlgn="b"/>
                      <a:r>
                        <a:rPr lang="de-DE" sz="1100" b="0" i="0" u="none" strike="noStrike">
                          <a:solidFill>
                            <a:srgbClr val="000000"/>
                          </a:solidFill>
                          <a:effectLst/>
                          <a:latin typeface="Calibri"/>
                        </a:rPr>
                        <a:t>150,19</a:t>
                      </a:r>
                    </a:p>
                  </a:txBody>
                  <a:tcPr marL="9525" marR="9525" marT="9525" marB="0" anchor="b"/>
                </a:tc>
                <a:extLst>
                  <a:ext uri="{0D108BD9-81ED-4DB2-BD59-A6C34878D82A}">
                    <a16:rowId xmlns="" xmlns:a16="http://schemas.microsoft.com/office/drawing/2014/main" val="10018"/>
                  </a:ext>
                </a:extLst>
              </a:tr>
              <a:tr h="190500">
                <a:tc>
                  <a:txBody>
                    <a:bodyPr/>
                    <a:lstStyle/>
                    <a:p>
                      <a:pPr algn="l" fontAlgn="b"/>
                      <a:r>
                        <a:rPr lang="de-DE" sz="1100" b="0" i="0" u="none" strike="noStrike" dirty="0">
                          <a:solidFill>
                            <a:srgbClr val="000000"/>
                          </a:solidFill>
                          <a:effectLst/>
                          <a:latin typeface="Calibri"/>
                        </a:rPr>
                        <a:t>Dänemark</a:t>
                      </a:r>
                    </a:p>
                  </a:txBody>
                  <a:tcPr marL="9525" marR="9525" marT="9525" marB="0" anchor="b"/>
                </a:tc>
                <a:tc>
                  <a:txBody>
                    <a:bodyPr/>
                    <a:lstStyle/>
                    <a:p>
                      <a:pPr algn="r" fontAlgn="b"/>
                      <a:r>
                        <a:rPr lang="de-DE" sz="1100" b="0" i="0" u="none" strike="noStrike">
                          <a:solidFill>
                            <a:srgbClr val="000000"/>
                          </a:solidFill>
                          <a:effectLst/>
                          <a:latin typeface="Calibri"/>
                        </a:rPr>
                        <a:t>131,78</a:t>
                      </a:r>
                    </a:p>
                  </a:txBody>
                  <a:tcPr marL="9525" marR="9525" marT="9525" marB="0" anchor="b"/>
                </a:tc>
                <a:extLst>
                  <a:ext uri="{0D108BD9-81ED-4DB2-BD59-A6C34878D82A}">
                    <a16:rowId xmlns="" xmlns:a16="http://schemas.microsoft.com/office/drawing/2014/main" val="10019"/>
                  </a:ext>
                </a:extLst>
              </a:tr>
              <a:tr h="190500">
                <a:tc>
                  <a:txBody>
                    <a:bodyPr/>
                    <a:lstStyle/>
                    <a:p>
                      <a:pPr algn="l" fontAlgn="b"/>
                      <a:r>
                        <a:rPr lang="de-DE" sz="1100" b="0" i="0" u="none" strike="noStrike">
                          <a:solidFill>
                            <a:srgbClr val="000000"/>
                          </a:solidFill>
                          <a:effectLst/>
                          <a:latin typeface="Calibri"/>
                        </a:rPr>
                        <a:t>Schweden</a:t>
                      </a:r>
                    </a:p>
                  </a:txBody>
                  <a:tcPr marL="9525" marR="9525" marT="9525" marB="0" anchor="b"/>
                </a:tc>
                <a:tc>
                  <a:txBody>
                    <a:bodyPr/>
                    <a:lstStyle/>
                    <a:p>
                      <a:pPr algn="r" fontAlgn="b"/>
                      <a:r>
                        <a:rPr lang="de-DE" sz="1100" b="0" i="0" u="none" strike="noStrike">
                          <a:solidFill>
                            <a:srgbClr val="000000"/>
                          </a:solidFill>
                          <a:effectLst/>
                          <a:latin typeface="Calibri"/>
                        </a:rPr>
                        <a:t>112,93</a:t>
                      </a:r>
                    </a:p>
                  </a:txBody>
                  <a:tcPr marL="9525" marR="9525" marT="9525" marB="0" anchor="b"/>
                </a:tc>
                <a:extLst>
                  <a:ext uri="{0D108BD9-81ED-4DB2-BD59-A6C34878D82A}">
                    <a16:rowId xmlns="" xmlns:a16="http://schemas.microsoft.com/office/drawing/2014/main" val="10020"/>
                  </a:ext>
                </a:extLst>
              </a:tr>
              <a:tr h="190500">
                <a:tc>
                  <a:txBody>
                    <a:bodyPr/>
                    <a:lstStyle/>
                    <a:p>
                      <a:pPr algn="l" fontAlgn="b"/>
                      <a:r>
                        <a:rPr lang="de-DE" sz="1100" b="0" i="0" u="none" strike="noStrike">
                          <a:solidFill>
                            <a:srgbClr val="000000"/>
                          </a:solidFill>
                          <a:effectLst/>
                          <a:latin typeface="Calibri"/>
                        </a:rPr>
                        <a:t>Lettland</a:t>
                      </a:r>
                    </a:p>
                  </a:txBody>
                  <a:tcPr marL="9525" marR="9525" marT="9525" marB="0" anchor="b"/>
                </a:tc>
                <a:tc>
                  <a:txBody>
                    <a:bodyPr/>
                    <a:lstStyle/>
                    <a:p>
                      <a:pPr algn="r" fontAlgn="b"/>
                      <a:r>
                        <a:rPr lang="de-DE" sz="1100" b="0" i="0" u="none" strike="noStrike">
                          <a:solidFill>
                            <a:srgbClr val="000000"/>
                          </a:solidFill>
                          <a:effectLst/>
                          <a:latin typeface="Calibri"/>
                        </a:rPr>
                        <a:t>99,95</a:t>
                      </a:r>
                    </a:p>
                  </a:txBody>
                  <a:tcPr marL="9525" marR="9525" marT="9525" marB="0" anchor="b"/>
                </a:tc>
                <a:extLst>
                  <a:ext uri="{0D108BD9-81ED-4DB2-BD59-A6C34878D82A}">
                    <a16:rowId xmlns="" xmlns:a16="http://schemas.microsoft.com/office/drawing/2014/main" val="10021"/>
                  </a:ext>
                </a:extLst>
              </a:tr>
              <a:tr h="190500">
                <a:tc>
                  <a:txBody>
                    <a:bodyPr/>
                    <a:lstStyle/>
                    <a:p>
                      <a:pPr algn="l" fontAlgn="b"/>
                      <a:r>
                        <a:rPr lang="de-DE" sz="1100" b="0" i="0" u="none" strike="noStrike">
                          <a:solidFill>
                            <a:srgbClr val="000000"/>
                          </a:solidFill>
                          <a:effectLst/>
                          <a:latin typeface="Calibri"/>
                        </a:rPr>
                        <a:t>Estland</a:t>
                      </a:r>
                    </a:p>
                  </a:txBody>
                  <a:tcPr marL="9525" marR="9525" marT="9525" marB="0" anchor="b"/>
                </a:tc>
                <a:tc>
                  <a:txBody>
                    <a:bodyPr/>
                    <a:lstStyle/>
                    <a:p>
                      <a:pPr algn="r" fontAlgn="b"/>
                      <a:r>
                        <a:rPr lang="de-DE" sz="1100" b="0" i="0" u="none" strike="noStrike">
                          <a:solidFill>
                            <a:srgbClr val="000000"/>
                          </a:solidFill>
                          <a:effectLst/>
                          <a:latin typeface="Calibri"/>
                        </a:rPr>
                        <a:t>90,88</a:t>
                      </a:r>
                    </a:p>
                  </a:txBody>
                  <a:tcPr marL="9525" marR="9525" marT="9525" marB="0" anchor="b"/>
                </a:tc>
                <a:extLst>
                  <a:ext uri="{0D108BD9-81ED-4DB2-BD59-A6C34878D82A}">
                    <a16:rowId xmlns="" xmlns:a16="http://schemas.microsoft.com/office/drawing/2014/main" val="10022"/>
                  </a:ext>
                </a:extLst>
              </a:tr>
              <a:tr h="190500">
                <a:tc>
                  <a:txBody>
                    <a:bodyPr/>
                    <a:lstStyle/>
                    <a:p>
                      <a:pPr algn="l" fontAlgn="b"/>
                      <a:r>
                        <a:rPr lang="de-DE" sz="1100" b="0" i="0" u="none" strike="noStrike">
                          <a:solidFill>
                            <a:srgbClr val="000000"/>
                          </a:solidFill>
                          <a:effectLst/>
                          <a:latin typeface="Calibri"/>
                        </a:rPr>
                        <a:t>Norwegen</a:t>
                      </a:r>
                    </a:p>
                  </a:txBody>
                  <a:tcPr marL="9525" marR="9525" marT="9525" marB="0" anchor="b"/>
                </a:tc>
                <a:tc>
                  <a:txBody>
                    <a:bodyPr/>
                    <a:lstStyle/>
                    <a:p>
                      <a:pPr algn="r" fontAlgn="b"/>
                      <a:r>
                        <a:rPr lang="de-DE" sz="1100" b="0" i="0" u="none" strike="noStrike">
                          <a:solidFill>
                            <a:srgbClr val="000000"/>
                          </a:solidFill>
                          <a:effectLst/>
                          <a:latin typeface="Calibri"/>
                        </a:rPr>
                        <a:t>76,82</a:t>
                      </a:r>
                    </a:p>
                  </a:txBody>
                  <a:tcPr marL="9525" marR="9525" marT="9525" marB="0" anchor="b"/>
                </a:tc>
                <a:extLst>
                  <a:ext uri="{0D108BD9-81ED-4DB2-BD59-A6C34878D82A}">
                    <a16:rowId xmlns="" xmlns:a16="http://schemas.microsoft.com/office/drawing/2014/main" val="10023"/>
                  </a:ext>
                </a:extLst>
              </a:tr>
              <a:tr h="190500">
                <a:tc>
                  <a:txBody>
                    <a:bodyPr/>
                    <a:lstStyle/>
                    <a:p>
                      <a:pPr algn="l" fontAlgn="b"/>
                      <a:r>
                        <a:rPr lang="de-DE" sz="1100" b="0" i="0" u="none" strike="noStrike">
                          <a:solidFill>
                            <a:srgbClr val="000000"/>
                          </a:solidFill>
                          <a:effectLst/>
                          <a:latin typeface="Calibri"/>
                        </a:rPr>
                        <a:t>Irland</a:t>
                      </a:r>
                    </a:p>
                  </a:txBody>
                  <a:tcPr marL="9525" marR="9525" marT="9525" marB="0" anchor="b"/>
                </a:tc>
                <a:tc>
                  <a:txBody>
                    <a:bodyPr/>
                    <a:lstStyle/>
                    <a:p>
                      <a:pPr algn="r" fontAlgn="b"/>
                      <a:r>
                        <a:rPr lang="de-DE" sz="1100" b="0" i="0" u="none" strike="noStrike" dirty="0">
                          <a:solidFill>
                            <a:srgbClr val="000000"/>
                          </a:solidFill>
                          <a:effectLst/>
                          <a:latin typeface="Calibri"/>
                        </a:rPr>
                        <a:t>59,32</a:t>
                      </a:r>
                    </a:p>
                  </a:txBody>
                  <a:tcPr marL="9525" marR="9525" marT="9525" marB="0" anchor="b"/>
                </a:tc>
                <a:extLst>
                  <a:ext uri="{0D108BD9-81ED-4DB2-BD59-A6C34878D82A}">
                    <a16:rowId xmlns="" xmlns:a16="http://schemas.microsoft.com/office/drawing/2014/main" val="10024"/>
                  </a:ext>
                </a:extLst>
              </a:tr>
            </a:tbl>
          </a:graphicData>
        </a:graphic>
      </p:graphicFrame>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5462" y="732766"/>
            <a:ext cx="5336774"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446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80000" y="980728"/>
            <a:ext cx="8741060" cy="5877272"/>
          </a:xfrm>
        </p:spPr>
        <p:txBody>
          <a:bodyPr>
            <a:noAutofit/>
          </a:bodyPr>
          <a:lstStyle/>
          <a:p>
            <a:pPr lvl="0">
              <a:spcBef>
                <a:spcPts val="0"/>
              </a:spcBef>
              <a:spcAft>
                <a:spcPts val="600"/>
              </a:spcAft>
              <a:buClr>
                <a:srgbClr val="0070C0"/>
              </a:buClr>
              <a:buFont typeface="Wingdings" panose="05000000000000000000" pitchFamily="2" charset="2"/>
              <a:buChar char="§"/>
            </a:pPr>
            <a:r>
              <a:rPr lang="de-DE" sz="1400" b="1" dirty="0" smtClean="0"/>
              <a:t>Afrika: </a:t>
            </a:r>
            <a:r>
              <a:rPr lang="de-DE" sz="1400" dirty="0" smtClean="0"/>
              <a:t>2,3% </a:t>
            </a:r>
            <a:r>
              <a:rPr lang="de-DE" sz="1400" dirty="0"/>
              <a:t>der neuen Fälle und </a:t>
            </a:r>
            <a:r>
              <a:rPr lang="de-DE" sz="1400" dirty="0" smtClean="0"/>
              <a:t>3,9% </a:t>
            </a:r>
            <a:r>
              <a:rPr lang="de-DE" sz="1400" dirty="0"/>
              <a:t>der Todesfälle der vergangenen 7  </a:t>
            </a:r>
            <a:r>
              <a:rPr lang="de-DE" sz="1400" dirty="0" smtClean="0"/>
              <a:t>Tagen</a:t>
            </a:r>
          </a:p>
          <a:p>
            <a:pPr lvl="1">
              <a:spcBef>
                <a:spcPts val="0"/>
              </a:spcBef>
              <a:spcAft>
                <a:spcPts val="600"/>
              </a:spcAft>
              <a:buClr>
                <a:srgbClr val="0070C0"/>
              </a:buClr>
              <a:buFont typeface="Symbol" panose="05050102010706020507" pitchFamily="18" charset="2"/>
              <a:buChar char="-"/>
            </a:pPr>
            <a:r>
              <a:rPr lang="de-DE" sz="1400" dirty="0"/>
              <a:t>Die Zahl der neuen Fälle nimmt </a:t>
            </a:r>
            <a:r>
              <a:rPr lang="de-DE" sz="1400" dirty="0" smtClean="0"/>
              <a:t>im afrikanischen Kontinent weiterhin </a:t>
            </a:r>
            <a:r>
              <a:rPr lang="de-DE" sz="1400" dirty="0"/>
              <a:t>langsam zu. Die Zahl der neuen </a:t>
            </a:r>
            <a:r>
              <a:rPr lang="de-DE" sz="1400" dirty="0" smtClean="0"/>
              <a:t>Todesfälle in </a:t>
            </a:r>
            <a:r>
              <a:rPr lang="de-DE" sz="1400" dirty="0"/>
              <a:t>den letzten 7 </a:t>
            </a:r>
            <a:r>
              <a:rPr lang="de-DE" sz="1400" dirty="0" smtClean="0"/>
              <a:t>Tagen </a:t>
            </a:r>
            <a:r>
              <a:rPr lang="de-DE" sz="1400" dirty="0"/>
              <a:t>war um 30% höher als in der Vorwoche, was hauptsächlich auf den Anstieg in Südafrika, Kenia und </a:t>
            </a:r>
            <a:r>
              <a:rPr lang="de-DE" sz="1400" dirty="0" smtClean="0"/>
              <a:t>Uganda </a:t>
            </a:r>
            <a:r>
              <a:rPr lang="de-DE" sz="1400" dirty="0"/>
              <a:t>zurückzuführen </a:t>
            </a:r>
            <a:r>
              <a:rPr lang="de-DE" sz="1400" dirty="0" smtClean="0"/>
              <a:t>ist.</a:t>
            </a:r>
            <a:endParaRPr lang="de-DE" sz="1400" b="1" dirty="0" smtClean="0"/>
          </a:p>
          <a:p>
            <a:pPr>
              <a:spcBef>
                <a:spcPts val="0"/>
              </a:spcBef>
              <a:spcAft>
                <a:spcPts val="600"/>
              </a:spcAft>
              <a:buClr>
                <a:srgbClr val="0070C0"/>
              </a:buClr>
              <a:buFont typeface="Wingdings" panose="05000000000000000000" pitchFamily="2" charset="2"/>
              <a:buChar char="§"/>
            </a:pPr>
            <a:r>
              <a:rPr lang="de-DE" sz="1400" b="1" dirty="0" smtClean="0"/>
              <a:t>Amerika</a:t>
            </a:r>
            <a:r>
              <a:rPr lang="de-DE" sz="1400" b="1" dirty="0"/>
              <a:t>: </a:t>
            </a:r>
            <a:r>
              <a:rPr lang="de-DE" sz="1400" dirty="0" smtClean="0"/>
              <a:t>30,4</a:t>
            </a:r>
            <a:r>
              <a:rPr lang="de-DE" sz="1400" dirty="0" smtClean="0"/>
              <a:t>% </a:t>
            </a:r>
            <a:r>
              <a:rPr lang="de-DE" sz="1400" dirty="0"/>
              <a:t>der neuen Fälle und </a:t>
            </a:r>
            <a:r>
              <a:rPr lang="de-DE" sz="1400" dirty="0" smtClean="0"/>
              <a:t>30,5% </a:t>
            </a:r>
            <a:r>
              <a:rPr lang="de-DE" sz="1400" dirty="0"/>
              <a:t>der Todesfälle der vergangenen 7  Tagen</a:t>
            </a:r>
          </a:p>
          <a:p>
            <a:pPr lvl="1">
              <a:spcBef>
                <a:spcPts val="0"/>
              </a:spcBef>
              <a:spcAft>
                <a:spcPts val="600"/>
              </a:spcAft>
              <a:buClr>
                <a:srgbClr val="0070C0"/>
              </a:buClr>
              <a:buFont typeface="Symbol" panose="05050102010706020507" pitchFamily="18" charset="2"/>
              <a:buChar char="-"/>
            </a:pPr>
            <a:r>
              <a:rPr lang="de-DE" sz="1400" dirty="0" smtClean="0"/>
              <a:t>Größte Anstiege der neuen Fälle seit Vorwoche </a:t>
            </a:r>
            <a:r>
              <a:rPr lang="de-DE" sz="1400" dirty="0"/>
              <a:t>in </a:t>
            </a:r>
            <a:r>
              <a:rPr lang="de-DE" sz="1400" dirty="0" smtClean="0"/>
              <a:t>Haiti, Saint Lucia, Belize, Kanada und USA</a:t>
            </a:r>
            <a:endParaRPr lang="de-DE" sz="1400" dirty="0"/>
          </a:p>
          <a:p>
            <a:pPr lvl="0">
              <a:spcBef>
                <a:spcPts val="0"/>
              </a:spcBef>
              <a:spcAft>
                <a:spcPts val="600"/>
              </a:spcAft>
              <a:buClr>
                <a:schemeClr val="accent1"/>
              </a:buClr>
              <a:buFont typeface="Wingdings" panose="05000000000000000000" pitchFamily="2" charset="2"/>
              <a:buChar char="§"/>
            </a:pPr>
            <a:r>
              <a:rPr lang="de-DE" sz="1400" b="1" dirty="0"/>
              <a:t>Asien: </a:t>
            </a:r>
            <a:r>
              <a:rPr lang="de-DE" sz="1400" dirty="0" smtClean="0"/>
              <a:t>16,1% </a:t>
            </a:r>
            <a:r>
              <a:rPr lang="de-DE" sz="1400" dirty="0"/>
              <a:t>der neuen Fälle und </a:t>
            </a:r>
            <a:r>
              <a:rPr lang="de-DE" sz="1400" dirty="0" smtClean="0"/>
              <a:t>18,7% </a:t>
            </a:r>
            <a:r>
              <a:rPr lang="de-DE" sz="1400" dirty="0"/>
              <a:t>der Todesfälle der vergangenen 7  Tagen</a:t>
            </a:r>
          </a:p>
          <a:p>
            <a:pPr lvl="1">
              <a:spcBef>
                <a:spcPts val="0"/>
              </a:spcBef>
              <a:spcAft>
                <a:spcPts val="600"/>
              </a:spcAft>
              <a:buClr>
                <a:srgbClr val="0070C0"/>
              </a:buClr>
              <a:buFont typeface="Symbol" panose="05050102010706020507" pitchFamily="18" charset="2"/>
              <a:buChar char="-"/>
            </a:pPr>
            <a:r>
              <a:rPr lang="de-DE" sz="1400" dirty="0" smtClean="0"/>
              <a:t>China hat aus Deutschland (Bremen) importierte Schweinshaxe </a:t>
            </a:r>
            <a:r>
              <a:rPr lang="de-DE" sz="1400" dirty="0"/>
              <a:t>a</a:t>
            </a:r>
            <a:r>
              <a:rPr lang="de-DE" sz="1400" dirty="0" smtClean="0"/>
              <a:t>us Auslöser für einen neuen SARs-CoV-2-Fall in Tianjin ausgemacht. </a:t>
            </a:r>
            <a:endParaRPr lang="de-DE" sz="1400" dirty="0" smtClean="0"/>
          </a:p>
          <a:p>
            <a:pPr lvl="2">
              <a:spcBef>
                <a:spcPts val="0"/>
              </a:spcBef>
              <a:spcAft>
                <a:spcPts val="600"/>
              </a:spcAft>
              <a:buClr>
                <a:srgbClr val="0070C0"/>
              </a:buClr>
              <a:buFont typeface="Courier New" panose="02070309020205020404" pitchFamily="49" charset="0"/>
              <a:buChar char="o"/>
            </a:pPr>
            <a:r>
              <a:rPr lang="de-DE" sz="1400" dirty="0"/>
              <a:t>Laut </a:t>
            </a:r>
            <a:r>
              <a:rPr lang="de-DE" sz="1400" dirty="0" err="1" smtClean="0"/>
              <a:t>BfR</a:t>
            </a:r>
            <a:r>
              <a:rPr lang="de-DE" sz="1400" dirty="0" smtClean="0"/>
              <a:t> sind keine </a:t>
            </a:r>
            <a:r>
              <a:rPr lang="de-DE" sz="1400" dirty="0"/>
              <a:t>Infektionen mit SARS-CoV-2 über den Verzehr von Fleischwaren oder Kontakt mit kontaminierten Fleischprodukten oder Oberflächen </a:t>
            </a:r>
            <a:r>
              <a:rPr lang="de-DE" sz="1400" dirty="0" smtClean="0"/>
              <a:t>bekannt</a:t>
            </a:r>
          </a:p>
          <a:p>
            <a:pPr lvl="2">
              <a:spcBef>
                <a:spcPts val="0"/>
              </a:spcBef>
              <a:spcAft>
                <a:spcPts val="600"/>
              </a:spcAft>
              <a:buClr>
                <a:srgbClr val="0070C0"/>
              </a:buClr>
              <a:buFont typeface="Courier New" panose="02070309020205020404" pitchFamily="49" charset="0"/>
              <a:buChar char="o"/>
            </a:pPr>
            <a:r>
              <a:rPr lang="de-DE" sz="1400" dirty="0" err="1"/>
              <a:t>Coronaviren</a:t>
            </a:r>
            <a:r>
              <a:rPr lang="de-DE" sz="1400" dirty="0"/>
              <a:t> können sich in oder auf Lebensmitteln nicht vermehren. </a:t>
            </a:r>
            <a:r>
              <a:rPr lang="de-DE" sz="1400" dirty="0" smtClean="0"/>
              <a:t>Grundsätzlich </a:t>
            </a:r>
            <a:r>
              <a:rPr lang="de-DE" sz="1400" dirty="0"/>
              <a:t>können </a:t>
            </a:r>
            <a:r>
              <a:rPr lang="de-DE" sz="1400" dirty="0" smtClean="0"/>
              <a:t>sie von </a:t>
            </a:r>
            <a:r>
              <a:rPr lang="de-DE" sz="1400" dirty="0"/>
              <a:t>einer infizierten Person auf Wurst und Fleisch übertragen werden</a:t>
            </a:r>
          </a:p>
          <a:p>
            <a:pPr>
              <a:spcBef>
                <a:spcPts val="0"/>
              </a:spcBef>
              <a:spcAft>
                <a:spcPts val="600"/>
              </a:spcAft>
              <a:buClr>
                <a:srgbClr val="0070C0"/>
              </a:buClr>
              <a:buFont typeface="Wingdings" panose="05000000000000000000" pitchFamily="2" charset="2"/>
              <a:buChar char="§"/>
            </a:pPr>
            <a:r>
              <a:rPr lang="de-DE" sz="1400" b="1" dirty="0" smtClean="0"/>
              <a:t>Europa</a:t>
            </a:r>
            <a:r>
              <a:rPr lang="de-DE" sz="1400" b="1" dirty="0" smtClean="0"/>
              <a:t>: </a:t>
            </a:r>
            <a:r>
              <a:rPr lang="de-DE" sz="1400" dirty="0" smtClean="0"/>
              <a:t>Weiterhin starke Zunahme </a:t>
            </a:r>
            <a:r>
              <a:rPr lang="de-DE" sz="1400" dirty="0"/>
              <a:t>neuer </a:t>
            </a:r>
            <a:r>
              <a:rPr lang="de-DE" sz="1400" dirty="0"/>
              <a:t>Fälle. </a:t>
            </a:r>
            <a:r>
              <a:rPr lang="de-DE" sz="1400" dirty="0" smtClean="0"/>
              <a:t>51,1</a:t>
            </a:r>
            <a:r>
              <a:rPr lang="de-DE" sz="1400" dirty="0"/>
              <a:t>% der neuen Fälle und </a:t>
            </a:r>
            <a:r>
              <a:rPr lang="de-DE" sz="1400" dirty="0" smtClean="0"/>
              <a:t>46,7</a:t>
            </a:r>
            <a:r>
              <a:rPr lang="de-DE" sz="1400" dirty="0"/>
              <a:t>% der Todesfälle der vergangenen 7  </a:t>
            </a:r>
            <a:r>
              <a:rPr lang="de-DE" sz="1400" dirty="0" smtClean="0"/>
              <a:t>Tagen</a:t>
            </a:r>
          </a:p>
          <a:p>
            <a:pPr lvl="1">
              <a:spcBef>
                <a:spcPts val="0"/>
              </a:spcBef>
              <a:spcAft>
                <a:spcPts val="600"/>
              </a:spcAft>
              <a:buClr>
                <a:srgbClr val="0070C0"/>
              </a:buClr>
              <a:buFont typeface="Symbol" panose="05050102010706020507" pitchFamily="18" charset="2"/>
              <a:buChar char="-"/>
            </a:pPr>
            <a:r>
              <a:rPr lang="de-DE" sz="1400" dirty="0" smtClean="0"/>
              <a:t>ECDC RTR: Belgien </a:t>
            </a:r>
            <a:r>
              <a:rPr lang="de-DE" sz="1400" dirty="0"/>
              <a:t>und Frankreich berichten über einen deutlichen Anstieg der Häufigkeit von Ausbrüchen und Todesfällen unter Bewohnern von Langzeitpflegeeinrichtungen </a:t>
            </a:r>
            <a:r>
              <a:rPr lang="de-DE" sz="1400" dirty="0" smtClean="0"/>
              <a:t>in </a:t>
            </a:r>
            <a:r>
              <a:rPr lang="de-DE" sz="1400" dirty="0"/>
              <a:t>den letzten 1-3 Wochen.</a:t>
            </a:r>
            <a:endParaRPr lang="de-DE" sz="1400" dirty="0"/>
          </a:p>
          <a:p>
            <a:pPr>
              <a:spcBef>
                <a:spcPts val="0"/>
              </a:spcBef>
              <a:spcAft>
                <a:spcPts val="600"/>
              </a:spcAft>
              <a:buClr>
                <a:srgbClr val="0070C0"/>
              </a:buClr>
              <a:buFont typeface="Wingdings" panose="05000000000000000000" pitchFamily="2" charset="2"/>
              <a:buChar char="§"/>
            </a:pPr>
            <a:r>
              <a:rPr lang="de-DE" sz="1400" b="1" dirty="0" smtClean="0"/>
              <a:t>Ozeanien</a:t>
            </a:r>
            <a:r>
              <a:rPr lang="de-DE" sz="1400" b="1" dirty="0" smtClean="0"/>
              <a:t>: </a:t>
            </a:r>
            <a:r>
              <a:rPr lang="de-DE" sz="1400" dirty="0" smtClean="0"/>
              <a:t>0,09</a:t>
            </a:r>
            <a:r>
              <a:rPr lang="de-DE" sz="1400" dirty="0"/>
              <a:t>% der neuen Fälle und 0,04% der Todesfälle der vergangenen 7  </a:t>
            </a:r>
            <a:r>
              <a:rPr lang="de-DE" sz="1400" dirty="0" smtClean="0"/>
              <a:t>Tagen</a:t>
            </a:r>
          </a:p>
          <a:p>
            <a:pPr>
              <a:spcBef>
                <a:spcPts val="0"/>
              </a:spcBef>
              <a:spcAft>
                <a:spcPts val="600"/>
              </a:spcAft>
              <a:buClr>
                <a:srgbClr val="0070C0"/>
              </a:buClr>
              <a:buFont typeface="Wingdings" panose="05000000000000000000" pitchFamily="2" charset="2"/>
              <a:buChar char="§"/>
            </a:pPr>
            <a:endParaRPr lang="de-DE" sz="1200" dirty="0"/>
          </a:p>
          <a:p>
            <a:pPr>
              <a:spcBef>
                <a:spcPts val="0"/>
              </a:spcBef>
              <a:spcAft>
                <a:spcPts val="600"/>
              </a:spcAft>
              <a:buClr>
                <a:srgbClr val="0070C0"/>
              </a:buClr>
              <a:buFont typeface="Wingdings" panose="05000000000000000000" pitchFamily="2" charset="2"/>
              <a:buChar char="Ø"/>
            </a:pPr>
            <a:r>
              <a:rPr lang="de-DE" sz="1400" b="1" dirty="0" smtClean="0"/>
              <a:t>Impfung:</a:t>
            </a:r>
            <a:r>
              <a:rPr lang="de-DE" sz="1400" dirty="0" smtClean="0"/>
              <a:t> „</a:t>
            </a:r>
            <a:r>
              <a:rPr lang="en-US" sz="1400" dirty="0" smtClean="0"/>
              <a:t>What </a:t>
            </a:r>
            <a:r>
              <a:rPr lang="en-US" sz="1400" dirty="0"/>
              <a:t>Pfizer’s landmark COVID vaccine results mean for the </a:t>
            </a:r>
            <a:r>
              <a:rPr lang="en-US" sz="1400" dirty="0" smtClean="0"/>
              <a:t>pandemic” (Nature)</a:t>
            </a:r>
            <a:r>
              <a:rPr lang="de-DE" sz="1400" dirty="0" smtClean="0"/>
              <a:t>. Es fehlen Details über die Art der Infektionen, gegen die der Impfstoff schützen kann, wie lange die Wirksamkeit des Impfstoffs anhält oder wie gut der Impfstoff in verschiedenen Gruppen von Studienteilnehmern wirkt. </a:t>
            </a:r>
            <a:endParaRPr lang="de-DE" sz="1400" dirty="0" smtClean="0"/>
          </a:p>
          <a:p>
            <a:pPr>
              <a:spcBef>
                <a:spcPts val="0"/>
              </a:spcBef>
              <a:spcAft>
                <a:spcPts val="600"/>
              </a:spcAft>
              <a:buClr>
                <a:srgbClr val="0070C0"/>
              </a:buClr>
              <a:buFont typeface="Wingdings" panose="05000000000000000000" pitchFamily="2" charset="2"/>
              <a:buChar char="§"/>
            </a:pPr>
            <a:endParaRPr lang="de-DE" sz="1400" dirty="0"/>
          </a:p>
          <a:p>
            <a:pPr>
              <a:spcBef>
                <a:spcPts val="0"/>
              </a:spcBef>
              <a:spcAft>
                <a:spcPts val="600"/>
              </a:spcAft>
              <a:buClr>
                <a:srgbClr val="0070C0"/>
              </a:buClr>
              <a:buFont typeface="Wingdings" panose="05000000000000000000" pitchFamily="2" charset="2"/>
              <a:buChar char="§"/>
            </a:pPr>
            <a:endParaRPr lang="de-DE" sz="1400" dirty="0" smtClean="0"/>
          </a:p>
          <a:p>
            <a:pPr>
              <a:spcBef>
                <a:spcPts val="0"/>
              </a:spcBef>
              <a:spcAft>
                <a:spcPts val="600"/>
              </a:spcAft>
              <a:buClr>
                <a:srgbClr val="0070C0"/>
              </a:buClr>
              <a:buFont typeface="Wingdings" panose="05000000000000000000" pitchFamily="2" charset="2"/>
              <a:buChar char="§"/>
            </a:pPr>
            <a:endParaRPr lang="de-DE" sz="1400" dirty="0"/>
          </a:p>
          <a:p>
            <a:pPr>
              <a:spcBef>
                <a:spcPts val="0"/>
              </a:spcBef>
              <a:spcAft>
                <a:spcPts val="600"/>
              </a:spcAft>
              <a:buClr>
                <a:srgbClr val="0070C0"/>
              </a:buClr>
              <a:buFont typeface="Wingdings" panose="05000000000000000000" pitchFamily="2" charset="2"/>
              <a:buChar char="§"/>
            </a:pPr>
            <a:endParaRPr lang="de-DE" sz="1400" dirty="0"/>
          </a:p>
        </p:txBody>
      </p:sp>
      <p:sp>
        <p:nvSpPr>
          <p:cNvPr id="4" name="Titel 4"/>
          <p:cNvSpPr txBox="1">
            <a:spLocks/>
          </p:cNvSpPr>
          <p:nvPr/>
        </p:nvSpPr>
        <p:spPr>
          <a:xfrm>
            <a:off x="180000" y="33120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Zusammenfassung und News </a:t>
            </a:r>
          </a:p>
        </p:txBody>
      </p:sp>
      <p:cxnSp>
        <p:nvCxnSpPr>
          <p:cNvPr id="5" name="Gerade Verbindung 4"/>
          <p:cNvCxnSpPr/>
          <p:nvPr/>
        </p:nvCxnSpPr>
        <p:spPr>
          <a:xfrm>
            <a:off x="0" y="908720"/>
            <a:ext cx="9144000" cy="0"/>
          </a:xfrm>
          <a:prstGeom prst="line">
            <a:avLst/>
          </a:prstGeom>
          <a:noFill/>
          <a:ln w="19050" cap="flat" cmpd="sng" algn="ctr">
            <a:solidFill>
              <a:srgbClr val="006EC7"/>
            </a:solidFill>
            <a:prstDash val="solid"/>
          </a:ln>
          <a:effectLst/>
        </p:spPr>
      </p:cxnSp>
    </p:spTree>
    <p:extLst>
      <p:ext uri="{BB962C8B-B14F-4D97-AF65-F5344CB8AC3E}">
        <p14:creationId xmlns:p14="http://schemas.microsoft.com/office/powerpoint/2010/main" val="2633897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695</Words>
  <Application>Microsoft Office PowerPoint</Application>
  <PresentationFormat>Bildschirmpräsentation (4:3)</PresentationFormat>
  <Paragraphs>302</Paragraphs>
  <Slides>4</Slides>
  <Notes>4</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PowerPoint-Präsentation</vt:lpstr>
      <vt:lpstr>PowerPoint-Präsentation</vt:lpstr>
      <vt:lpstr>PowerPoint-Präsentation</vt:lpstr>
      <vt:lpstr>PowerPoint-Präsentation</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Romo Ventura, Eugenia</cp:lastModifiedBy>
  <cp:revision>1233</cp:revision>
  <dcterms:created xsi:type="dcterms:W3CDTF">2020-04-16T05:25:18Z</dcterms:created>
  <dcterms:modified xsi:type="dcterms:W3CDTF">2020-11-11T09:57:27Z</dcterms:modified>
</cp:coreProperties>
</file>