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12" r:id="rId9"/>
    <p:sldId id="593" r:id="rId10"/>
    <p:sldId id="627" r:id="rId11"/>
    <p:sldId id="623" r:id="rId12"/>
    <p:sldId id="625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93737" autoAdjust="0"/>
  </p:normalViewPr>
  <p:slideViewPr>
    <p:cSldViewPr snapToGrid="0" snapToObjects="1">
      <p:cViewPr varScale="1">
        <p:scale>
          <a:sx n="107" d="100"/>
          <a:sy n="107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-Anstieg noch nicht so deutlich sichtbar, Altersgruppen über 35 etwas anders verteilt;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</a:t>
            </a:r>
            <a:r>
              <a:rPr lang="de-DE"/>
              <a:t>weniger Gewicht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Grau: Grippewellen nach AGI-Definition</a:t>
            </a: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Altersgruppen über 14 Jahre sind stark angestiegen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35-59 mit deutlichem Anstieg, über den Vorsaisons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mit sprunghaftem Anstieg, über den Vorsaisons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liegt aktuell bei 32% und hat damit das Maximalniveau aus KW 14/15 wieder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dirty="0"/>
              <a:t>-Anstieg schon fast auf Niveau wie KW13/14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10.11.2020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2D4C972-A325-4955-B095-03D941535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73068"/>
              </p:ext>
            </p:extLst>
          </p:nvPr>
        </p:nvGraphicFramePr>
        <p:xfrm>
          <a:off x="564824" y="1642820"/>
          <a:ext cx="7984967" cy="4277532"/>
        </p:xfrm>
        <a:graphic>
          <a:graphicData uri="http://schemas.openxmlformats.org/drawingml/2006/table">
            <a:tbl>
              <a:tblPr/>
              <a:tblGrid>
                <a:gridCol w="1622229">
                  <a:extLst>
                    <a:ext uri="{9D8B030D-6E8A-4147-A177-3AD203B41FA5}">
                      <a16:colId xmlns:a16="http://schemas.microsoft.com/office/drawing/2014/main" val="344504876"/>
                    </a:ext>
                  </a:extLst>
                </a:gridCol>
                <a:gridCol w="2036798">
                  <a:extLst>
                    <a:ext uri="{9D8B030D-6E8A-4147-A177-3AD203B41FA5}">
                      <a16:colId xmlns:a16="http://schemas.microsoft.com/office/drawing/2014/main" val="1900240552"/>
                    </a:ext>
                  </a:extLst>
                </a:gridCol>
                <a:gridCol w="1081485">
                  <a:extLst>
                    <a:ext uri="{9D8B030D-6E8A-4147-A177-3AD203B41FA5}">
                      <a16:colId xmlns:a16="http://schemas.microsoft.com/office/drawing/2014/main" val="3047082810"/>
                    </a:ext>
                  </a:extLst>
                </a:gridCol>
                <a:gridCol w="1081485">
                  <a:extLst>
                    <a:ext uri="{9D8B030D-6E8A-4147-A177-3AD203B41FA5}">
                      <a16:colId xmlns:a16="http://schemas.microsoft.com/office/drawing/2014/main" val="2388722721"/>
                    </a:ext>
                  </a:extLst>
                </a:gridCol>
                <a:gridCol w="1081485">
                  <a:extLst>
                    <a:ext uri="{9D8B030D-6E8A-4147-A177-3AD203B41FA5}">
                      <a16:colId xmlns:a16="http://schemas.microsoft.com/office/drawing/2014/main" val="3072806108"/>
                    </a:ext>
                  </a:extLst>
                </a:gridCol>
                <a:gridCol w="1081485">
                  <a:extLst>
                    <a:ext uri="{9D8B030D-6E8A-4147-A177-3AD203B41FA5}">
                      <a16:colId xmlns:a16="http://schemas.microsoft.com/office/drawing/2014/main" val="3862574055"/>
                    </a:ext>
                  </a:extLst>
                </a:gridCol>
              </a:tblGrid>
              <a:tr h="356461">
                <a:tc rowSpan="2"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12. - 20. KW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effectLst/>
                          <a:latin typeface="Scala Sans OT" panose="020B0504030101020104" pitchFamily="34" charset="0"/>
                        </a:rPr>
                        <a:t>21. - 39. KW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40. -43. KW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44. KW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42370"/>
                  </a:ext>
                </a:extLst>
              </a:tr>
              <a:tr h="35646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effectLst/>
                          <a:latin typeface="Scala Sans OT" panose="020B05040301010201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67307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0 bis 14 Jahre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SARI-Fälle (Anzahl)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05896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Anteil COVID-19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0,3 %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0,2 %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1,1 %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0,0 %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52668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15 bis 34 Jahre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SARI-Fälle (Anzahl)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82772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Anteil COVID-19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13 %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30 %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52 %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56025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35 bis 59 Jahre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SARI-Fälle (Anzahl)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28721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Anteil COVID-19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31 %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13 %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36 %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67 %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2793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60 Jahre und älter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SARI-Fälle (Anzahl)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66645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Anteil COVID-19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20 %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3 %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18 %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48 %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20140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SARI-Fälle (Anzahl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2675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3572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effectLst/>
                          <a:latin typeface="Scala Sans OT" panose="020B0504030101020104" pitchFamily="34" charset="0"/>
                        </a:rPr>
                        <a:t>1006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57991"/>
                  </a:ext>
                </a:extLst>
              </a:tr>
              <a:tr h="3564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Anteil COVID-19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20 %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19 %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 dirty="0">
                          <a:effectLst/>
                          <a:latin typeface="Scala Sans OT" panose="020B0504030101020104" pitchFamily="34" charset="0"/>
                        </a:rPr>
                        <a:t>49 %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4824"/>
                  </a:ext>
                </a:extLst>
              </a:tr>
            </a:tbl>
          </a:graphicData>
        </a:graphic>
      </p:graphicFrame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44. KW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4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27A04A1-B53B-4F4E-866F-39BFAAFDECA5}"/>
              </a:ext>
            </a:extLst>
          </p:cNvPr>
          <p:cNvCxnSpPr>
            <a:cxnSpLocks/>
          </p:cNvCxnSpPr>
          <p:nvPr/>
        </p:nvCxnSpPr>
        <p:spPr>
          <a:xfrm flipV="1">
            <a:off x="7469611" y="2337929"/>
            <a:ext cx="93822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7DB2D5B-5C15-45C0-9CD2-798B3D0A0C4D}"/>
              </a:ext>
            </a:extLst>
          </p:cNvPr>
          <p:cNvSpPr txBox="1"/>
          <p:nvPr/>
        </p:nvSpPr>
        <p:spPr>
          <a:xfrm>
            <a:off x="6213584" y="2168652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60-79 Jahre</a:t>
            </a:r>
            <a:endParaRPr lang="en-US" sz="16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>
            <a:off x="7469611" y="2734218"/>
            <a:ext cx="996494" cy="184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8A0E3952-D8CA-428F-8015-4F235B49D426}"/>
              </a:ext>
            </a:extLst>
          </p:cNvPr>
          <p:cNvSpPr txBox="1"/>
          <p:nvPr/>
        </p:nvSpPr>
        <p:spPr>
          <a:xfrm>
            <a:off x="6213584" y="2551164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35-59 Jahre</a:t>
            </a:r>
            <a:endParaRPr lang="en-US" sz="1600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2B2B5AB-3430-4695-B01E-BA762F7EB15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469611" y="3131572"/>
            <a:ext cx="938221" cy="1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6213584" y="2962295"/>
            <a:ext cx="125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80+ Jahre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43.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10C4E4F-78FE-4DFE-B19C-0096605B85CD}"/>
              </a:ext>
            </a:extLst>
          </p:cNvPr>
          <p:cNvGrpSpPr/>
          <p:nvPr/>
        </p:nvGrpSpPr>
        <p:grpSpPr>
          <a:xfrm>
            <a:off x="-769" y="1563799"/>
            <a:ext cx="9112676" cy="4556338"/>
            <a:chOff x="31324" y="1611706"/>
            <a:chExt cx="9112674" cy="441479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1324" y="1611706"/>
              <a:ext cx="9112674" cy="4414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F27A04A1-B53B-4F4E-866F-39BFAAFDECA5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7624069" y="2261285"/>
              <a:ext cx="7823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7DB2D5B-5C15-45C0-9CD2-798B3D0A0C4D}"/>
                </a:ext>
              </a:extLst>
            </p:cNvPr>
            <p:cNvSpPr txBox="1"/>
            <p:nvPr/>
          </p:nvSpPr>
          <p:spPr>
            <a:xfrm>
              <a:off x="6368043" y="2092007"/>
              <a:ext cx="125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60-79 Jahre</a:t>
              </a:r>
              <a:endParaRPr lang="en-US" sz="1600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532EB0E-9386-4270-B998-59736F27E63F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7624069" y="2816873"/>
              <a:ext cx="844834" cy="227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A0E3952-D8CA-428F-8015-4F235B49D426}"/>
                </a:ext>
              </a:extLst>
            </p:cNvPr>
            <p:cNvSpPr txBox="1"/>
            <p:nvPr/>
          </p:nvSpPr>
          <p:spPr>
            <a:xfrm>
              <a:off x="6368043" y="3014665"/>
              <a:ext cx="125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35-59 Jahre</a:t>
              </a:r>
              <a:endParaRPr lang="en-US" sz="1600" dirty="0"/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62B2B5AB-3430-4695-B01E-BA762F7EB15A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7624069" y="3183943"/>
              <a:ext cx="7866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29E076F-6AE9-4293-B47F-775877271A0E}"/>
                </a:ext>
              </a:extLst>
            </p:cNvPr>
            <p:cNvSpPr txBox="1"/>
            <p:nvPr/>
          </p:nvSpPr>
          <p:spPr>
            <a:xfrm>
              <a:off x="6368043" y="2647595"/>
              <a:ext cx="1256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80+ Jahre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45.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10.11.2020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77A977-C7EC-431B-A529-CEED80EAA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" t="3121" r="2600" b="2490"/>
          <a:stretch/>
        </p:blipFill>
        <p:spPr>
          <a:xfrm>
            <a:off x="1025676" y="1212991"/>
            <a:ext cx="7200000" cy="52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45.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10.11.2020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2EB653-7017-49B0-894D-7282BFEEB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" t="2761" r="1637" b="3211"/>
          <a:stretch/>
        </p:blipFill>
        <p:spPr>
          <a:xfrm>
            <a:off x="1004711" y="1238536"/>
            <a:ext cx="7200000" cy="51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45.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527040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45. KW 2020 bei knapp 1.500 Arzt­konsul­ta­tionen wegen ARE pro 100.000 Einwohner. Auf die Bevölke­rung in Deutschland bezogen entspricht das einer Gesamtzahl von ca. 1,2 Mio.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4ABB9C-E6E9-451B-9244-F1CD8490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 r="4353"/>
          <a:stretch/>
        </p:blipFill>
        <p:spPr bwMode="auto">
          <a:xfrm>
            <a:off x="971999" y="1122756"/>
            <a:ext cx="7200000" cy="4251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45.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3950C21-791F-46D3-B324-775998484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33" y="942401"/>
            <a:ext cx="5760000" cy="2821078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E3619E1-D1AD-415A-ADA7-AA2DD4D9F95F}"/>
              </a:ext>
            </a:extLst>
          </p:cNvPr>
          <p:cNvCxnSpPr/>
          <p:nvPr/>
        </p:nvCxnSpPr>
        <p:spPr>
          <a:xfrm>
            <a:off x="1859280" y="1550150"/>
            <a:ext cx="532116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3181A7D9-9165-4C04-BFE4-5646370E9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33" y="3801635"/>
            <a:ext cx="5760000" cy="2821078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64B902C7-E07B-46E1-A6E0-AA36096047D2}"/>
              </a:ext>
            </a:extLst>
          </p:cNvPr>
          <p:cNvCxnSpPr/>
          <p:nvPr/>
        </p:nvCxnSpPr>
        <p:spPr>
          <a:xfrm>
            <a:off x="1842913" y="4690953"/>
            <a:ext cx="532116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44.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8261" y="2061275"/>
            <a:ext cx="8059117" cy="3223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44.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9" y="1092915"/>
            <a:ext cx="9170808" cy="55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70245" y="2677858"/>
            <a:ext cx="950562" cy="593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>
            <a:off x="1963706" y="2974546"/>
            <a:ext cx="274545" cy="606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44.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049182" y="2731610"/>
            <a:ext cx="798486" cy="982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>
            <a:cxnSpLocks/>
          </p:cNvCxnSpPr>
          <p:nvPr/>
        </p:nvCxnSpPr>
        <p:spPr>
          <a:xfrm flipH="1">
            <a:off x="1927051" y="3132667"/>
            <a:ext cx="498195" cy="58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44.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92B0A8-03BE-423F-81B7-6EF905C3D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1607" r="1186" b="4113"/>
          <a:stretch/>
        </p:blipFill>
        <p:spPr bwMode="auto">
          <a:xfrm>
            <a:off x="849974" y="1673908"/>
            <a:ext cx="7920000" cy="423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Bildschirmpräsentation (4:3)</PresentationFormat>
  <Paragraphs>141</Paragraphs>
  <Slides>12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Wingdings</vt:lpstr>
      <vt:lpstr>Office-Design</vt:lpstr>
      <vt:lpstr>Ergebnisse der  syndromischen Surveillance akuter Atemwegserkrankungen  GrippeWeb,  Arbeitsgemeinschaft Influenza, ICOSARI Datenstand  10.11.2020</vt:lpstr>
      <vt:lpstr>GrippeWeb bis zur 45. KW 2020 </vt:lpstr>
      <vt:lpstr>GrippeWeb bis zur 45. KW 2020 </vt:lpstr>
      <vt:lpstr>Arbeitsgemeinschaft Influenza ARE-Konsultationen bis zur 45. KW 2020</vt:lpstr>
      <vt:lpstr>Arbeitsgemeinschaft Influenza ARE-Konsultationen bis zur 45.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Erickson, Nancy</cp:lastModifiedBy>
  <cp:revision>1831</cp:revision>
  <cp:lastPrinted>2020-05-13T06:04:10Z</cp:lastPrinted>
  <dcterms:created xsi:type="dcterms:W3CDTF">2015-11-02T12:29:13Z</dcterms:created>
  <dcterms:modified xsi:type="dcterms:W3CDTF">2020-11-12T08:22:36Z</dcterms:modified>
</cp:coreProperties>
</file>