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4" r:id="rId2"/>
    <p:sldId id="365" r:id="rId3"/>
    <p:sldId id="383" r:id="rId4"/>
    <p:sldId id="59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88754" autoAdjust="0"/>
  </p:normalViewPr>
  <p:slideViewPr>
    <p:cSldViewPr>
      <p:cViewPr>
        <p:scale>
          <a:sx n="80" d="100"/>
          <a:sy n="80" d="100"/>
        </p:scale>
        <p:origin x="-94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d41586-020-03166-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deutschlandfunk.de/newsblog-zum-coronavirus-13-363-neuinfektionen-in.2852.de.html?dram:article_id=472514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NICHT MEHR: </a:t>
            </a:r>
            <a:r>
              <a:rPr lang="de-DE" baseline="0" dirty="0" err="1" smtClean="0"/>
              <a:t>Perú</a:t>
            </a:r>
            <a:r>
              <a:rPr lang="de-DE" baseline="0" dirty="0" smtClean="0"/>
              <a:t>, Malediven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/>
              <a:t>(</a:t>
            </a:r>
            <a:r>
              <a:rPr lang="de-DE" sz="1200" dirty="0" smtClean="0">
                <a:hlinkClick r:id="rId3"/>
              </a:rPr>
              <a:t>https://www.nature.com/articles/d41586-020-03166-8</a:t>
            </a:r>
            <a:r>
              <a:rPr lang="de-DE" sz="1200" dirty="0" smtClean="0"/>
              <a:t>) </a:t>
            </a:r>
          </a:p>
          <a:p>
            <a:r>
              <a:rPr lang="de-DE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https://www.deutschlandfunk.de/newsblog-zum-coronavirus-13-363-neuinfektionen-in.2852.de.html?dram:article_id=472514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821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52.143.258 </a:t>
            </a:r>
            <a:r>
              <a:rPr lang="en-US" sz="2400" b="1" dirty="0" err="1">
                <a:solidFill>
                  <a:schemeClr val="tx2"/>
                </a:solidFill>
              </a:rPr>
              <a:t>Fälle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1.284.610 </a:t>
            </a:r>
            <a:r>
              <a:rPr lang="en-US" sz="2400" b="1" dirty="0" err="1">
                <a:solidFill>
                  <a:schemeClr val="tx2"/>
                </a:solidFill>
              </a:rPr>
              <a:t>Todesfälle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2,46%)</a:t>
            </a:r>
            <a:endParaRPr lang="de-DE" sz="2400" b="1" dirty="0">
              <a:solidFill>
                <a:schemeClr val="tx2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12.11.2020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162318"/>
              </p:ext>
            </p:extLst>
          </p:nvPr>
        </p:nvGraphicFramePr>
        <p:xfrm>
          <a:off x="110666" y="1744702"/>
          <a:ext cx="8925830" cy="4717637"/>
        </p:xfrm>
        <a:graphic>
          <a:graphicData uri="http://schemas.openxmlformats.org/drawingml/2006/table">
            <a:tbl>
              <a:tblPr firstRow="1" firstCol="1" bandRow="1"/>
              <a:tblGrid>
                <a:gridCol w="150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10.401.132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914.646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277,95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1.865.538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322.217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8.683.916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319.830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1.028.424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238.047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394,38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618.813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179.277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472,12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1.256.725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157.666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236,57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1.836.960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143.506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1.417.709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133.301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727.553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129.970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5.675.032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85.007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</a:t>
            </a:r>
            <a:r>
              <a:rPr lang="de-DE" sz="1000" i="1" dirty="0" smtClean="0">
                <a:solidFill>
                  <a:prstClr val="black"/>
                </a:solidFill>
              </a:rPr>
              <a:t>12.11.2020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837492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7170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73323"/>
              </p:ext>
            </p:extLst>
          </p:nvPr>
        </p:nvGraphicFramePr>
        <p:xfrm>
          <a:off x="46726" y="4189463"/>
          <a:ext cx="1428930" cy="1070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92,93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Kap 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87166"/>
              </p:ext>
            </p:extLst>
          </p:nvPr>
        </p:nvGraphicFramePr>
        <p:xfrm>
          <a:off x="1758574" y="4189463"/>
          <a:ext cx="1805314" cy="2132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5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Cura</a:t>
                      </a:r>
                      <a:r>
                        <a:rPr lang="de-DE" sz="1100" i="0" dirty="0" err="1" smtClean="0">
                          <a:latin typeface="+mn-lt"/>
                        </a:rPr>
                        <a:t>ç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63585"/>
              </p:ext>
            </p:extLst>
          </p:nvPr>
        </p:nvGraphicFramePr>
        <p:xfrm>
          <a:off x="3696072" y="4189463"/>
          <a:ext cx="1596008" cy="762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24446"/>
              </p:ext>
            </p:extLst>
          </p:nvPr>
        </p:nvGraphicFramePr>
        <p:xfrm>
          <a:off x="5496272" y="3985070"/>
          <a:ext cx="1382713" cy="22650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126,36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Kirgisistan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88966"/>
              </p:ext>
            </p:extLst>
          </p:nvPr>
        </p:nvGraphicFramePr>
        <p:xfrm>
          <a:off x="46726" y="5711052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723,99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596336" y="2345105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301905"/>
              </p:ext>
            </p:extLst>
          </p:nvPr>
        </p:nvGraphicFramePr>
        <p:xfrm>
          <a:off x="7295391" y="2870408"/>
          <a:ext cx="1707669" cy="370599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645,15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568,89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511,99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443,48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358,33</a:t>
                      </a:r>
                    </a:p>
                  </a:txBody>
                  <a:tcPr marL="9525" marR="9525" marT="9525" marB="0" anchor="b"/>
                </a:tc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Bosnia and Herzegovina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157,27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87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87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77,92</a:t>
                      </a:r>
                    </a:p>
                  </a:txBody>
                  <a:tcPr marL="9525" marR="9525" marT="9525" marB="0" anchor="b"/>
                </a:tc>
              </a:tr>
              <a:tr h="16878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Weißrussland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1259632" y="3481263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81 </a:t>
            </a:r>
            <a:r>
              <a:rPr lang="de-DE" sz="1400" b="1" dirty="0"/>
              <a:t>Länder/Territorien mit einer 7-Tages-Inzidenz &gt; 50 Fälle / 100.000 Ew.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67" y="548680"/>
            <a:ext cx="6765303" cy="29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12.11.2020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11560" y="33265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49558"/>
              </p:ext>
            </p:extLst>
          </p:nvPr>
        </p:nvGraphicFramePr>
        <p:xfrm>
          <a:off x="323528" y="742628"/>
          <a:ext cx="2808312" cy="586691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564,23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399,22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293,63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838" y="713838"/>
            <a:ext cx="5225830" cy="429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470" y="992216"/>
            <a:ext cx="8741060" cy="587727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Afrika: 2,3% </a:t>
            </a:r>
            <a:r>
              <a:rPr lang="de-DE" sz="1400" dirty="0"/>
              <a:t>der neuen Fälle und </a:t>
            </a:r>
            <a:r>
              <a:rPr lang="de-DE" sz="1400" dirty="0"/>
              <a:t>3,6% </a:t>
            </a:r>
            <a:r>
              <a:rPr lang="de-DE" sz="1400" dirty="0"/>
              <a:t>der Todesfälle der vergangenen 7  </a:t>
            </a:r>
            <a:r>
              <a:rPr lang="de-DE" sz="1400" dirty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/>
              <a:t>Top 5 Ländern (neue Fälle in den letzten 7 Tagen): </a:t>
            </a:r>
            <a:r>
              <a:rPr lang="fi-FI" sz="1400" dirty="0"/>
              <a:t>Marokko</a:t>
            </a:r>
            <a:r>
              <a:rPr lang="fi-FI" sz="1400" dirty="0"/>
              <a:t>, Südafrika, Tunesien, Libyen, </a:t>
            </a:r>
            <a:r>
              <a:rPr lang="fi-FI" sz="1400" dirty="0" smtClean="0"/>
              <a:t>Kenia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Amerika</a:t>
            </a:r>
            <a:r>
              <a:rPr lang="de-DE" sz="1400" dirty="0"/>
              <a:t>: </a:t>
            </a:r>
            <a:r>
              <a:rPr lang="de-DE" sz="1400" dirty="0"/>
              <a:t>32,0% </a:t>
            </a:r>
            <a:r>
              <a:rPr lang="de-DE" sz="1400" dirty="0"/>
              <a:t>der neuen Fälle und </a:t>
            </a:r>
            <a:r>
              <a:rPr lang="de-DE" sz="1400" dirty="0"/>
              <a:t>52,1% </a:t>
            </a:r>
            <a:r>
              <a:rPr lang="de-DE" sz="1400" dirty="0"/>
              <a:t>der Todesfälle der vergangenen 7  </a:t>
            </a:r>
            <a:r>
              <a:rPr lang="de-DE" sz="1400" dirty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</a:t>
            </a:r>
            <a:r>
              <a:rPr lang="de-DE" sz="1400" dirty="0"/>
              <a:t>): Vereinigte </a:t>
            </a:r>
            <a:r>
              <a:rPr lang="de-DE" sz="1400" dirty="0" smtClean="0"/>
              <a:t>Staaten, Brasilien</a:t>
            </a:r>
            <a:r>
              <a:rPr lang="de-DE" sz="1400" smtClean="0"/>
              <a:t>, Argentinien, Kolumbien, Mexiko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72% der neuen Fälle und 36% </a:t>
            </a:r>
            <a:r>
              <a:rPr lang="de-DE" sz="1400" dirty="0"/>
              <a:t>der der Todesfälle der vergangenen 7  </a:t>
            </a:r>
            <a:r>
              <a:rPr lang="de-DE" sz="1400" dirty="0"/>
              <a:t>Tagen in Amerika aus der USA </a:t>
            </a:r>
            <a:r>
              <a:rPr lang="de-DE" sz="1400" dirty="0" smtClean="0"/>
              <a:t>gemeldet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Asien: </a:t>
            </a:r>
            <a:r>
              <a:rPr lang="de-DE" sz="1400" dirty="0"/>
              <a:t>15,9% </a:t>
            </a:r>
            <a:r>
              <a:rPr lang="de-DE" sz="1400" dirty="0"/>
              <a:t>der neuen Fälle und </a:t>
            </a:r>
            <a:r>
              <a:rPr lang="de-DE" sz="1400" dirty="0"/>
              <a:t>20,0% </a:t>
            </a:r>
            <a:r>
              <a:rPr lang="de-DE" sz="1400" dirty="0"/>
              <a:t>der Todesfälle der vergangenen 7  </a:t>
            </a:r>
            <a:r>
              <a:rPr lang="de-DE" sz="1400" dirty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</a:t>
            </a:r>
            <a:r>
              <a:rPr lang="de-DE" sz="1400" dirty="0"/>
              <a:t>): Indien, Iran, Jordanien, Indonesien, </a:t>
            </a:r>
            <a:r>
              <a:rPr lang="de-DE" sz="1400" dirty="0" smtClean="0"/>
              <a:t>Irak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Europa: Weiterhin starke Zunahme </a:t>
            </a:r>
            <a:r>
              <a:rPr lang="de-DE" sz="1400" dirty="0"/>
              <a:t>neuer Fälle. </a:t>
            </a:r>
            <a:r>
              <a:rPr lang="de-DE" sz="1400" dirty="0"/>
              <a:t>49,8% </a:t>
            </a:r>
            <a:r>
              <a:rPr lang="de-DE" sz="1400" dirty="0"/>
              <a:t>der neuen Fälle und </a:t>
            </a:r>
            <a:r>
              <a:rPr lang="de-DE" sz="1400" dirty="0"/>
              <a:t>24,1% </a:t>
            </a:r>
            <a:r>
              <a:rPr lang="de-DE" sz="1400" dirty="0"/>
              <a:t>der Todesfälle der </a:t>
            </a:r>
            <a:r>
              <a:rPr lang="de-DE" sz="1400" dirty="0"/>
              <a:t>vergangenen 7 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Tagen): </a:t>
            </a:r>
            <a:r>
              <a:rPr lang="de-DE" sz="1400" dirty="0"/>
              <a:t>Frankreich, Italien, Polen, Großbritannien, Russische </a:t>
            </a:r>
            <a:r>
              <a:rPr lang="de-DE" sz="1400" dirty="0" smtClean="0"/>
              <a:t>Föderation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Ozeanien: 0,08% </a:t>
            </a:r>
            <a:r>
              <a:rPr lang="de-DE" sz="1400" dirty="0"/>
              <a:t>der neuen Fälle und </a:t>
            </a:r>
            <a:r>
              <a:rPr lang="de-DE" sz="1400" dirty="0"/>
              <a:t>0,08% </a:t>
            </a:r>
            <a:r>
              <a:rPr lang="de-DE" sz="1400" dirty="0"/>
              <a:t>der Todesfälle der vergangenen 7  </a:t>
            </a:r>
            <a:r>
              <a:rPr lang="de-DE" sz="1400" dirty="0"/>
              <a:t>Tagen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592</Words>
  <Application>Microsoft Office PowerPoint</Application>
  <PresentationFormat>Bildschirmpräsentation (4:3)</PresentationFormat>
  <Paragraphs>298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Romo Ventura, Eugenia</cp:lastModifiedBy>
  <cp:revision>1242</cp:revision>
  <dcterms:created xsi:type="dcterms:W3CDTF">2020-04-16T05:25:18Z</dcterms:created>
  <dcterms:modified xsi:type="dcterms:W3CDTF">2020-11-13T10:22:04Z</dcterms:modified>
</cp:coreProperties>
</file>