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4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F6BDCD-E4CD-44BA-9B94-0ECA65DB2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5A40A9-689E-4262-BFD6-9464D0CDB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715F8E-AA37-4742-B14F-FC327EF04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C65366-01A3-4285-9874-B58F96A5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853286-42DA-4CCD-B3B1-9AEB6578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18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775C7F-08DC-47BA-8075-34FA0C884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1E4996-D695-4375-A4E0-75EBADB72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E51DF7-03E9-4C14-A469-02F0E97C5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11D4B7-E809-4FAC-9833-35040912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01D98B-646E-40E6-8B25-503F06E5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20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E877140-40CA-4EBC-916E-4DB46B7C6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950FE5-31BD-4E53-8D2A-8A59530DE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E63AFB-0844-46BB-BC6F-97D83FCA5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DEED7-E3B8-4D55-973D-D7562112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BA283C-3300-4DDC-909E-D4AEDC13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921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53104" y="6506300"/>
            <a:ext cx="2480561" cy="365125"/>
          </a:xfrm>
        </p:spPr>
        <p:txBody>
          <a:bodyPr/>
          <a:lstStyle>
            <a:lvl1pPr>
              <a:defRPr sz="1333"/>
            </a:lvl1pPr>
          </a:lstStyle>
          <a:p>
            <a:r>
              <a:rPr lang="de-DE"/>
              <a:t>05.11.2020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599723" y="6483151"/>
            <a:ext cx="3860800" cy="365125"/>
          </a:xfrm>
        </p:spPr>
        <p:txBody>
          <a:bodyPr/>
          <a:lstStyle>
            <a:lvl1pPr>
              <a:defRPr sz="1333"/>
            </a:lvl1pPr>
          </a:lstStyle>
          <a:p>
            <a:r>
              <a:rPr lang="de-DE"/>
              <a:t>97. STIKO-Sitzung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591965" y="6538915"/>
            <a:ext cx="662496" cy="365125"/>
          </a:xfrm>
        </p:spPr>
        <p:txBody>
          <a:bodyPr/>
          <a:lstStyle>
            <a:lvl1pPr>
              <a:defRPr sz="1333"/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7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1720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F5F30-E0EF-4D46-9329-5043F99B6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B8FEB4-F053-45A2-A22F-9FD8F1CA8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CE4CC-7F22-4720-B978-A4EFD97B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460CD5-A5BC-4F27-B670-429E7C20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8CC43F-8808-470A-AB91-04EA2B027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19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99972-25A1-42EA-AB65-3EEABB5DF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6F860E-C5C7-4F8D-81E9-201E04358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5DCE26-5CA3-4824-876C-A769B21E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92CC8-5FE5-49B2-9226-931573CE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770C7E-059E-4125-8E60-53D7DA250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20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B3E30-2BFF-49A0-A9EB-AE760F46C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54DC80-580B-4D78-808D-7073CA880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89D7D2-4763-4FCD-8FF5-5C7794309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ED3281-451F-42B6-ABE6-A73076852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BA07D3-BAEB-4B5F-BAAB-85AFC935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6B9E74-C6D7-4CF3-90E4-41C4BE87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59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ED246-786F-451D-9FAD-BEDCAA26F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08308C-EACE-4A41-A4E0-AB22C93A7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14D859F-4E38-4720-9F87-88118D5AE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D141A9-1EE8-4EB8-AB7B-7BFBE0966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77C8C09-3359-44F2-9FC2-9B992211B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D0D0A3-35FE-4D84-9991-BB707D00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97B85E0-6B96-4D0C-88FF-6F3F126A5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CEC2663-214B-4552-988E-5A7FBF4D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89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3F9D2-54DA-4218-91AB-19284FDC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9F94F0-0B31-48E8-B842-B32B2AFF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8BB43E-9017-433D-B971-5F632D97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47EB68A-714F-4D23-977D-A968890B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24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7148EA6-51CE-4C1E-B46B-09587B18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95CAFE-74C7-4351-ADFF-1BC15FF9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30D455-C607-4F3D-B2D9-BD9172F0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77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F87303-F6B2-44EB-A2E7-3AA5B90AC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5947DF-169C-404C-BE69-D00490126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BD8D1D-6BCC-40A9-8A8F-784AE1F67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A71A361-2546-4E39-A63D-635112D97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815EBE-15B4-45D1-A718-16DBA710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88C006-0787-4983-BDBC-DACABB82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85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391B0-B921-409E-89F0-175C5F434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E8CF9AC-27C7-482D-B2D7-36E2DADE1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CC75509-9D75-412A-AD2E-017A0C1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F9AE70-786D-48DC-8150-F7BFCCED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CAC0F7-EEEF-42DB-91BC-EE7A63FF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5340F6-90D4-433F-89EC-F55F7BDD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2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C187A31-CF75-40A3-AA01-DB93FD894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E93123-D16F-4E21-9998-4E928EBEE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8C3984-65D3-496A-BC82-657E5C16B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81EDF-218B-4A63-844C-310B11C2B89A}" type="datetimeFigureOut">
              <a:rPr lang="de-DE" smtClean="0"/>
              <a:t>13.11.2020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F7E2F5-E20C-46E5-979B-5740AB9D9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F29C3D-8AE2-4541-91D7-F47A9C670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53B3-533B-4235-9665-694EC17C45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40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1295F-91F0-44B4-BDE6-E59728728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Impfung gegen</a:t>
            </a:r>
            <a:br>
              <a:rPr lang="de-DE" dirty="0"/>
            </a:br>
            <a:r>
              <a:rPr lang="de-DE" dirty="0"/>
              <a:t>COVID-19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FE00B5-EEA2-4EB9-A4A1-5EC4BDA42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de-DE" dirty="0"/>
              <a:t>Krisenstab 13.11.2020</a:t>
            </a:r>
            <a:br>
              <a:rPr lang="de-DE" dirty="0"/>
            </a:br>
            <a:r>
              <a:rPr lang="de-DE" dirty="0"/>
              <a:t>FG33</a:t>
            </a:r>
          </a:p>
        </p:txBody>
      </p:sp>
    </p:spTree>
    <p:extLst>
      <p:ext uri="{BB962C8B-B14F-4D97-AF65-F5344CB8AC3E}">
        <p14:creationId xmlns:p14="http://schemas.microsoft.com/office/powerpoint/2010/main" val="3007327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88936-825B-4549-B0F8-FBC081F35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55542"/>
            <a:ext cx="10515600" cy="1325563"/>
          </a:xfrm>
        </p:spPr>
        <p:txBody>
          <a:bodyPr/>
          <a:lstStyle/>
          <a:p>
            <a:r>
              <a:rPr lang="de-DE" dirty="0"/>
              <a:t>Kandidat BNT162b2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7F2126-5B1C-45C0-9F8A-4EC0163FE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6214"/>
            <a:ext cx="11011293" cy="5127084"/>
          </a:xfrm>
        </p:spPr>
        <p:txBody>
          <a:bodyPr>
            <a:normAutofit lnSpcReduction="10000"/>
          </a:bodyPr>
          <a:lstStyle/>
          <a:p>
            <a:r>
              <a:rPr lang="de-DE" dirty="0" err="1"/>
              <a:t>mRNA</a:t>
            </a:r>
            <a:r>
              <a:rPr lang="de-DE" dirty="0"/>
              <a:t> Impfstoff</a:t>
            </a:r>
          </a:p>
          <a:p>
            <a:r>
              <a:rPr lang="de-DE" dirty="0" err="1"/>
              <a:t>BioNTech</a:t>
            </a:r>
            <a:r>
              <a:rPr lang="de-DE" dirty="0"/>
              <a:t> / Pfizer </a:t>
            </a:r>
          </a:p>
          <a:p>
            <a:r>
              <a:rPr lang="de-DE" dirty="0"/>
              <a:t>Pressemitteilung vom 09.11.2020</a:t>
            </a:r>
          </a:p>
          <a:p>
            <a:r>
              <a:rPr lang="de-DE" dirty="0"/>
              <a:t>Erste </a:t>
            </a:r>
            <a:r>
              <a:rPr lang="de-DE" dirty="0" err="1"/>
              <a:t>Interimanalyse</a:t>
            </a:r>
            <a:endParaRPr lang="de-DE" dirty="0"/>
          </a:p>
          <a:p>
            <a:pPr lvl="1"/>
            <a:r>
              <a:rPr lang="de-DE" dirty="0"/>
              <a:t>Aktuell ca. 44.000 Teilnehmer in Phase 3 Studie eingeschlossen (ca. 40-50% &gt;60 J.)</a:t>
            </a:r>
          </a:p>
          <a:p>
            <a:pPr lvl="1"/>
            <a:r>
              <a:rPr lang="de-DE" dirty="0" err="1"/>
              <a:t>Interimanalyse</a:t>
            </a:r>
            <a:r>
              <a:rPr lang="de-DE" dirty="0"/>
              <a:t> (</a:t>
            </a:r>
            <a:r>
              <a:rPr lang="de-DE" dirty="0" err="1"/>
              <a:t>case-driven</a:t>
            </a:r>
            <a:r>
              <a:rPr lang="de-DE" dirty="0"/>
              <a:t>): hier 94 COVID-19 Fälle! </a:t>
            </a:r>
          </a:p>
          <a:p>
            <a:pPr lvl="1"/>
            <a:r>
              <a:rPr lang="de-DE" dirty="0"/>
              <a:t>Wirksamkeit 7d nach 2. Dosis: &gt;90%</a:t>
            </a:r>
          </a:p>
          <a:p>
            <a:pPr lvl="1"/>
            <a:r>
              <a:rPr lang="de-DE" dirty="0"/>
              <a:t>„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serious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concerns</a:t>
            </a:r>
            <a:r>
              <a:rPr lang="de-DE" dirty="0"/>
              <a:t>“</a:t>
            </a:r>
          </a:p>
          <a:p>
            <a:pPr lvl="1"/>
            <a:r>
              <a:rPr lang="de-DE" dirty="0"/>
              <a:t>Details zu Sicherheit und stratifizierten Analysen (Wirksamkeit Alter) ausstehend</a:t>
            </a:r>
          </a:p>
          <a:p>
            <a:r>
              <a:rPr lang="de-DE" dirty="0"/>
              <a:t>Studie läuft weiter, finale Analyse mit 164 Fällen</a:t>
            </a:r>
          </a:p>
          <a:p>
            <a:r>
              <a:rPr lang="de-DE" dirty="0"/>
              <a:t>Impfstoff bereits im Rolling Review der EMA, Einreichung Interim-Analysen inkl. </a:t>
            </a:r>
            <a:r>
              <a:rPr lang="de-DE" dirty="0" err="1"/>
              <a:t>Safety</a:t>
            </a:r>
            <a:r>
              <a:rPr lang="de-DE" dirty="0"/>
              <a:t> Data noch im November anvisiert</a:t>
            </a:r>
          </a:p>
        </p:txBody>
      </p:sp>
    </p:spTree>
    <p:extLst>
      <p:ext uri="{BB962C8B-B14F-4D97-AF65-F5344CB8AC3E}">
        <p14:creationId xmlns:p14="http://schemas.microsoft.com/office/powerpoint/2010/main" val="87157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sp>
        <p:nvSpPr>
          <p:cNvPr id="2" name="AutoShape 2" descr="https://www.thepharmaletter.com/media/image/sanofi_pasteur_large.png"/>
          <p:cNvSpPr>
            <a:spLocks noChangeAspect="1" noChangeArrowheads="1"/>
          </p:cNvSpPr>
          <p:nvPr/>
        </p:nvSpPr>
        <p:spPr bwMode="auto">
          <a:xfrm>
            <a:off x="796291" y="-173354"/>
            <a:ext cx="365760" cy="36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de-DE" sz="216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079" y="5494331"/>
            <a:ext cx="2712720" cy="1356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64" y="3893855"/>
            <a:ext cx="7864400" cy="287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59" y="-97933"/>
            <a:ext cx="9928295" cy="399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743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Impfung gegen COVID-19</vt:lpstr>
      <vt:lpstr>Kandidat BNT162b2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Impfung gegen COVID-19</dc:title>
  <dc:creator>Wichmann, Ole</dc:creator>
  <cp:lastModifiedBy>Wichmann, Ole</cp:lastModifiedBy>
  <cp:revision>5</cp:revision>
  <dcterms:created xsi:type="dcterms:W3CDTF">2020-11-13T08:04:00Z</dcterms:created>
  <dcterms:modified xsi:type="dcterms:W3CDTF">2020-11-13T08:54:08Z</dcterms:modified>
</cp:coreProperties>
</file>