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64" r:id="rId2"/>
    <p:sldId id="593" r:id="rId3"/>
    <p:sldId id="365" r:id="rId4"/>
    <p:sldId id="594" r:id="rId5"/>
    <p:sldId id="383" r:id="rId6"/>
    <p:sldId id="595" r:id="rId7"/>
    <p:sldId id="592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64" autoAdjust="0"/>
    <p:restoredTop sz="89300" autoAdjust="0"/>
  </p:normalViewPr>
  <p:slideViewPr>
    <p:cSldViewPr>
      <p:cViewPr>
        <p:scale>
          <a:sx n="70" d="100"/>
          <a:sy n="70" d="100"/>
        </p:scale>
        <p:origin x="-1248" y="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16.11.2020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NICHT MEHR: Botswana</a:t>
            </a: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NICHT MEHR: </a:t>
            </a:r>
            <a:r>
              <a:rPr lang="de-DE" baseline="0" dirty="0" err="1" smtClean="0"/>
              <a:t>Perú</a:t>
            </a:r>
            <a:r>
              <a:rPr lang="de-DE" baseline="0" dirty="0" smtClean="0"/>
              <a:t>, Malediven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https://www.channelnewsasia.com/news/china-finds-coronavirus-on-frozen-meat-packaging-from-latin-13553462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8863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16.11.2020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16.11.2020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16.11.2020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16.11.2020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16.11.2020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16.11.2020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16.11.2020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16.11.2020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16.11.2020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16.11.2020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16.11.2020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16.11.2020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2597132" y="913705"/>
            <a:ext cx="38214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tx2"/>
                </a:solidFill>
              </a:rPr>
              <a:t>54.110.060 Fälle </a:t>
            </a:r>
          </a:p>
          <a:p>
            <a:r>
              <a:rPr lang="de-DE" sz="2400" b="1" dirty="0" smtClean="0">
                <a:solidFill>
                  <a:schemeClr val="tx2"/>
                </a:solidFill>
              </a:rPr>
              <a:t>1.313.835 Todesfälle (2,43%)</a:t>
            </a:r>
            <a:endParaRPr lang="de-DE" sz="2400" b="1" dirty="0">
              <a:solidFill>
                <a:schemeClr val="tx2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ECDC, Stand: </a:t>
            </a:r>
            <a:r>
              <a:rPr lang="de-DE" sz="1400" i="1" dirty="0" smtClean="0">
                <a:solidFill>
                  <a:prstClr val="black"/>
                </a:solidFill>
              </a:rPr>
              <a:t>15.11.2020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55575"/>
              </p:ext>
            </p:extLst>
          </p:nvPr>
        </p:nvGraphicFramePr>
        <p:xfrm>
          <a:off x="110666" y="1744702"/>
          <a:ext cx="8925830" cy="4706983"/>
        </p:xfrm>
        <a:graphic>
          <a:graphicData uri="http://schemas.openxmlformats.org/drawingml/2006/table">
            <a:tbl>
              <a:tblPr firstRow="1" firstCol="1" bandRow="1"/>
              <a:tblGrid>
                <a:gridCol w="15090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9858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in den letzten 7T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7d-Inzidenz/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5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Vereinigte Staaten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10.904.891</a:t>
                      </a:r>
                      <a:endParaRPr lang="de-D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1.043.933</a:t>
                      </a:r>
                      <a:endParaRPr lang="de-D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42,11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317,24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1,26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2,25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8.814.579</a:t>
                      </a:r>
                      <a:endParaRPr lang="de-D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306.825</a:t>
                      </a:r>
                      <a:endParaRPr lang="de-D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-5,2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22,45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0,95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1,47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Italien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1.144.552</a:t>
                      </a:r>
                      <a:endParaRPr lang="de-D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242.062</a:t>
                      </a:r>
                      <a:endParaRPr lang="de-D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8,52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401,03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1,06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Frankreich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1.954.599</a:t>
                      </a:r>
                      <a:endParaRPr lang="de-D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205.894</a:t>
                      </a:r>
                      <a:endParaRPr lang="de-D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-46,39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307,25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0,63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2,26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5.848.959</a:t>
                      </a:r>
                      <a:endParaRPr lang="de-D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195.398</a:t>
                      </a:r>
                      <a:endParaRPr lang="de-D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65,65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92,58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2,83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Großbritannien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1.344.356</a:t>
                      </a:r>
                      <a:endParaRPr lang="de-D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172.915</a:t>
                      </a:r>
                      <a:endParaRPr lang="de-D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8,22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259,45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1,08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3,85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Polen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691.118</a:t>
                      </a:r>
                      <a:endParaRPr lang="de-D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169.478</a:t>
                      </a:r>
                      <a:endParaRPr lang="de-D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6,65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446,31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1,01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1,45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1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1.903.253</a:t>
                      </a:r>
                      <a:endParaRPr lang="de-D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149.417</a:t>
                      </a:r>
                      <a:endParaRPr lang="de-D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10,09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102,43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1,07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1,73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17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Deutschland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790.503</a:t>
                      </a:r>
                      <a:endParaRPr lang="de-D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131.998</a:t>
                      </a:r>
                      <a:endParaRPr lang="de-D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5,11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159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1,04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1,58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Spanien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1.458.591</a:t>
                      </a:r>
                      <a:endParaRPr lang="de-D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129.759</a:t>
                      </a:r>
                      <a:endParaRPr lang="de-D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-9,36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276,45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0,94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7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2597132" y="913705"/>
            <a:ext cx="38214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52.143.258 </a:t>
            </a:r>
            <a:r>
              <a:rPr lang="en-US" sz="2400" b="1" dirty="0" err="1">
                <a:solidFill>
                  <a:schemeClr val="tx2"/>
                </a:solidFill>
              </a:rPr>
              <a:t>Fälle</a:t>
            </a:r>
            <a:endParaRPr lang="en-US" sz="2400" b="1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1.284.610 </a:t>
            </a:r>
            <a:r>
              <a:rPr lang="en-US" sz="2400" b="1" dirty="0" err="1">
                <a:solidFill>
                  <a:schemeClr val="tx2"/>
                </a:solidFill>
              </a:rPr>
              <a:t>Todesfälle</a:t>
            </a:r>
            <a:r>
              <a:rPr lang="en-US" sz="2400" b="1" dirty="0">
                <a:solidFill>
                  <a:schemeClr val="tx2"/>
                </a:solidFill>
              </a:rPr>
              <a:t> (</a:t>
            </a:r>
            <a:r>
              <a:rPr lang="en-US" sz="2400" b="1" dirty="0" smtClean="0">
                <a:solidFill>
                  <a:schemeClr val="tx2"/>
                </a:solidFill>
              </a:rPr>
              <a:t>2,46%)</a:t>
            </a:r>
            <a:endParaRPr lang="de-DE" sz="2400" b="1" dirty="0">
              <a:solidFill>
                <a:schemeClr val="tx2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ECDC, Stand: </a:t>
            </a:r>
            <a:r>
              <a:rPr lang="de-DE" sz="1400" i="1" dirty="0" smtClean="0">
                <a:solidFill>
                  <a:prstClr val="black"/>
                </a:solidFill>
              </a:rPr>
              <a:t>12.11.2020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937448"/>
              </p:ext>
            </p:extLst>
          </p:nvPr>
        </p:nvGraphicFramePr>
        <p:xfrm>
          <a:off x="110666" y="1744702"/>
          <a:ext cx="8925830" cy="4717637"/>
        </p:xfrm>
        <a:graphic>
          <a:graphicData uri="http://schemas.openxmlformats.org/drawingml/2006/table">
            <a:tbl>
              <a:tblPr firstRow="1" firstCol="1" bandRow="1"/>
              <a:tblGrid>
                <a:gridCol w="15090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9858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in den letzten 7T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7d-Inzidenz/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56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Vereinigte Staaten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10.401.132</a:t>
                      </a:r>
                      <a:endParaRPr lang="de-D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914.646</a:t>
                      </a:r>
                      <a:endParaRPr lang="de-D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277,95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12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Frankreich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1.865.538</a:t>
                      </a:r>
                      <a:endParaRPr lang="de-D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322.217</a:t>
                      </a:r>
                      <a:endParaRPr lang="de-D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480,83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8.683.916</a:t>
                      </a:r>
                      <a:endParaRPr lang="de-D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319.830</a:t>
                      </a:r>
                      <a:endParaRPr lang="de-D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1.028.424</a:t>
                      </a:r>
                      <a:endParaRPr lang="de-D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238.047</a:t>
                      </a:r>
                      <a:endParaRPr lang="de-D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394,38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618.813</a:t>
                      </a:r>
                      <a:endParaRPr lang="de-D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179.277</a:t>
                      </a:r>
                      <a:endParaRPr lang="de-D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472,12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Großbritannien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1.256.725</a:t>
                      </a:r>
                      <a:endParaRPr lang="de-D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157.666</a:t>
                      </a:r>
                      <a:endParaRPr lang="de-D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236,57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1.836.960</a:t>
                      </a:r>
                      <a:endParaRPr lang="de-D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143.506</a:t>
                      </a:r>
                      <a:endParaRPr lang="de-D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1137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1.417.709</a:t>
                      </a:r>
                      <a:endParaRPr lang="de-D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133.301</a:t>
                      </a:r>
                      <a:endParaRPr lang="de-D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-9,87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179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Deutschland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727.553</a:t>
                      </a:r>
                      <a:endParaRPr lang="de-D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129.970</a:t>
                      </a:r>
                      <a:endParaRPr lang="de-D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156,55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5.675.032</a:t>
                      </a:r>
                      <a:endParaRPr lang="de-D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85.007</a:t>
                      </a:r>
                      <a:endParaRPr lang="de-D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-30,18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09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44624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6669360"/>
            <a:ext cx="1913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solidFill>
                  <a:prstClr val="black"/>
                </a:solidFill>
              </a:rPr>
              <a:t>Quelle: ECDC, Stand: </a:t>
            </a:r>
            <a:r>
              <a:rPr lang="de-DE" sz="1000" i="1" dirty="0" smtClean="0">
                <a:solidFill>
                  <a:prstClr val="black"/>
                </a:solidFill>
              </a:rPr>
              <a:t>15.11.2020</a:t>
            </a:r>
            <a:endParaRPr lang="de-DE" sz="1000" i="1" dirty="0">
              <a:solidFill>
                <a:prstClr val="black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837492" y="3901431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Amerika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682208" y="371703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Asien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38815" y="3904429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Afrika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223390"/>
              </p:ext>
            </p:extLst>
          </p:nvPr>
        </p:nvGraphicFramePr>
        <p:xfrm>
          <a:off x="46726" y="4189463"/>
          <a:ext cx="1428930" cy="86069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89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9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Marokko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98,78</a:t>
                      </a: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Kap Verde</a:t>
                      </a:r>
                      <a:endParaRPr lang="de-DE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88,92</a:t>
                      </a:r>
                    </a:p>
                  </a:txBody>
                  <a:tcPr marL="19050" marR="1905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Tunesien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83,76</a:t>
                      </a: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Libyen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82,46</a:t>
                      </a: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989466"/>
              </p:ext>
            </p:extLst>
          </p:nvPr>
        </p:nvGraphicFramePr>
        <p:xfrm>
          <a:off x="3696072" y="4189463"/>
          <a:ext cx="1596008" cy="129730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131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48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Kanada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Aruba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Falkland</a:t>
                      </a:r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Islands (Malvinas)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59,31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Paraguay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Bahamas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55,46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51,18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199145"/>
              </p:ext>
            </p:extLst>
          </p:nvPr>
        </p:nvGraphicFramePr>
        <p:xfrm>
          <a:off x="5496272" y="3985070"/>
          <a:ext cx="1382713" cy="245554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6207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4409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Jordanien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361,36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Libanon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162,93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Kuwait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122,08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Palästina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91,99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Bahrain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Nepal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Kirgisistan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Israel</a:t>
                      </a:r>
                      <a:endParaRPr lang="de-D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52,09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484378"/>
              </p:ext>
            </p:extLst>
          </p:nvPr>
        </p:nvGraphicFramePr>
        <p:xfrm>
          <a:off x="46726" y="5711052"/>
          <a:ext cx="1428930" cy="67691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7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7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Französisch Polynesien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de-DE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612,64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de-DE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509,28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107504" y="535101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Ozeanien</a:t>
            </a:r>
          </a:p>
        </p:txBody>
      </p:sp>
      <p:cxnSp>
        <p:nvCxnSpPr>
          <p:cNvPr id="22" name="Gerade Verbindung 21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7596336" y="2345105"/>
            <a:ext cx="12865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Europa </a:t>
            </a:r>
            <a:r>
              <a:rPr lang="de-DE" sz="1100" b="1" dirty="0"/>
              <a:t>(nicht EU/EWR/UK/CH)</a:t>
            </a:r>
            <a:endParaRPr lang="de-DE" sz="1600" b="1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329824"/>
              </p:ext>
            </p:extLst>
          </p:nvPr>
        </p:nvGraphicFramePr>
        <p:xfrm>
          <a:off x="7295391" y="2870408"/>
          <a:ext cx="1707669" cy="3705999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0595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15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Montenegro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692,24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Marino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609,53</a:t>
                      </a:r>
                    </a:p>
                  </a:txBody>
                  <a:tcPr marL="9525" marR="9525" marT="9525" marB="0" anchor="b"/>
                </a:tc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Georgien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548,57</a:t>
                      </a:r>
                    </a:p>
                  </a:txBody>
                  <a:tcPr marL="9525" marR="9525" marT="9525" marB="0" anchor="b"/>
                </a:tc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Andorra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532,97</a:t>
                      </a:r>
                    </a:p>
                  </a:txBody>
                  <a:tcPr marL="9525" marR="9525" marT="9525" marB="0" anchor="b"/>
                </a:tc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Armenien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368,97</a:t>
                      </a:r>
                    </a:p>
                  </a:txBody>
                  <a:tcPr marL="9525" marR="9525" marT="9525" marB="0" anchor="b"/>
                </a:tc>
              </a:tr>
              <a:tr h="15700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Nordmazedonien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350,48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67334808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Gibraltar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302,62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Serbien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293,68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Bosnia and Herzegovina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293,49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Kosovo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288,63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Monaco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Republik Moldau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175,53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Ukraine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168,76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Albanien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123,25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Russische Föderation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Aserbaidschan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96,35</a:t>
                      </a:r>
                    </a:p>
                  </a:txBody>
                  <a:tcPr marL="9525" marR="9525" marT="9525" marB="0" anchor="b"/>
                </a:tc>
              </a:tr>
              <a:tr h="16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Jersey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82,56</a:t>
                      </a:r>
                    </a:p>
                  </a:txBody>
                  <a:tcPr marL="9525" marR="9525" marT="9525" marB="0" anchor="b"/>
                </a:tc>
              </a:tr>
              <a:tr h="16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Weißrussland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80,27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971600" y="3481263"/>
            <a:ext cx="6032758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82 </a:t>
            </a:r>
            <a:r>
              <a:rPr lang="de-DE" sz="1400" b="1" dirty="0"/>
              <a:t>Länder/Territorien mit einer 7-Tages-Inzidenz &gt; 50 Fälle / 100.000 Ew.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939907"/>
              </p:ext>
            </p:extLst>
          </p:nvPr>
        </p:nvGraphicFramePr>
        <p:xfrm>
          <a:off x="1763688" y="4201889"/>
          <a:ext cx="1828176" cy="194119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134370"/>
                <a:gridCol w="693806"/>
              </a:tblGrid>
              <a:tr h="1615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Vereinigte Staaten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317,24</a:t>
                      </a:r>
                    </a:p>
                  </a:txBody>
                  <a:tcPr marL="9525" marR="9525" marT="9525" marB="0" anchor="b"/>
                </a:tc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Puerto Rico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185,86</a:t>
                      </a:r>
                    </a:p>
                  </a:txBody>
                  <a:tcPr marL="9525" marR="9525" marT="9525" marB="0" anchor="b"/>
                </a:tc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Belize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181,12</a:t>
                      </a:r>
                    </a:p>
                  </a:txBody>
                  <a:tcPr marL="9525" marR="9525" marT="9525" marB="0" anchor="b"/>
                </a:tc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160,2</a:t>
                      </a:r>
                    </a:p>
                  </a:txBody>
                  <a:tcPr marL="9525" marR="9525" marT="9525" marB="0" anchor="b"/>
                </a:tc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Argentinien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151,84</a:t>
                      </a:r>
                    </a:p>
                  </a:txBody>
                  <a:tcPr marL="9525" marR="9525" marT="9525" marB="0" anchor="b"/>
                </a:tc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Cura</a:t>
                      </a:r>
                      <a:r>
                        <a:rPr lang="de-DE" sz="1100" i="0" dirty="0" smtClean="0">
                          <a:latin typeface="+mn-lt"/>
                        </a:rPr>
                        <a:t>ç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ao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140,74</a:t>
                      </a:r>
                    </a:p>
                  </a:txBody>
                  <a:tcPr marL="9525" marR="9525" marT="9525" marB="0" anchor="b"/>
                </a:tc>
              </a:tr>
              <a:tr h="15700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Costa 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135,91</a:t>
                      </a:r>
                    </a:p>
                  </a:txBody>
                  <a:tcPr marL="9525" marR="9525" marT="9525" marB="0" anchor="b"/>
                </a:tc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Kolumbien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108,38</a:t>
                      </a:r>
                    </a:p>
                  </a:txBody>
                  <a:tcPr marL="9525" marR="9525" marT="9525" marB="0" anchor="b"/>
                </a:tc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Brasilien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92,58</a:t>
                      </a:r>
                    </a:p>
                  </a:txBody>
                  <a:tcPr marL="9525" marR="9525" marT="9525" marB="0" anchor="b"/>
                </a:tc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Sint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Maarten (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NL)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87,29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36" y="569301"/>
            <a:ext cx="6605728" cy="28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1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44624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6669360"/>
            <a:ext cx="1913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solidFill>
                  <a:prstClr val="black"/>
                </a:solidFill>
              </a:rPr>
              <a:t>Quelle: ECDC, Stand: </a:t>
            </a:r>
            <a:r>
              <a:rPr lang="de-DE" sz="1000" i="1" dirty="0" smtClean="0">
                <a:solidFill>
                  <a:prstClr val="black"/>
                </a:solidFill>
              </a:rPr>
              <a:t>12.11.2020</a:t>
            </a:r>
            <a:endParaRPr lang="de-DE" sz="1000" i="1" dirty="0">
              <a:solidFill>
                <a:prstClr val="black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837492" y="3901431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Amerika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682208" y="371703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Asien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38815" y="3904429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Afrika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320982"/>
              </p:ext>
            </p:extLst>
          </p:nvPr>
        </p:nvGraphicFramePr>
        <p:xfrm>
          <a:off x="46726" y="4189463"/>
          <a:ext cx="1428930" cy="107061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89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9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64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Marokko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64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Libyen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92,93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 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Tunesien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Botswana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592627"/>
              </p:ext>
            </p:extLst>
          </p:nvPr>
        </p:nvGraphicFramePr>
        <p:xfrm>
          <a:off x="1758574" y="4189463"/>
          <a:ext cx="1805314" cy="213280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0852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4412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32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Vereinigte Staaten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277,95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632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Belize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157,55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632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151,68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632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Argentinien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150,57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632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Puerto Rico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143,28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632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Costa 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632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Kolumbien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113,71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632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Cura</a:t>
                      </a:r>
                      <a:r>
                        <a:rPr lang="de-DE" sz="1100" i="0" dirty="0" smtClean="0">
                          <a:latin typeface="+mn-lt"/>
                        </a:rPr>
                        <a:t>ç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ao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632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Sint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Maarten 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(NL)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632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Kanada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652786"/>
              </p:ext>
            </p:extLst>
          </p:nvPr>
        </p:nvGraphicFramePr>
        <p:xfrm>
          <a:off x="3696072" y="4189463"/>
          <a:ext cx="1596008" cy="762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131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48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Aruba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Bahamas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55,71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Paraguay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54,62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672961"/>
              </p:ext>
            </p:extLst>
          </p:nvPr>
        </p:nvGraphicFramePr>
        <p:xfrm>
          <a:off x="5496272" y="3985070"/>
          <a:ext cx="1382713" cy="226504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6207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4409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Jordanien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348,13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Libanon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171,13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Kuwait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126,36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Bahrain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Palästina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Nepal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Kirgisistan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050281"/>
              </p:ext>
            </p:extLst>
          </p:nvPr>
        </p:nvGraphicFramePr>
        <p:xfrm>
          <a:off x="46726" y="5711052"/>
          <a:ext cx="1428930" cy="67691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7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7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Französisch Polynesien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723,99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509,28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107504" y="535101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Ozeanien</a:t>
            </a:r>
          </a:p>
        </p:txBody>
      </p:sp>
      <p:cxnSp>
        <p:nvCxnSpPr>
          <p:cNvPr id="22" name="Gerade Verbindung 21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7596336" y="2345105"/>
            <a:ext cx="12865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Europa </a:t>
            </a:r>
            <a:r>
              <a:rPr lang="de-DE" sz="1100" b="1" dirty="0"/>
              <a:t>(nicht EU/EWR/UK/CH)</a:t>
            </a:r>
            <a:endParaRPr lang="de-DE" sz="1600" b="1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826905"/>
              </p:ext>
            </p:extLst>
          </p:nvPr>
        </p:nvGraphicFramePr>
        <p:xfrm>
          <a:off x="7295391" y="2870408"/>
          <a:ext cx="1707669" cy="3705999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0595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15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Andorra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685,25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Montenegro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645,15</a:t>
                      </a:r>
                    </a:p>
                  </a:txBody>
                  <a:tcPr marL="9525" marR="9525" marT="9525" marB="0" anchor="b"/>
                </a:tc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Marino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568,89</a:t>
                      </a:r>
                    </a:p>
                  </a:txBody>
                  <a:tcPr marL="9525" marR="9525" marT="9525" marB="0" anchor="b"/>
                </a:tc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Georgien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511,99</a:t>
                      </a:r>
                    </a:p>
                  </a:txBody>
                  <a:tcPr marL="9525" marR="9525" marT="9525" marB="0" anchor="b"/>
                </a:tc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Armenien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443,48</a:t>
                      </a:r>
                    </a:p>
                  </a:txBody>
                  <a:tcPr marL="9525" marR="9525" marT="9525" marB="0" anchor="b"/>
                </a:tc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Nordmazedonien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358,33</a:t>
                      </a:r>
                    </a:p>
                  </a:txBody>
                  <a:tcPr marL="9525" marR="9525" marT="9525" marB="0" anchor="b"/>
                </a:tc>
              </a:tr>
              <a:tr h="15700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Monaco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338,52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67334808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Bosnia and Herzegovina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332,23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Gibraltar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293,72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Kosovo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254,43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Serbien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Ukraine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157,27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Republik Moldau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153,34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Albanien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122,31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Russische Föderation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Aserbaidschan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Jersey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77,92</a:t>
                      </a:r>
                    </a:p>
                  </a:txBody>
                  <a:tcPr marL="9525" marR="9525" marT="9525" marB="0" anchor="b"/>
                </a:tc>
              </a:tr>
              <a:tr h="16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Weißrussland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74,52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1259632" y="3481263"/>
            <a:ext cx="6032758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81 </a:t>
            </a:r>
            <a:r>
              <a:rPr lang="de-DE" sz="1400" b="1" dirty="0"/>
              <a:t>Länder/Territorien mit einer 7-Tages-Inzidenz &gt; 50 Fälle / 100.000 Ew.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67" y="548680"/>
            <a:ext cx="6765303" cy="290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92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44624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7-Tages-Inzidenz pro 100.000 Einwohner – EU/EWR/UK/CH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ECDC, Stand: </a:t>
            </a:r>
            <a:r>
              <a:rPr lang="de-DE" sz="1400" i="1" dirty="0" smtClean="0">
                <a:solidFill>
                  <a:prstClr val="black"/>
                </a:solidFill>
              </a:rPr>
              <a:t>15.11.2020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11560" y="33265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Europa </a:t>
            </a:r>
            <a:r>
              <a:rPr lang="de-DE" sz="1400" b="1" dirty="0"/>
              <a:t>(EU/EWR/UK/CH</a:t>
            </a:r>
            <a:r>
              <a:rPr lang="de-DE" sz="1100" b="1" dirty="0"/>
              <a:t>)</a:t>
            </a:r>
            <a:endParaRPr lang="de-DE" sz="1600" b="1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631313"/>
              </p:ext>
            </p:extLst>
          </p:nvPr>
        </p:nvGraphicFramePr>
        <p:xfrm>
          <a:off x="323528" y="742628"/>
          <a:ext cx="2808312" cy="5866913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524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524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Österreich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583,76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Luxemburg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561,99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Liechtenstein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534,16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Schweiz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526,96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Slowenien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473,4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446,31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Tschechische Republik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441,41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Kroatien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420,48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Italien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401,03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11973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Litauen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381,79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Portugal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367,11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Bulgarien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327,86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419088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Ungarn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320,74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915276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Frankreich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307,25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Rumänien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289,4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276,45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Großbritannien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259,45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Belgien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239,45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Niederlande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219,96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Slowakei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218,33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Schweden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202,35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177,89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Griechenland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165,05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Deutschland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Zypern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134,72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Lettland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122,45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Dänemark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91,71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Norwegen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52736"/>
            <a:ext cx="5288787" cy="453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46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44624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7-Tages-Inzidenz pro 100.000 Einwohner – EU/EWR/UK/CH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ECDC, Stand: </a:t>
            </a:r>
            <a:r>
              <a:rPr lang="de-DE" sz="1400" i="1" dirty="0" smtClean="0">
                <a:solidFill>
                  <a:prstClr val="black"/>
                </a:solidFill>
              </a:rPr>
              <a:t>12.11.2020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11560" y="33265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Europa </a:t>
            </a:r>
            <a:r>
              <a:rPr lang="de-DE" sz="1400" b="1" dirty="0"/>
              <a:t>(EU/EWR/UK/CH</a:t>
            </a:r>
            <a:r>
              <a:rPr lang="de-DE" sz="1100" b="1" dirty="0"/>
              <a:t>)</a:t>
            </a:r>
            <a:endParaRPr lang="de-DE" sz="1600" b="1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244937"/>
              </p:ext>
            </p:extLst>
          </p:nvPr>
        </p:nvGraphicFramePr>
        <p:xfrm>
          <a:off x="323528" y="742628"/>
          <a:ext cx="2808312" cy="5866913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524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524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Schweiz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595,41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Liechtenstein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575,85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Tschechische Republik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564,23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Luxemburg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548,3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Österreich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524,51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Frankreich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480,83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472,12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Slowenien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458,02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11973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Kroatien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399,22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Italien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394,38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Litauen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363,97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419088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Portugal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342,84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915276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Ungarn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326,15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Bulgarien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324,57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Rumänien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293,63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Belgien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253,25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Niederlande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238,66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Großbritannien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236,57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Schweden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231,81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Slowakei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227,67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191,87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Deutschland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156,55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Zypern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155,38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Griechenland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153,19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Dänemark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127,83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Lettland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Norwegen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838" y="713838"/>
            <a:ext cx="5225830" cy="429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55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1470" y="992216"/>
            <a:ext cx="8741060" cy="587727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Afrika: 2,3% der neuen Fälle und 3,6% der Todesfälle der vergangenen 7  Tagen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</a:pPr>
            <a:r>
              <a:rPr lang="de-DE" sz="1600" dirty="0"/>
              <a:t>Top 5 Ländern (neue Fälle in den letzten 7 Tagen): </a:t>
            </a:r>
            <a:r>
              <a:rPr lang="fi-FI" sz="1600" dirty="0"/>
              <a:t>Marokko, Südafrika, </a:t>
            </a:r>
            <a:r>
              <a:rPr lang="fi-FI" sz="1600" dirty="0" smtClean="0"/>
              <a:t>Tunesien,</a:t>
            </a:r>
            <a:r>
              <a:rPr lang="fi-FI" sz="1600" dirty="0" smtClean="0"/>
              <a:t>Kenial, Libyen</a:t>
            </a:r>
            <a:endParaRPr lang="de-DE" sz="1600" dirty="0"/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Amerika: </a:t>
            </a:r>
            <a:r>
              <a:rPr lang="de-DE" sz="1600" dirty="0">
                <a:solidFill>
                  <a:srgbClr val="000000"/>
                </a:solidFill>
              </a:rPr>
              <a:t>36,9</a:t>
            </a:r>
            <a:r>
              <a:rPr lang="de-DE" sz="1600" dirty="0" smtClean="0"/>
              <a:t>% </a:t>
            </a:r>
            <a:r>
              <a:rPr lang="de-DE" sz="1600" dirty="0"/>
              <a:t>der neuen Fälle und </a:t>
            </a:r>
            <a:r>
              <a:rPr lang="de-DE" sz="1600" dirty="0">
                <a:solidFill>
                  <a:srgbClr val="000000"/>
                </a:solidFill>
              </a:rPr>
              <a:t>32,9</a:t>
            </a:r>
            <a:r>
              <a:rPr lang="de-DE" sz="1600" dirty="0" smtClean="0"/>
              <a:t>% </a:t>
            </a:r>
            <a:r>
              <a:rPr lang="de-DE" sz="1600" dirty="0"/>
              <a:t>der Todesfälle der vergangenen 7  Tagen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Symbol" panose="05050102010706020507" pitchFamily="18" charset="2"/>
              <a:buChar char="-"/>
            </a:pPr>
            <a:r>
              <a:rPr lang="de-DE" sz="1600" dirty="0"/>
              <a:t>Top 5 Ländern (neue Fälle in den letzten 7 Tagen): Vereinigte </a:t>
            </a:r>
            <a:r>
              <a:rPr lang="de-DE" sz="1600" dirty="0" smtClean="0"/>
              <a:t>Staaten, Brasilien, Argentinien, Kolumbien, </a:t>
            </a:r>
            <a:r>
              <a:rPr lang="de-DE" sz="1600" dirty="0" smtClean="0"/>
              <a:t>Mexiko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Asien</a:t>
            </a:r>
            <a:r>
              <a:rPr lang="de-DE" sz="1600" dirty="0"/>
              <a:t>: </a:t>
            </a:r>
            <a:r>
              <a:rPr lang="de-DE" sz="1600" dirty="0">
                <a:solidFill>
                  <a:srgbClr val="000000"/>
                </a:solidFill>
              </a:rPr>
              <a:t>15,3</a:t>
            </a:r>
            <a:r>
              <a:rPr lang="de-DE" sz="1600" dirty="0" smtClean="0"/>
              <a:t>% </a:t>
            </a:r>
            <a:r>
              <a:rPr lang="de-DE" sz="1600" dirty="0"/>
              <a:t>der neuen Fälle und </a:t>
            </a:r>
            <a:r>
              <a:rPr lang="de-DE" sz="1600" dirty="0">
                <a:solidFill>
                  <a:srgbClr val="000000"/>
                </a:solidFill>
              </a:rPr>
              <a:t>16,8</a:t>
            </a:r>
            <a:r>
              <a:rPr lang="de-DE" sz="1600" dirty="0" smtClean="0"/>
              <a:t>% </a:t>
            </a:r>
            <a:r>
              <a:rPr lang="de-DE" sz="1600" dirty="0"/>
              <a:t>der Todesfälle der vergangenen 7  Tagen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mbol" panose="05050102010706020507" pitchFamily="18" charset="2"/>
              <a:buChar char="-"/>
            </a:pPr>
            <a:r>
              <a:rPr lang="de-DE" sz="1600" dirty="0"/>
              <a:t>Top 5 Ländern (neue Fälle in den letzten 7 Tagen): Indien, Iran, Jordanien, Indonesien, </a:t>
            </a:r>
            <a:r>
              <a:rPr lang="de-DE" sz="1600" dirty="0" smtClean="0"/>
              <a:t>Irak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de-DE" sz="1600" dirty="0"/>
              <a:t>Am Wochenende </a:t>
            </a:r>
            <a:r>
              <a:rPr lang="de-DE" sz="1600" dirty="0" smtClean="0"/>
              <a:t>wurden </a:t>
            </a:r>
            <a:r>
              <a:rPr lang="de-DE" sz="1600" dirty="0"/>
              <a:t>in der chinesischen Stadt Jinan </a:t>
            </a:r>
            <a:r>
              <a:rPr lang="de-DE" sz="1600" dirty="0" err="1" smtClean="0"/>
              <a:t>Coronaviren</a:t>
            </a:r>
            <a:r>
              <a:rPr lang="de-DE" sz="1600" dirty="0" smtClean="0"/>
              <a:t> auf </a:t>
            </a:r>
            <a:r>
              <a:rPr lang="de-DE" sz="1600" dirty="0"/>
              <a:t>aus Brasilien, Bolivien und Neuseeland </a:t>
            </a:r>
            <a:r>
              <a:rPr lang="de-DE" sz="1600" dirty="0" smtClean="0"/>
              <a:t>importiertem </a:t>
            </a:r>
            <a:r>
              <a:rPr lang="de-DE" sz="1600" dirty="0"/>
              <a:t>Rindfleisch und dessen Verpackungen </a:t>
            </a:r>
            <a:r>
              <a:rPr lang="de-DE" sz="1600" dirty="0" smtClean="0"/>
              <a:t>gefunden. Zwei </a:t>
            </a:r>
            <a:r>
              <a:rPr lang="de-DE" sz="1600" dirty="0"/>
              <a:t>weitere Provinzhauptstädte entdeckten </a:t>
            </a:r>
            <a:r>
              <a:rPr lang="de-DE" sz="1600" dirty="0" smtClean="0"/>
              <a:t>Viren auf </a:t>
            </a:r>
            <a:r>
              <a:rPr lang="de-DE" sz="1600" dirty="0"/>
              <a:t>Verpackungen von Schweinefleisch aus </a:t>
            </a:r>
            <a:r>
              <a:rPr lang="de-DE" sz="1600" dirty="0" smtClean="0"/>
              <a:t>Argentinien. 115 </a:t>
            </a:r>
            <a:r>
              <a:rPr lang="de-DE" sz="1600" dirty="0"/>
              <a:t>Personen, die mit den </a:t>
            </a:r>
            <a:r>
              <a:rPr lang="de-DE" sz="1600" dirty="0" smtClean="0"/>
              <a:t>Verpackungen in </a:t>
            </a:r>
            <a:r>
              <a:rPr lang="de-DE" sz="1600" dirty="0"/>
              <a:t>Kontakt waren, wurden negativ getestet</a:t>
            </a:r>
            <a:endParaRPr lang="de-DE" sz="16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Europa: </a:t>
            </a:r>
            <a:r>
              <a:rPr lang="de-DE" sz="1600" dirty="0" smtClean="0">
                <a:solidFill>
                  <a:srgbClr val="000000"/>
                </a:solidFill>
              </a:rPr>
              <a:t>45,4</a:t>
            </a:r>
            <a:r>
              <a:rPr lang="de-DE" sz="1600" dirty="0" smtClean="0"/>
              <a:t>% </a:t>
            </a:r>
            <a:r>
              <a:rPr lang="de-DE" sz="1600" dirty="0"/>
              <a:t>der neuen Fälle und </a:t>
            </a:r>
            <a:r>
              <a:rPr lang="de-DE" sz="1600" dirty="0">
                <a:solidFill>
                  <a:srgbClr val="000000"/>
                </a:solidFill>
              </a:rPr>
              <a:t>46,7</a:t>
            </a:r>
            <a:r>
              <a:rPr lang="de-DE" sz="1600" dirty="0" smtClean="0"/>
              <a:t>% </a:t>
            </a:r>
            <a:r>
              <a:rPr lang="de-DE" sz="1600" dirty="0"/>
              <a:t>der Todesfälle der vergangenen 7  Tagen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Symbol" panose="05050102010706020507" pitchFamily="18" charset="2"/>
              <a:buChar char="-"/>
            </a:pPr>
            <a:r>
              <a:rPr lang="de-DE" sz="1600" dirty="0"/>
              <a:t>Top 5 Ländern (neue Fälle in den letzten 7 Tagen</a:t>
            </a:r>
            <a:r>
              <a:rPr lang="de-DE" sz="1600" dirty="0"/>
              <a:t>):</a:t>
            </a:r>
            <a:r>
              <a:rPr lang="de-DE" sz="1600" dirty="0" smtClean="0"/>
              <a:t>Italien, Frankreich, Großbritannien, Polen, Russische Föderation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de-DE" sz="1600" dirty="0"/>
              <a:t>Griechische Behörden haben COVID-19 in Nerz in 2 Farmen in Nordgriechenland gefunden. Griechenland ist das </a:t>
            </a:r>
            <a:r>
              <a:rPr lang="de-DE" sz="1600" dirty="0" smtClean="0"/>
              <a:t>7. Land (nach </a:t>
            </a:r>
            <a:r>
              <a:rPr lang="de-DE" sz="1600" dirty="0"/>
              <a:t>Niederlande, Dänemark, Spanien, die USA, Italien und </a:t>
            </a:r>
            <a:r>
              <a:rPr lang="de-DE" sz="1600" dirty="0" smtClean="0"/>
              <a:t>Schweden), </a:t>
            </a:r>
            <a:r>
              <a:rPr lang="de-DE" sz="1600" dirty="0"/>
              <a:t>das COVID-19 in </a:t>
            </a:r>
            <a:r>
              <a:rPr lang="de-DE" sz="1600" dirty="0" smtClean="0"/>
              <a:t>Nerzen </a:t>
            </a:r>
            <a:r>
              <a:rPr lang="de-DE" sz="1600" dirty="0"/>
              <a:t>in Farmen gefunden </a:t>
            </a:r>
            <a:r>
              <a:rPr lang="de-DE" sz="1600" dirty="0" smtClean="0"/>
              <a:t>hat. </a:t>
            </a:r>
            <a:endParaRPr lang="de-DE" sz="16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Ozeanien: </a:t>
            </a:r>
            <a:r>
              <a:rPr lang="de-DE" sz="1600" dirty="0" smtClean="0"/>
              <a:t>0,06% </a:t>
            </a:r>
            <a:r>
              <a:rPr lang="de-DE" sz="1600" dirty="0"/>
              <a:t>der neuen Fälle und </a:t>
            </a:r>
            <a:r>
              <a:rPr lang="de-DE" sz="1600" dirty="0" smtClean="0"/>
              <a:t>0,03% </a:t>
            </a:r>
            <a:r>
              <a:rPr lang="de-DE" sz="1600" dirty="0"/>
              <a:t>der Todesfälle der vergangenen 7  Tagen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de-DE" sz="1600" dirty="0"/>
              <a:t>Australien </a:t>
            </a:r>
            <a:r>
              <a:rPr lang="de-DE" sz="1600" dirty="0" smtClean="0"/>
              <a:t>ist wieder </a:t>
            </a:r>
            <a:r>
              <a:rPr lang="de-DE" sz="1600" dirty="0"/>
              <a:t>in Alarmbereitschaft wegen Zunahme der COVID-19-Fälle</a:t>
            </a:r>
            <a:endParaRPr lang="de-DE" sz="16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de-DE" sz="12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de-DE" sz="1200" dirty="0"/>
          </a:p>
        </p:txBody>
      </p:sp>
      <p:sp>
        <p:nvSpPr>
          <p:cNvPr id="4" name="Titel 4"/>
          <p:cNvSpPr txBox="1">
            <a:spLocks/>
          </p:cNvSpPr>
          <p:nvPr/>
        </p:nvSpPr>
        <p:spPr>
          <a:xfrm>
            <a:off x="180000" y="33120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Zusammenfassung und News 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63389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1052</Words>
  <Application>Microsoft Office PowerPoint</Application>
  <PresentationFormat>Bildschirmpräsentation (4:3)</PresentationFormat>
  <Paragraphs>577</Paragraphs>
  <Slides>7</Slides>
  <Notes>7</Notes>
  <HiddenSlides>3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Romo Ventura, Eugenia</cp:lastModifiedBy>
  <cp:revision>1252</cp:revision>
  <dcterms:created xsi:type="dcterms:W3CDTF">2020-04-16T05:25:18Z</dcterms:created>
  <dcterms:modified xsi:type="dcterms:W3CDTF">2020-11-16T12:00:48Z</dcterms:modified>
</cp:coreProperties>
</file>