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5" r:id="rId3"/>
    <p:sldId id="266" r:id="rId4"/>
    <p:sldId id="269" r:id="rId5"/>
    <p:sldId id="270" r:id="rId6"/>
    <p:sldId id="273" r:id="rId7"/>
    <p:sldId id="274" r:id="rId8"/>
    <p:sldId id="276" r:id="rId9"/>
    <p:sldId id="277" r:id="rId10"/>
    <p:sldId id="275" r:id="rId11"/>
    <p:sldId id="280" r:id="rId12"/>
    <p:sldId id="279" r:id="rId1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84056" autoAdjust="0"/>
  </p:normalViewPr>
  <p:slideViewPr>
    <p:cSldViewPr snapToGrid="0" snapToObjects="1">
      <p:cViewPr>
        <p:scale>
          <a:sx n="100" d="100"/>
          <a:sy n="100" d="100"/>
        </p:scale>
        <p:origin x="2094" y="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45:</a:t>
            </a:r>
          </a:p>
          <a:p>
            <a:r>
              <a:rPr lang="de-DE" b="0" dirty="0"/>
              <a:t>0-5 Jahre:	412.000 ARE (8.700/100.000), davon </a:t>
            </a:r>
            <a:r>
              <a:rPr lang="de-DE" b="0" baseline="0" dirty="0"/>
              <a:t>25% mit Arztbesuch = ca. 103.000 mit Arztbesuch wegen ARE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107.000</a:t>
            </a:r>
            <a:r>
              <a:rPr lang="de-DE" b="0" baseline="0" dirty="0"/>
              <a:t> ARE (2.900/</a:t>
            </a:r>
            <a:r>
              <a:rPr lang="de-DE" b="0" dirty="0"/>
              <a:t>100.000</a:t>
            </a:r>
            <a:r>
              <a:rPr lang="de-DE" b="0" baseline="0" dirty="0"/>
              <a:t>), davon 38% mit Arztbesuch = ca.   41.000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r>
              <a:rPr lang="de-DE" b="0" dirty="0"/>
              <a:t>11-14 Jahre: </a:t>
            </a:r>
            <a:r>
              <a:rPr lang="de-DE" b="0" baseline="0" dirty="0"/>
              <a:t>  	104</a:t>
            </a:r>
            <a:r>
              <a:rPr lang="de-DE" b="0" dirty="0"/>
              <a:t>.000 ARE (3.500/100.000),</a:t>
            </a:r>
            <a:r>
              <a:rPr lang="de-DE" b="0" baseline="0" dirty="0"/>
              <a:t> </a:t>
            </a:r>
            <a:r>
              <a:rPr lang="de-DE" b="0" dirty="0"/>
              <a:t>davon   6% mit Arztbesuch = ca.     6.000 mit</a:t>
            </a:r>
            <a:r>
              <a:rPr lang="de-DE" b="0" baseline="0" dirty="0"/>
              <a:t> Arztbesuch wegen ARE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46)	% KW 46</a:t>
            </a:r>
            <a:r>
              <a:rPr lang="de-DE" baseline="0" dirty="0"/>
              <a:t> 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18.905		2.845		2,4%		5,7%</a:t>
            </a:r>
          </a:p>
          <a:p>
            <a:r>
              <a:rPr lang="de-DE" dirty="0"/>
              <a:t>6-10:   	20.450 		3.608		3,1%		4,4%</a:t>
            </a:r>
          </a:p>
          <a:p>
            <a:r>
              <a:rPr lang="de-DE" dirty="0"/>
              <a:t>11-14: 	22.999		4.072		3,4%		3,6%</a:t>
            </a:r>
          </a:p>
          <a:p>
            <a:r>
              <a:rPr lang="de-DE" dirty="0"/>
              <a:t>15-20: 	62.877	          10.018		8,5%		5,8%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250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 neue Ausbrüche, davon 19 Ausbrüche in KW 45/46: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45/46: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Letzte Woche schon berichtet: HH, Hamburg, 23 Fälle: 14 (0-5), 5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(6-10), 4 (15+)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Ansonsten kleinere Ausbrüche mit 2-6 Fällen.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 von letzter Woche: BB, Oberhavel, KW 44: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Insgesamt 43 Fälle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davon 14 Kita-Kinder (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davon asymptomatisch)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ErzieherInnen mit Symptomen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Externe (Eltern/Großeltern und 2 Geschwisterkinder)</a:t>
            </a:r>
            <a:r>
              <a:rPr lang="de-DE" dirty="0"/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 umfasst 161 Kinder und 24 ErzieherInnen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 neue Ausbrüche, davon 44 Ausbrüche in KW 45/46: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45/46: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TH, Ilm-Kreis, weiterführende Schule, 23 Fälle: 4 (6-10), 12 (11-14), 3 (15-20), 4 (21+), Schule ist für 10 Tage geschlossen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TH, Sonneberg, Grundschule, 18 Fälle: 14 (6-10), 4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MV, Vorpommern-Rügen, weiterführende Schule, 12 Fälle: 8 (11-14), 4 (15-20), weitere 3 Ausbrüche verknüpft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16.11.2020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16.11.2020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16.11.2020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16.11.2020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16.11.2020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16.11.2020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532535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/>
              <a:t>Angaben liegen bei 6.305 von 15.346 (41%) Kindern im Alter von </a:t>
            </a:r>
            <a:r>
              <a:rPr lang="de-DE" sz="1400" b="1" dirty="0"/>
              <a:t>1 bis 5 Jahren </a:t>
            </a:r>
            <a:r>
              <a:rPr lang="de-DE" sz="1400" dirty="0"/>
              <a:t>vor</a:t>
            </a:r>
          </a:p>
          <a:p>
            <a:pPr lvl="1"/>
            <a:r>
              <a:rPr lang="de-DE" sz="1200" dirty="0"/>
              <a:t>davon wurden insgesamt 2.840 (45%) gemäß § 33 betreut</a:t>
            </a:r>
          </a:p>
          <a:p>
            <a:pPr lvl="1"/>
            <a:r>
              <a:rPr lang="de-DE" sz="1200" dirty="0"/>
              <a:t>in KW 46 hatten 57% der 1-5-Jährigen und 71% der 3-5-Jährigen eine Betreuung gemäß §33 angegeben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16.11.2020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Betreuung in einer Einrichtung gemäß § 33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16.11.2020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B608E2-F017-436C-BF54-1EBC9BDD8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97" y="1245272"/>
            <a:ext cx="5486009" cy="36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259 Ausbrüche in Kindergärten/Horte (&gt;= 2 Fälle) angelegt</a:t>
            </a:r>
          </a:p>
          <a:p>
            <a:pPr lvl="1"/>
            <a:r>
              <a:rPr lang="de-DE" sz="1200" dirty="0"/>
              <a:t>204 (79%) Ausbrüche inkl. mit Fällen &lt; 15 Jahren, 40% (500/1.256) der Fälle sind 0 - 5 Jahre alt</a:t>
            </a:r>
          </a:p>
          <a:p>
            <a:pPr lvl="1"/>
            <a:r>
              <a:rPr lang="de-DE" sz="1200" dirty="0"/>
              <a:t>55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16.11.2020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16.11.2020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FA8318-1271-4184-A1C9-8C9CD3425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7573"/>
            <a:ext cx="9144000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475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Ausbrüche in Schulen angelegt (&gt;= 2 Fälle, 0-5 Jahre ausgeschlossen) </a:t>
            </a:r>
          </a:p>
          <a:p>
            <a:pPr lvl="1"/>
            <a:r>
              <a:rPr lang="de-DE" sz="1200" dirty="0"/>
              <a:t>434 (90%) Ausbrüche inkl. mit Fällen &lt; 21 Jahren, 14% (6-10J.), 25% (11-14J.), 35% (15-20J.), 25% (21+)</a:t>
            </a:r>
          </a:p>
          <a:p>
            <a:pPr lvl="1"/>
            <a:r>
              <a:rPr lang="de-DE" sz="1200" dirty="0"/>
              <a:t>41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16.11.2020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16.11.2020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2E7ED6-AD40-4077-8EB3-C6E02F78F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90504"/>
            <a:ext cx="8686800" cy="31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10.11.2020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5BD91F-FB20-4DA4-8154-3E1195F3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171" y="474103"/>
            <a:ext cx="6155429" cy="42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16.11.2020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6A1559-4732-4CAC-A3D1-EEA16606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9" y="1130977"/>
            <a:ext cx="4348651" cy="30310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87F060-94ED-40EB-923A-B7C08D6A6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611" y="1130978"/>
            <a:ext cx="4412766" cy="30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16.11.2020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Ausbruch nach Bundesland (1)</a:t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16.11.2020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0D0E00-0A02-4E24-B8D3-0D499EE1E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05" y="711091"/>
            <a:ext cx="8298990" cy="40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16.11.2020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>
                <a:solidFill>
                  <a:schemeClr val="tx2"/>
                </a:solidFill>
              </a:rPr>
              <a:t>beschriebenen Ausbruch nach Bundesland (2)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16.11.2020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68BC48-8F75-493D-AD80-D9EBA1780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2" y="790662"/>
            <a:ext cx="7913433" cy="38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lnSpcReduction="10000"/>
          </a:bodyPr>
          <a:lstStyle/>
          <a:p>
            <a:r>
              <a:rPr lang="de-DE" sz="1400" dirty="0"/>
              <a:t>Für 58% der übermittelten Fälle (0 - 5 Jahre) liegen klinische Informationen vor</a:t>
            </a:r>
          </a:p>
          <a:p>
            <a:r>
              <a:rPr lang="de-DE" sz="1400" dirty="0"/>
              <a:t>Für 27% der Kinder wurde nur ein einziges Symptom angegeben</a:t>
            </a:r>
          </a:p>
          <a:p>
            <a:r>
              <a:rPr lang="de-DE" sz="1400" dirty="0"/>
              <a:t>Häufig genannte </a:t>
            </a:r>
            <a:r>
              <a:rPr lang="de-DE" sz="1400" u="sng" dirty="0"/>
              <a:t>Einzelsymptome</a:t>
            </a:r>
            <a:r>
              <a:rPr lang="de-DE" sz="1400" dirty="0"/>
              <a:t>: Fieber (9,7%), Husten (5,1%), Schnupfen (4,6%), Allg. Symptome (3,9%)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/>
              <a:t>Symptome bei Kindern (1)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16.11.2020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eingetragen wurde, jedoch kein konkretes Symptom angegeben 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89556"/>
              </p:ext>
            </p:extLst>
          </p:nvPr>
        </p:nvGraphicFramePr>
        <p:xfrm>
          <a:off x="2425247" y="1560226"/>
          <a:ext cx="4122500" cy="32853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1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0-5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11-14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6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 Fälle</a:t>
                      </a:r>
                    </a:p>
                  </a:txBody>
                  <a:tcPr marL="24606" marR="24606" marT="451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16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Klinische Infos vorhanden</a:t>
                      </a:r>
                    </a:p>
                  </a:txBody>
                  <a:tcPr marL="24606" marR="24606" marT="4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6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kern="1200" dirty="0">
                          <a:effectLst/>
                        </a:rPr>
                        <a:t>Fälle  mit Angabe eines einzigen Symptoms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4606" marR="24606" marT="45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01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/>
              <a:t>Für 57 % der Kinder (0 – 5 Jahre) wurde mindestens 1 Symptom angegeben</a:t>
            </a:r>
          </a:p>
          <a:p>
            <a:r>
              <a:rPr lang="de-DE" sz="1400" dirty="0"/>
              <a:t>Häufig genannte Symptome: Fieber (30%), Husten (22%), Schnupfen (21%), Allg. Symptome (17%)</a:t>
            </a:r>
          </a:p>
          <a:p>
            <a:r>
              <a:rPr lang="de-DE" sz="1400" dirty="0"/>
              <a:t>Eine Hospitalisierung lag vor bei: </a:t>
            </a:r>
          </a:p>
          <a:p>
            <a:pPr lvl="1"/>
            <a:r>
              <a:rPr lang="de-DE" sz="1200" dirty="0"/>
              <a:t>0 - 5 Jahre:       563 (4,1%)</a:t>
            </a:r>
          </a:p>
          <a:p>
            <a:pPr lvl="1"/>
            <a:r>
              <a:rPr lang="de-DE" sz="1200" dirty="0"/>
              <a:t>6 - 10 Jahre:     180 (1,2%)</a:t>
            </a:r>
          </a:p>
          <a:p>
            <a:pPr lvl="1"/>
            <a:r>
              <a:rPr lang="de-DE" sz="1200" dirty="0"/>
              <a:t>11 - 14 Jahre:   227 (1,7%)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16.11.2020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/>
              <a:t>Symptome bei Kindern (2)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16.11.2020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eingetragen wurde, jedoch kein konkretes Symptom angegeben wurde.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22739"/>
              </p:ext>
            </p:extLst>
          </p:nvPr>
        </p:nvGraphicFramePr>
        <p:xfrm>
          <a:off x="3648074" y="1359990"/>
          <a:ext cx="4925009" cy="337902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5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9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0-5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11-14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Anzahl Fälle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>
                          <a:effectLst/>
                        </a:rPr>
                        <a:t>	ohne relevante Symptome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>
                          <a:effectLst/>
                        </a:rPr>
                        <a:t>	1 Symptom 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dirty="0">
                          <a:effectLst/>
                        </a:rPr>
                        <a:t>	&gt; 1 Symptom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1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Symptome (Mehrfachnennungen möglich, 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1570</Words>
  <Application>Microsoft Office PowerPoint</Application>
  <PresentationFormat>Bildschirmpräsentation (16:9)</PresentationFormat>
  <Paragraphs>406</Paragraphs>
  <Slides>12</Slides>
  <Notes>8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</vt:lpstr>
      <vt:lpstr>ＭＳ 明朝</vt:lpstr>
      <vt:lpstr>Times New Roman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353</cp:revision>
  <dcterms:created xsi:type="dcterms:W3CDTF">2015-11-02T12:29:13Z</dcterms:created>
  <dcterms:modified xsi:type="dcterms:W3CDTF">2020-11-16T09:23:45Z</dcterms:modified>
</cp:coreProperties>
</file>