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64" r:id="rId2"/>
    <p:sldId id="365" r:id="rId3"/>
    <p:sldId id="383" r:id="rId4"/>
    <p:sldId id="594" r:id="rId5"/>
    <p:sldId id="592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64" autoAdjust="0"/>
    <p:restoredTop sz="93933" autoAdjust="0"/>
  </p:normalViewPr>
  <p:slideViewPr>
    <p:cSldViewPr>
      <p:cViewPr varScale="1">
        <p:scale>
          <a:sx n="62" d="100"/>
          <a:sy n="62" d="100"/>
        </p:scale>
        <p:origin x="14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/>
              <a:t>Neu: Afrika: Botswana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/>
              <a:t>Asien: Malediven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8149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886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18.11.2020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8903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tx2"/>
                </a:solidFill>
              </a:rPr>
              <a:t>55.154.650 Fälle </a:t>
            </a:r>
          </a:p>
          <a:p>
            <a:r>
              <a:rPr lang="de-DE" sz="2400" b="1" dirty="0">
                <a:solidFill>
                  <a:schemeClr val="tx2"/>
                </a:solidFill>
              </a:rPr>
              <a:t>1.328.537  Todesfälle (2,41%)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17.11.2020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393430"/>
              </p:ext>
            </p:extLst>
          </p:nvPr>
        </p:nvGraphicFramePr>
        <p:xfrm>
          <a:off x="107504" y="1744702"/>
          <a:ext cx="8928992" cy="4713827"/>
        </p:xfrm>
        <a:graphic>
          <a:graphicData uri="http://schemas.openxmlformats.org/drawingml/2006/table">
            <a:tbl>
              <a:tblPr firstRow="1" firstCol="1" bandRow="1"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98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Ew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56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205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094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332,7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2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874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282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-12,82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de-B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de-B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Italien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205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245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406,7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de-B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876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66,71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991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183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-46,12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274,2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de-B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390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177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11,17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266,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B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de-B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971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23,95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119,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de-B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13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733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-4,06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436,2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Deutschland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815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154,8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de-B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496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-17,7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246,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de-B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</a:t>
                      </a:r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de-B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69360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>
                <a:solidFill>
                  <a:prstClr val="black"/>
                </a:solidFill>
              </a:rPr>
              <a:t>Quelle: ECDC, Stand: 17.11.2020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837492" y="3901431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Amerika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682208" y="371703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Asien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8815" y="390442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Afrika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237613"/>
              </p:ext>
            </p:extLst>
          </p:nvPr>
        </p:nvGraphicFramePr>
        <p:xfrm>
          <a:off x="46726" y="4189463"/>
          <a:ext cx="1428930" cy="10668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89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Marokko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Tunesien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Libyen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Cabo Verde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Botswana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55,04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2018022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44658"/>
              </p:ext>
            </p:extLst>
          </p:nvPr>
        </p:nvGraphicFramePr>
        <p:xfrm>
          <a:off x="3696072" y="4189463"/>
          <a:ext cx="1596008" cy="12954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1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Kanada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Bahamas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Falkland Islands (Malvinas)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Paraguay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Aruba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334848"/>
              </p:ext>
            </p:extLst>
          </p:nvPr>
        </p:nvGraphicFramePr>
        <p:xfrm>
          <a:off x="5496272" y="3985070"/>
          <a:ext cx="1382713" cy="255667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20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409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Jordanien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342,05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Libanon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Kuwait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Palästina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106,82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62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Bahrain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Malediven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57,44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Israel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Katar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Kirgisistan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503287"/>
              </p:ext>
            </p:extLst>
          </p:nvPr>
        </p:nvGraphicFramePr>
        <p:xfrm>
          <a:off x="46726" y="5711052"/>
          <a:ext cx="1428930" cy="6769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Französisch Polynesien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612,64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530,8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5101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Ozeanien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7607941" y="2185262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Europa </a:t>
            </a:r>
            <a:r>
              <a:rPr lang="de-DE" sz="1100" b="1" dirty="0"/>
              <a:t>(nicht EU/EWR/UK/CH)</a:t>
            </a:r>
            <a:endParaRPr lang="de-DE" sz="16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157452"/>
              </p:ext>
            </p:extLst>
          </p:nvPr>
        </p:nvGraphicFramePr>
        <p:xfrm>
          <a:off x="7306996" y="2710565"/>
          <a:ext cx="1707669" cy="373005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59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5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Montenegro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669,42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Andorra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626,17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548,99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Marino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510,84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Nordmazedonien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354,38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Armenien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344,28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67334808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Serbien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334,82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Gibraltar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302,62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Bosnia and Herzegovina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280,82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Kosovo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Monaco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Republik Moldau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177,23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Ukraine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174,28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Albanien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3997586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Russische Föderation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119,89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7137041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Aserbaidschan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164499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Weißrussland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4895503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Jersey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92361515"/>
                  </a:ext>
                </a:extLst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971600" y="3481263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83 Länder/Territorien mit einer 7-Tages-Inzidenz &gt; 50 Fälle / 100.000 Ew.</a:t>
            </a: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872621"/>
              </p:ext>
            </p:extLst>
          </p:nvPr>
        </p:nvGraphicFramePr>
        <p:xfrm>
          <a:off x="1763688" y="4201889"/>
          <a:ext cx="1828176" cy="192214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4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5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Vereinigte Staaten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332,74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Puerto Rico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209,45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172,76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Belize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167,29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r>
                        <a:rPr lang="de-DE" sz="1100" b="0" dirty="0"/>
                        <a:t>Curaçao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166,44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Argentinien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151,59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Costa Rica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138,78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Kolumbien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Sint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Maarten (NL)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Brasilien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CD4DB5E5-4836-476D-BADE-A82B2E8730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5608"/>
            <a:ext cx="7004358" cy="286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Einwohner – EU/EWR/UK/CH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17.11.2020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75556" y="378237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Europa </a:t>
            </a:r>
            <a:r>
              <a:rPr lang="de-DE" sz="1400" b="1" dirty="0"/>
              <a:t>(EU/EWR/UK/CH</a:t>
            </a:r>
            <a:r>
              <a:rPr lang="de-DE" sz="1100" b="1" dirty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54753"/>
              </p:ext>
            </p:extLst>
          </p:nvPr>
        </p:nvGraphicFramePr>
        <p:xfrm>
          <a:off x="323528" y="742628"/>
          <a:ext cx="2808312" cy="586500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Luxemburg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658,26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Österreich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559,74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Slowenien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476,67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Schweiz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474,69</a:t>
                      </a:r>
                      <a:endParaRPr lang="de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53330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Liechtenstein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448,17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436,23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Tschechische Republik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419,24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Portugal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411,15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Kroatien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410,75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406,74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11973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Litauen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363,47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Ungarn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345,26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Bulgarien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325,63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41908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Rumänien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299,88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915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Frankreich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Großbritannien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266,06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246,39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Niederlande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219,36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209,86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Slowakei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205,56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Malta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Griechenland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169,85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Deutschland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154,84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Schweden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Zypern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135,52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Dänemark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128,12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Lettland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127,55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120,62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Norwegen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36C7D7B8-3BCA-425E-B7DE-9ADBC1B16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8694" y="803865"/>
            <a:ext cx="5363542" cy="443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30777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000" dirty="0"/>
              <a:t>Wöchentlich COVID-19-Fälle und Todesfälle weltweit, nach WHO Region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WHO, Stand: 15.11.2020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62CDC276-21A2-4042-9E12-38A57522D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13" y="1196751"/>
            <a:ext cx="9077987" cy="503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02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01470" y="992216"/>
            <a:ext cx="8741060" cy="5877272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Die Zahl der weltweit neu gemeldeten Fälle nimmt weiter zu, wobei allein in der vergangenen Woche (9.-15.2020) fast 4 Millionen neue Fälle gemeldet wurden. Auch die Zahl der neuen Todesfälle ist weltweit um 11% gestiegen, (ca. 60.000 neue Todesfälle), davon 81% in Europa und Amerika.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800" dirty="0"/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Prozentuale Verteilung der neuen Fälle in den letzten 7 Tagen: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Europa 44,8%, Amerika 38,0%, Asien 14,8%, Afrika 2,3%, Ozeanien 0,07%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Prozentuale Verteilung der neuen Todesfälle in den letzten 7 Tagen: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Europa 47,6%, Amerika 33,0%, Asien 16,2%, Afrika 3,2%, Ozeanien 0,03%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6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/>
              <a:t>Europa: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Weiterhin größter Anteil mit der neuen Fälle und der Todesfälle in den letzten 7 Tagen, Zahl der Neuinfektionen insgesamt etwas rückläufig im Vergleich zur Vorwoche (ca. 10%), Todesfälle im Vergleich zur Vorwoche weiterhin ansteigend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Top 5 Länder (neue Fälle in den letzten 7 Tagen): Frankreich, Russische Föderation, Spanien, Großbritannien, Italien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600" dirty="0"/>
              <a:t>Sehr unterschiedliche Entwicklung in den Ländern: Rückgang der Neuinfektionen in Frankreich, Spanien, Polen; Weitere Anstieg einhergehend mit Verschärfung von Maßnahmen, u.a. in Schweden, Österreich</a:t>
            </a:r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180000" y="33120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und News 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63389766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714</Words>
  <Application>Microsoft Office PowerPoint</Application>
  <PresentationFormat>Bildschirmpräsentation (4:3)</PresentationFormat>
  <Paragraphs>302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Singer, Regina</cp:lastModifiedBy>
  <cp:revision>1284</cp:revision>
  <dcterms:created xsi:type="dcterms:W3CDTF">2020-04-16T05:25:18Z</dcterms:created>
  <dcterms:modified xsi:type="dcterms:W3CDTF">2020-11-18T09:03:29Z</dcterms:modified>
</cp:coreProperties>
</file>