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1" r:id="rId2"/>
    <p:sldId id="385" r:id="rId3"/>
    <p:sldId id="388" r:id="rId4"/>
    <p:sldId id="2134804207" r:id="rId5"/>
    <p:sldId id="2134804208" r:id="rId6"/>
    <p:sldId id="2134804215" r:id="rId7"/>
    <p:sldId id="2134804209" r:id="rId8"/>
    <p:sldId id="2134804210" r:id="rId9"/>
    <p:sldId id="2134804212" r:id="rId10"/>
    <p:sldId id="2134804211" r:id="rId11"/>
    <p:sldId id="2134804213" r:id="rId12"/>
    <p:sldId id="2134804214" r:id="rId13"/>
    <p:sldId id="2134804205" r:id="rId14"/>
    <p:sldId id="2134804206" r:id="rId15"/>
    <p:sldId id="2134804200" r:id="rId16"/>
    <p:sldId id="2134804216" r:id="rId17"/>
  </p:sldIdLst>
  <p:sldSz cx="9144000" cy="6858000" type="screen4x3"/>
  <p:notesSz cx="6794500" cy="99314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dith Koch" initials="JK" lastIdx="2" clrIdx="0"/>
  <p:cmAuthor id="1" name="Schönfeld, Viktoria" initials="SV" lastIdx="1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7"/>
    <a:srgbClr val="4D8AD2"/>
    <a:srgbClr val="80A5DC"/>
    <a:srgbClr val="66A8DD"/>
    <a:srgbClr val="689CCA"/>
    <a:srgbClr val="338BD2"/>
    <a:srgbClr val="367BB8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0" autoAdjust="0"/>
    <p:restoredTop sz="90272" autoAdjust="0"/>
  </p:normalViewPr>
  <p:slideViewPr>
    <p:cSldViewPr snapToGrid="0" snapToObjects="1">
      <p:cViewPr varScale="1">
        <p:scale>
          <a:sx n="118" d="100"/>
          <a:sy n="118" d="100"/>
        </p:scale>
        <p:origin x="121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0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18.11.2020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18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3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pic>
        <p:nvPicPr>
          <p:cNvPr id="15" name="Bild 14" descr="RKI_Jubilaeumslogo_PPT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1737445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08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05.11.2020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97. STIKO-Sitzung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51207"/>
            <a:ext cx="7983646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62475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12.03.2018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89. STIKO, Bericht aus AG VZV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8042054" y="6636373"/>
            <a:ext cx="10866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4" r:id="rId5"/>
    <p:sldLayoutId id="2147483661" r:id="rId6"/>
    <p:sldLayoutId id="2147483655" r:id="rId7"/>
    <p:sldLayoutId id="2147483663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2400" dirty="0" err="1"/>
              <a:t>Umbrella</a:t>
            </a:r>
            <a:r>
              <a:rPr lang="de-DE" sz="2400" dirty="0"/>
              <a:t> Review: </a:t>
            </a:r>
            <a:br>
              <a:rPr lang="de-DE" sz="2400" dirty="0"/>
            </a:br>
            <a:r>
              <a:rPr lang="de-DE" sz="2400" dirty="0"/>
              <a:t>Risk </a:t>
            </a:r>
            <a:r>
              <a:rPr lang="de-DE" sz="2400" dirty="0" err="1"/>
              <a:t>groups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severe</a:t>
            </a:r>
            <a:r>
              <a:rPr lang="de-DE" sz="2400" dirty="0"/>
              <a:t> COVID-19 </a:t>
            </a:r>
            <a:r>
              <a:rPr lang="de-DE" sz="2400" dirty="0" err="1"/>
              <a:t>disease</a:t>
            </a:r>
            <a:r>
              <a:rPr lang="de-DE" sz="2400" dirty="0"/>
              <a:t> (</a:t>
            </a:r>
            <a:r>
              <a:rPr lang="de-DE" sz="2400" dirty="0" err="1"/>
              <a:t>hospitalisation</a:t>
            </a:r>
            <a:r>
              <a:rPr lang="de-DE" sz="2400" dirty="0"/>
              <a:t> and </a:t>
            </a:r>
            <a:r>
              <a:rPr lang="de-DE" sz="2400" dirty="0" err="1"/>
              <a:t>death</a:t>
            </a:r>
            <a:r>
              <a:rPr lang="de-DE" sz="2400" dirty="0"/>
              <a:t>)</a:t>
            </a:r>
            <a:br>
              <a:rPr lang="de-DE" sz="2400" dirty="0"/>
            </a:br>
            <a:br>
              <a:rPr lang="de-DE" sz="2400" dirty="0"/>
            </a:br>
            <a:r>
              <a:rPr lang="de-DE" sz="2400" dirty="0"/>
              <a:t>Thomas Harder (für FG33)</a:t>
            </a:r>
            <a:endParaRPr lang="de-DE" dirty="0"/>
          </a:p>
        </p:txBody>
      </p:sp>
      <p:pic>
        <p:nvPicPr>
          <p:cNvPr id="6" name="Bildplatzhalter 5" descr="EM_EHEC_TIFF_sw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7" r="14077"/>
          <a:stretch>
            <a:fillRect/>
          </a:stretch>
        </p:blipFill>
        <p:spPr/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3B787ED-B4BB-406B-83D8-53AC2C3AB0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039" b="2533"/>
          <a:stretch/>
        </p:blipFill>
        <p:spPr>
          <a:xfrm>
            <a:off x="1" y="1895477"/>
            <a:ext cx="3319463" cy="3267075"/>
          </a:xfrm>
          <a:prstGeom prst="rect">
            <a:avLst/>
          </a:prstGeom>
        </p:spPr>
      </p:pic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7067D9-7DEB-4103-9D2E-5513F502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F778BBD-4A67-4796-9F56-952D8E04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10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367146" y="1638820"/>
            <a:ext cx="8181109" cy="4098155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178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death</a:t>
            </a:r>
            <a:r>
              <a:rPr lang="de-DE" sz="2400" dirty="0"/>
              <a:t> (II)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61CACD6-BC78-4577-86D6-EE2F00FBF3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664967"/>
          <a:ext cx="8093076" cy="5889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404">
                  <a:extLst>
                    <a:ext uri="{9D8B030D-6E8A-4147-A177-3AD203B41FA5}">
                      <a16:colId xmlns:a16="http://schemas.microsoft.com/office/drawing/2014/main" val="201671288"/>
                    </a:ext>
                  </a:extLst>
                </a:gridCol>
                <a:gridCol w="1270831">
                  <a:extLst>
                    <a:ext uri="{9D8B030D-6E8A-4147-A177-3AD203B41FA5}">
                      <a16:colId xmlns:a16="http://schemas.microsoft.com/office/drawing/2014/main" val="3938135921"/>
                    </a:ext>
                  </a:extLst>
                </a:gridCol>
                <a:gridCol w="1383422">
                  <a:extLst>
                    <a:ext uri="{9D8B030D-6E8A-4147-A177-3AD203B41FA5}">
                      <a16:colId xmlns:a16="http://schemas.microsoft.com/office/drawing/2014/main" val="1588792556"/>
                    </a:ext>
                  </a:extLst>
                </a:gridCol>
                <a:gridCol w="1387594">
                  <a:extLst>
                    <a:ext uri="{9D8B030D-6E8A-4147-A177-3AD203B41FA5}">
                      <a16:colId xmlns:a16="http://schemas.microsoft.com/office/drawing/2014/main" val="563439770"/>
                    </a:ext>
                  </a:extLst>
                </a:gridCol>
                <a:gridCol w="982053">
                  <a:extLst>
                    <a:ext uri="{9D8B030D-6E8A-4147-A177-3AD203B41FA5}">
                      <a16:colId xmlns:a16="http://schemas.microsoft.com/office/drawing/2014/main" val="2026797708"/>
                    </a:ext>
                  </a:extLst>
                </a:gridCol>
                <a:gridCol w="1146772">
                  <a:extLst>
                    <a:ext uri="{9D8B030D-6E8A-4147-A177-3AD203B41FA5}">
                      <a16:colId xmlns:a16="http://schemas.microsoft.com/office/drawing/2014/main" val="600338375"/>
                    </a:ext>
                  </a:extLst>
                </a:gridCol>
              </a:tblGrid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Estimate (95%CI)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r>
                        <a:rPr lang="en-GB" sz="1200" baseline="30000">
                          <a:effectLst/>
                        </a:rPr>
                        <a:t>2 </a:t>
                      </a:r>
                      <a:r>
                        <a:rPr lang="en-GB" sz="1200">
                          <a:effectLst/>
                        </a:rPr>
                        <a:t>(%)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# patients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GRADE Quality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3087348737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057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(1.05-1.24)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22480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2160980942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Cancer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1.19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(1.10-1.28)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19.93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22480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1179978949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Lung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6253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Asthma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0.55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(0.32-0.97)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1136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72024672"/>
                  </a:ext>
                </a:extLst>
              </a:tr>
              <a:tr h="24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COPD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(1.03-1.29)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8582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437889152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Respiratory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1.23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(0.76-2.02)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62.96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4606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2847838813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CNS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67119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Stroke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(0.82-1.78)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23.9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2942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803531066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Dementia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2.24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(1.06-4.72)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68.06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2796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2001071666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Immunodeficiency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26897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Autoimmune condition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(1.06-1.33)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8582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368702417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Immunosuppressed State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(1.13-1.70)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2490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34848162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Rheumatological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0.87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(0.66-1.16)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2490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654629001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HIV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1.32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(0.24-7.36)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614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953980995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Organ transplant history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4.20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(1.60-11.40)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2090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2982502151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46CEF02D-8A03-473B-A333-FBBC2AB3EE53}"/>
              </a:ext>
            </a:extLst>
          </p:cNvPr>
          <p:cNvSpPr/>
          <p:nvPr/>
        </p:nvSpPr>
        <p:spPr>
          <a:xfrm>
            <a:off x="177557" y="3858491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850C5CE-110C-459C-8DF0-DE78D3C64796}"/>
              </a:ext>
            </a:extLst>
          </p:cNvPr>
          <p:cNvSpPr/>
          <p:nvPr/>
        </p:nvSpPr>
        <p:spPr>
          <a:xfrm>
            <a:off x="213652" y="6086547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83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11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367146" y="1638820"/>
            <a:ext cx="8181109" cy="4098155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178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death</a:t>
            </a:r>
            <a:r>
              <a:rPr lang="de-DE" sz="2400" dirty="0"/>
              <a:t> (II)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61CACD6-BC78-4577-86D6-EE2F00FBF3F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664967"/>
          <a:ext cx="8093076" cy="58896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404">
                  <a:extLst>
                    <a:ext uri="{9D8B030D-6E8A-4147-A177-3AD203B41FA5}">
                      <a16:colId xmlns:a16="http://schemas.microsoft.com/office/drawing/2014/main" val="201671288"/>
                    </a:ext>
                  </a:extLst>
                </a:gridCol>
                <a:gridCol w="1270831">
                  <a:extLst>
                    <a:ext uri="{9D8B030D-6E8A-4147-A177-3AD203B41FA5}">
                      <a16:colId xmlns:a16="http://schemas.microsoft.com/office/drawing/2014/main" val="3938135921"/>
                    </a:ext>
                  </a:extLst>
                </a:gridCol>
                <a:gridCol w="1383422">
                  <a:extLst>
                    <a:ext uri="{9D8B030D-6E8A-4147-A177-3AD203B41FA5}">
                      <a16:colId xmlns:a16="http://schemas.microsoft.com/office/drawing/2014/main" val="1588792556"/>
                    </a:ext>
                  </a:extLst>
                </a:gridCol>
                <a:gridCol w="1387594">
                  <a:extLst>
                    <a:ext uri="{9D8B030D-6E8A-4147-A177-3AD203B41FA5}">
                      <a16:colId xmlns:a16="http://schemas.microsoft.com/office/drawing/2014/main" val="563439770"/>
                    </a:ext>
                  </a:extLst>
                </a:gridCol>
                <a:gridCol w="982053">
                  <a:extLst>
                    <a:ext uri="{9D8B030D-6E8A-4147-A177-3AD203B41FA5}">
                      <a16:colId xmlns:a16="http://schemas.microsoft.com/office/drawing/2014/main" val="2026797708"/>
                    </a:ext>
                  </a:extLst>
                </a:gridCol>
                <a:gridCol w="1146772">
                  <a:extLst>
                    <a:ext uri="{9D8B030D-6E8A-4147-A177-3AD203B41FA5}">
                      <a16:colId xmlns:a16="http://schemas.microsoft.com/office/drawing/2014/main" val="600338375"/>
                    </a:ext>
                  </a:extLst>
                </a:gridCol>
              </a:tblGrid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Estimate (95%CI)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r>
                        <a:rPr lang="en-GB" sz="1200" baseline="30000">
                          <a:effectLst/>
                        </a:rPr>
                        <a:t>2 </a:t>
                      </a:r>
                      <a:r>
                        <a:rPr lang="en-GB" sz="1200">
                          <a:effectLst/>
                        </a:rPr>
                        <a:t>(%)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# patients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GRADE Quality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3087348737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057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(1.05-1.24)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22480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2160980942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Cancer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1.19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(1.10-1.28)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19.93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22480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1179978949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Lung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186253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Asthma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0.55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(0.32-0.97)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1136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72024672"/>
                  </a:ext>
                </a:extLst>
              </a:tr>
              <a:tr h="241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COPD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(1.03-1.29)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8582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437889152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Respiratory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1.23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(0.76-2.02)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62.96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4606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2847838813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CNS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67119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Stroke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(0.82-1.78)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23.9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2942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803531066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Dementia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2.24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(1.06-4.72)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68.06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2796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2001071666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Immunodeficiency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26897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Autoimmune condition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(1.06-1.33)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8582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368702417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Immunosuppressed State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(1.13-1.70)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2490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34848162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Rheumatological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0.87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(0.66-1.16)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2490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654629001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HIV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1.32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(0.24-7.36)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614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953980995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Organ transplant history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4.20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(1.60-11.40)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2090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2982502151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9B0E730A-6F4D-4A68-BC9A-792209F110B4}"/>
              </a:ext>
            </a:extLst>
          </p:cNvPr>
          <p:cNvSpPr/>
          <p:nvPr/>
        </p:nvSpPr>
        <p:spPr>
          <a:xfrm>
            <a:off x="223594" y="2021305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13A9123-5544-4D2C-BDB7-991337A6B0DA}"/>
              </a:ext>
            </a:extLst>
          </p:cNvPr>
          <p:cNvSpPr/>
          <p:nvPr/>
        </p:nvSpPr>
        <p:spPr>
          <a:xfrm>
            <a:off x="177557" y="5287738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21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211557-7F9C-4B96-A668-6EFAE189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E715BB-BD5F-445B-9400-4082FC4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702" y="638990"/>
            <a:ext cx="7983646" cy="714291"/>
          </a:xfrm>
        </p:spPr>
        <p:txBody>
          <a:bodyPr/>
          <a:lstStyle/>
          <a:p>
            <a:r>
              <a:rPr lang="de-DE" sz="2400" dirty="0"/>
              <a:t>Cluster </a:t>
            </a:r>
            <a:r>
              <a:rPr lang="de-DE" sz="2400" dirty="0" err="1"/>
              <a:t>analysis</a:t>
            </a:r>
            <a:r>
              <a:rPr lang="de-DE" sz="2400" dirty="0"/>
              <a:t>: </a:t>
            </a:r>
            <a:r>
              <a:rPr lang="de-DE" sz="2400" dirty="0" err="1"/>
              <a:t>Aim</a:t>
            </a:r>
            <a:r>
              <a:rPr lang="de-DE" sz="2400" dirty="0"/>
              <a:t> and Methods</a:t>
            </a:r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93019B4C-309E-4CB7-9451-6E771D8821FD}"/>
              </a:ext>
            </a:extLst>
          </p:cNvPr>
          <p:cNvSpPr txBox="1">
            <a:spLocks/>
          </p:cNvSpPr>
          <p:nvPr/>
        </p:nvSpPr>
        <p:spPr>
          <a:xfrm>
            <a:off x="457199" y="1970477"/>
            <a:ext cx="8251903" cy="38528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6EC7"/>
                </a:solidFill>
              </a:rPr>
              <a:t>Aim: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Identification of two groups of comorbidities (high risk vs. moderate risk) which show similarities with regard to severe course of COVID-19</a:t>
            </a:r>
          </a:p>
          <a:p>
            <a:pPr marL="914400" lvl="2" indent="0">
              <a:buFont typeface="Wingdings" charset="2"/>
              <a:buNone/>
            </a:pPr>
            <a:endParaRPr lang="en-US" dirty="0"/>
          </a:p>
          <a:p>
            <a:r>
              <a:rPr lang="en-US" b="1" dirty="0">
                <a:solidFill>
                  <a:srgbClr val="006EC7"/>
                </a:solidFill>
              </a:rPr>
              <a:t>Methods: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Each comorbidity has two attributes: risk of hospitalization due to COVID-19; risk of death due to COVID-19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Algorithm (EM algorithm in R) tries to cluster comorbidities into two groups based on these attributes 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15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211557-7F9C-4B96-A668-6EFAE189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E715BB-BD5F-445B-9400-4082FC4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8" y="-80437"/>
            <a:ext cx="7983646" cy="714291"/>
          </a:xfrm>
        </p:spPr>
        <p:txBody>
          <a:bodyPr/>
          <a:lstStyle/>
          <a:p>
            <a:r>
              <a:rPr lang="de-DE" sz="2400" dirty="0"/>
              <a:t>Cluster </a:t>
            </a:r>
            <a:r>
              <a:rPr lang="de-DE" sz="2400" dirty="0" err="1"/>
              <a:t>analysis</a:t>
            </a:r>
            <a:r>
              <a:rPr lang="de-DE" sz="2400" dirty="0"/>
              <a:t>: </a:t>
            </a:r>
            <a:r>
              <a:rPr lang="de-DE" sz="2400" dirty="0" err="1"/>
              <a:t>Result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comorbidities</a:t>
            </a:r>
            <a:r>
              <a:rPr lang="de-DE" sz="2400" dirty="0"/>
              <a:t>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475230F-7843-49D3-B4A6-19BB1216B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6" y="725736"/>
            <a:ext cx="7885417" cy="591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180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211557-7F9C-4B96-A668-6EFAE189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E715BB-BD5F-445B-9400-4082FC4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18" y="-80437"/>
            <a:ext cx="7983646" cy="714291"/>
          </a:xfrm>
        </p:spPr>
        <p:txBody>
          <a:bodyPr/>
          <a:lstStyle/>
          <a:p>
            <a:r>
              <a:rPr lang="de-DE" dirty="0"/>
              <a:t>Cluster </a:t>
            </a:r>
            <a:r>
              <a:rPr lang="de-DE" dirty="0" err="1"/>
              <a:t>analysis</a:t>
            </a:r>
            <a:r>
              <a:rPr lang="de-DE" dirty="0"/>
              <a:t>: </a:t>
            </a:r>
            <a:r>
              <a:rPr lang="de-DE" dirty="0" err="1"/>
              <a:t>Result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comorbidities</a:t>
            </a:r>
            <a:r>
              <a:rPr lang="de-DE" dirty="0"/>
              <a:t> and </a:t>
            </a:r>
            <a:r>
              <a:rPr lang="de-DE" dirty="0" err="1"/>
              <a:t>age</a:t>
            </a:r>
            <a:r>
              <a:rPr lang="de-DE" dirty="0"/>
              <a:t>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299B1E3-0128-48AB-8EFC-826F36FEA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767515"/>
            <a:ext cx="8693150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73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211557-7F9C-4B96-A668-6EFAE189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E715BB-BD5F-445B-9400-4082FC4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98461"/>
            <a:ext cx="7983646" cy="714291"/>
          </a:xfrm>
        </p:spPr>
        <p:txBody>
          <a:bodyPr/>
          <a:lstStyle/>
          <a:p>
            <a:r>
              <a:rPr lang="de-DE" sz="2400" dirty="0"/>
              <a:t>Summary &amp; </a:t>
            </a:r>
            <a:r>
              <a:rPr lang="de-DE" sz="2400" dirty="0" err="1"/>
              <a:t>Conclusion</a:t>
            </a:r>
            <a:endParaRPr lang="de-DE" sz="2400" dirty="0"/>
          </a:p>
        </p:txBody>
      </p:sp>
      <p:sp>
        <p:nvSpPr>
          <p:cNvPr id="6" name="Inhaltsplatzhalter 4">
            <a:extLst>
              <a:ext uri="{FF2B5EF4-FFF2-40B4-BE49-F238E27FC236}">
                <a16:creationId xmlns:a16="http://schemas.microsoft.com/office/drawing/2014/main" id="{93019B4C-309E-4CB7-9451-6E771D8821FD}"/>
              </a:ext>
            </a:extLst>
          </p:cNvPr>
          <p:cNvSpPr txBox="1">
            <a:spLocks/>
          </p:cNvSpPr>
          <p:nvPr/>
        </p:nvSpPr>
        <p:spPr>
          <a:xfrm>
            <a:off x="457199" y="1585466"/>
            <a:ext cx="8251903" cy="47271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432"/>
              </a:spcBef>
              <a:buClr>
                <a:srgbClr val="006EC7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Umbrella review identified risk of hospitalization and death for a total of 23 comorbidities/disease groups</a:t>
            </a:r>
          </a:p>
          <a:p>
            <a:endParaRPr lang="en-GB" dirty="0"/>
          </a:p>
          <a:p>
            <a:r>
              <a:rPr lang="en-GB" dirty="0"/>
              <a:t>Cluster analysis was used to identify two clusters of comorbidities (high risk vs moderate risk)</a:t>
            </a:r>
          </a:p>
          <a:p>
            <a:endParaRPr lang="en-GB" dirty="0"/>
          </a:p>
          <a:p>
            <a:r>
              <a:rPr lang="en-GB" dirty="0"/>
              <a:t>High age (&gt;=80 years) is associated with an even more pronounced risk of severe COVID-19</a:t>
            </a:r>
          </a:p>
          <a:p>
            <a:endParaRPr lang="en-GB" dirty="0"/>
          </a:p>
          <a:p>
            <a:r>
              <a:rPr lang="en-GB" dirty="0"/>
              <a:t>Data are used to inform STIKO decision on priority groups for vaccination 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3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6211557-7F9C-4B96-A668-6EFAE189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EE715BB-BD5F-445B-9400-4082FC4C5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25" y="2767738"/>
            <a:ext cx="7983646" cy="714291"/>
          </a:xfrm>
        </p:spPr>
        <p:txBody>
          <a:bodyPr/>
          <a:lstStyle/>
          <a:p>
            <a:pPr algn="ctr"/>
            <a:r>
              <a:rPr lang="de-DE" sz="3200" dirty="0"/>
              <a:t>Vielen Dank!</a:t>
            </a:r>
            <a:br>
              <a:rPr lang="de-DE" sz="3200" dirty="0"/>
            </a:br>
            <a:r>
              <a:rPr lang="de-DE" sz="3200" dirty="0"/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488080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457199" y="1312752"/>
            <a:ext cx="8251903" cy="5145197"/>
          </a:xfrm>
        </p:spPr>
        <p:txBody>
          <a:bodyPr>
            <a:normAutofit fontScale="92500" lnSpcReduction="10000"/>
          </a:bodyPr>
          <a:lstStyle/>
          <a:p>
            <a:r>
              <a:rPr lang="de-DE" b="1" dirty="0" err="1">
                <a:solidFill>
                  <a:srgbClr val="006EC7"/>
                </a:solidFill>
              </a:rPr>
              <a:t>Principle</a:t>
            </a:r>
            <a:r>
              <a:rPr lang="de-DE" b="1" dirty="0">
                <a:solidFill>
                  <a:srgbClr val="006EC7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Meta-synthesis of existing systematic reviews in situations when multiple reviews on a particular topic are available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Effective use of existing resources; time-sparing approach</a:t>
            </a:r>
            <a:endParaRPr lang="de-DE" b="1" dirty="0">
              <a:solidFill>
                <a:srgbClr val="006EC7"/>
              </a:solidFill>
            </a:endParaRPr>
          </a:p>
          <a:p>
            <a:r>
              <a:rPr lang="de-DE" b="1" dirty="0">
                <a:solidFill>
                  <a:srgbClr val="006EC7"/>
                </a:solidFill>
              </a:rPr>
              <a:t>Search and </a:t>
            </a:r>
            <a:r>
              <a:rPr lang="de-DE" b="1" dirty="0" err="1">
                <a:solidFill>
                  <a:srgbClr val="006EC7"/>
                </a:solidFill>
              </a:rPr>
              <a:t>inclusion</a:t>
            </a:r>
            <a:r>
              <a:rPr lang="de-DE" b="1" dirty="0">
                <a:solidFill>
                  <a:srgbClr val="006EC7"/>
                </a:solidFill>
              </a:rPr>
              <a:t> </a:t>
            </a:r>
            <a:r>
              <a:rPr lang="de-DE" b="1" dirty="0" err="1">
                <a:solidFill>
                  <a:srgbClr val="006EC7"/>
                </a:solidFill>
              </a:rPr>
              <a:t>of</a:t>
            </a:r>
            <a:r>
              <a:rPr lang="de-DE" b="1" dirty="0">
                <a:solidFill>
                  <a:srgbClr val="006EC7"/>
                </a:solidFill>
              </a:rPr>
              <a:t> </a:t>
            </a:r>
            <a:r>
              <a:rPr lang="de-DE" b="1" dirty="0" err="1">
                <a:solidFill>
                  <a:srgbClr val="006EC7"/>
                </a:solidFill>
              </a:rPr>
              <a:t>reviews</a:t>
            </a:r>
            <a:r>
              <a:rPr lang="de-DE" b="1" dirty="0">
                <a:solidFill>
                  <a:srgbClr val="006EC7"/>
                </a:solidFill>
              </a:rPr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COVID-19 data base of RKI library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Systematic reviews with/without meta-analysis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Investigated association between comorbidity and severe COVID-19 </a:t>
            </a:r>
          </a:p>
          <a:p>
            <a:r>
              <a:rPr lang="en-US" b="1" dirty="0">
                <a:solidFill>
                  <a:srgbClr val="006EC7"/>
                </a:solidFill>
              </a:rPr>
              <a:t>Extraction and mapping of primary studies: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Primary studies were extracted when conducted in Europe or USA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dirty="0"/>
              <a:t>Only studies which report adjustment for age were included </a:t>
            </a:r>
          </a:p>
          <a:p>
            <a:r>
              <a:rPr lang="en-US" b="1" dirty="0">
                <a:solidFill>
                  <a:srgbClr val="006EC7"/>
                </a:solidFill>
              </a:rPr>
              <a:t>Pooling of estimates: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Estimates reported in the primary studies were pooled using meta-analytic techniques (random-effect models)</a:t>
            </a:r>
          </a:p>
          <a:p>
            <a:r>
              <a:rPr lang="en-US" b="1" dirty="0">
                <a:solidFill>
                  <a:srgbClr val="006EC7"/>
                </a:solidFill>
              </a:rPr>
              <a:t>Assessment of confidence in the pooled estimates: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GRADE Methodology for risk factor studies</a:t>
            </a:r>
            <a:endParaRPr lang="de-DE" dirty="0"/>
          </a:p>
        </p:txBody>
      </p:sp>
      <p:sp>
        <p:nvSpPr>
          <p:cNvPr id="10" name="Titel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Methods </a:t>
            </a:r>
          </a:p>
        </p:txBody>
      </p:sp>
    </p:spTree>
    <p:extLst>
      <p:ext uri="{BB962C8B-B14F-4D97-AF65-F5344CB8AC3E}">
        <p14:creationId xmlns:p14="http://schemas.microsoft.com/office/powerpoint/2010/main" val="174349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7" name="Inhaltsplatzhalter 4"/>
          <p:cNvSpPr>
            <a:spLocks noGrp="1"/>
          </p:cNvSpPr>
          <p:nvPr>
            <p:ph sz="quarter" idx="13"/>
          </p:nvPr>
        </p:nvSpPr>
        <p:spPr>
          <a:xfrm>
            <a:off x="457199" y="1312752"/>
            <a:ext cx="8251903" cy="51451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6EC7"/>
                </a:solidFill>
              </a:rPr>
              <a:t>Search and selection of systematic reviews: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Last search: 25 September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96 systematic reviews selected based on title and abstract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44 reviews excluded because contained exclusively studies from Asia</a:t>
            </a:r>
            <a:r>
              <a:rPr lang="en-US" dirty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dirty="0"/>
              <a:t>52 reviews were used to extract primary studies 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b="1" dirty="0">
                <a:solidFill>
                  <a:srgbClr val="006EC7"/>
                </a:solidFill>
              </a:rPr>
              <a:t>Selection of primary studies: 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196 studies extracted based on the region: USA, Europe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70 primary studies report age-adjusted estimates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32 report hospitalisation, in-hospital mortality, ICU admission, intubation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GB" dirty="0"/>
              <a:t>all: cohort studies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8" name="Titel 5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</a:t>
            </a:r>
            <a:r>
              <a:rPr lang="de-DE" sz="2400" dirty="0" err="1"/>
              <a:t>Overview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Results</a:t>
            </a:r>
            <a:r>
              <a:rPr lang="de-DE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41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367146" y="1638820"/>
            <a:ext cx="8181109" cy="4098155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hospitalization</a:t>
            </a:r>
            <a:r>
              <a:rPr lang="de-DE" sz="2400" dirty="0"/>
              <a:t> (I)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20ECC98-EF84-4363-92CD-325DE20E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475996"/>
              </p:ext>
            </p:extLst>
          </p:nvPr>
        </p:nvGraphicFramePr>
        <p:xfrm>
          <a:off x="457200" y="1256578"/>
          <a:ext cx="8319653" cy="4909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155">
                  <a:extLst>
                    <a:ext uri="{9D8B030D-6E8A-4147-A177-3AD203B41FA5}">
                      <a16:colId xmlns:a16="http://schemas.microsoft.com/office/drawing/2014/main" val="3011172615"/>
                    </a:ext>
                  </a:extLst>
                </a:gridCol>
                <a:gridCol w="1492406">
                  <a:extLst>
                    <a:ext uri="{9D8B030D-6E8A-4147-A177-3AD203B41FA5}">
                      <a16:colId xmlns:a16="http://schemas.microsoft.com/office/drawing/2014/main" val="2886079594"/>
                    </a:ext>
                  </a:extLst>
                </a:gridCol>
                <a:gridCol w="932617">
                  <a:extLst>
                    <a:ext uri="{9D8B030D-6E8A-4147-A177-3AD203B41FA5}">
                      <a16:colId xmlns:a16="http://schemas.microsoft.com/office/drawing/2014/main" val="399238786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3636262898"/>
                    </a:ext>
                  </a:extLst>
                </a:gridCol>
                <a:gridCol w="1305450">
                  <a:extLst>
                    <a:ext uri="{9D8B030D-6E8A-4147-A177-3AD203B41FA5}">
                      <a16:colId xmlns:a16="http://schemas.microsoft.com/office/drawing/2014/main" val="1953273338"/>
                    </a:ext>
                  </a:extLst>
                </a:gridCol>
                <a:gridCol w="1305450">
                  <a:extLst>
                    <a:ext uri="{9D8B030D-6E8A-4147-A177-3AD203B41FA5}">
                      <a16:colId xmlns:a16="http://schemas.microsoft.com/office/drawing/2014/main" val="1499703576"/>
                    </a:ext>
                  </a:extLst>
                </a:gridCol>
              </a:tblGrid>
              <a:tr h="20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Estimate (95%CI)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</a:t>
                      </a:r>
                      <a:r>
                        <a:rPr lang="en-GB" sz="1200" baseline="30000" dirty="0">
                          <a:effectLst/>
                        </a:rPr>
                        <a:t>2 </a:t>
                      </a: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# patients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GRADE Quality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273635666"/>
                  </a:ext>
                </a:extLst>
              </a:tr>
              <a:tr h="2078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Heart/Circulation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255043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Arrhythmia or Atrial fibrillation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(1.20-1.71)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9841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777357326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Congestive heart failure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2.60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(1.56-4.34)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62.86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16292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602455070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Coronary artery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1.08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(0.81-1.44)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5279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107900532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Hypertension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1.74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(1.57-1.93)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16614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552572059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Cardiovascular (composite)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1.89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(1.34-2.65)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87.07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12024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121824438"/>
                  </a:ext>
                </a:extLst>
              </a:tr>
              <a:tr h="2078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Metabolism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644441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Diabetes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2.09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(1.83-2.38)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12.32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6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17303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965351993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Hyper- or Dyslipidemia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0.63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(0.53-0.74)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5601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925174819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Obesity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1.94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(1.73-2.18)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16251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919298845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kidney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2.24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(1.28-3.90)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83.7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15809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669926123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liver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(1.10-1.60)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09980485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15D220E-FA5F-4977-B51A-DE766FA7D471}"/>
              </a:ext>
            </a:extLst>
          </p:cNvPr>
          <p:cNvSpPr/>
          <p:nvPr/>
        </p:nvSpPr>
        <p:spPr>
          <a:xfrm>
            <a:off x="367146" y="2033337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DDD77-3FBD-4EAC-A8A9-D182318F33CF}"/>
              </a:ext>
            </a:extLst>
          </p:cNvPr>
          <p:cNvSpPr/>
          <p:nvPr/>
        </p:nvSpPr>
        <p:spPr>
          <a:xfrm>
            <a:off x="367146" y="3969377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0932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367146" y="1638820"/>
            <a:ext cx="8181109" cy="4098155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hospitalization</a:t>
            </a:r>
            <a:r>
              <a:rPr lang="de-DE" sz="2400" dirty="0"/>
              <a:t> (I) 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20ECC98-EF84-4363-92CD-325DE20EB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947571"/>
              </p:ext>
            </p:extLst>
          </p:nvPr>
        </p:nvGraphicFramePr>
        <p:xfrm>
          <a:off x="457200" y="1256578"/>
          <a:ext cx="8319653" cy="4909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155">
                  <a:extLst>
                    <a:ext uri="{9D8B030D-6E8A-4147-A177-3AD203B41FA5}">
                      <a16:colId xmlns:a16="http://schemas.microsoft.com/office/drawing/2014/main" val="3011172615"/>
                    </a:ext>
                  </a:extLst>
                </a:gridCol>
                <a:gridCol w="1492406">
                  <a:extLst>
                    <a:ext uri="{9D8B030D-6E8A-4147-A177-3AD203B41FA5}">
                      <a16:colId xmlns:a16="http://schemas.microsoft.com/office/drawing/2014/main" val="2886079594"/>
                    </a:ext>
                  </a:extLst>
                </a:gridCol>
                <a:gridCol w="932617">
                  <a:extLst>
                    <a:ext uri="{9D8B030D-6E8A-4147-A177-3AD203B41FA5}">
                      <a16:colId xmlns:a16="http://schemas.microsoft.com/office/drawing/2014/main" val="3992387862"/>
                    </a:ext>
                  </a:extLst>
                </a:gridCol>
                <a:gridCol w="1044575">
                  <a:extLst>
                    <a:ext uri="{9D8B030D-6E8A-4147-A177-3AD203B41FA5}">
                      <a16:colId xmlns:a16="http://schemas.microsoft.com/office/drawing/2014/main" val="3636262898"/>
                    </a:ext>
                  </a:extLst>
                </a:gridCol>
                <a:gridCol w="1305450">
                  <a:extLst>
                    <a:ext uri="{9D8B030D-6E8A-4147-A177-3AD203B41FA5}">
                      <a16:colId xmlns:a16="http://schemas.microsoft.com/office/drawing/2014/main" val="1953273338"/>
                    </a:ext>
                  </a:extLst>
                </a:gridCol>
                <a:gridCol w="1305450">
                  <a:extLst>
                    <a:ext uri="{9D8B030D-6E8A-4147-A177-3AD203B41FA5}">
                      <a16:colId xmlns:a16="http://schemas.microsoft.com/office/drawing/2014/main" val="1499703576"/>
                    </a:ext>
                  </a:extLst>
                </a:gridCol>
              </a:tblGrid>
              <a:tr h="2078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Estimate (95%CI)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</a:t>
                      </a:r>
                      <a:r>
                        <a:rPr lang="en-GB" sz="1200" baseline="30000" dirty="0">
                          <a:effectLst/>
                        </a:rPr>
                        <a:t>2 </a:t>
                      </a: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# patients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GRADE Quality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273635666"/>
                  </a:ext>
                </a:extLst>
              </a:tr>
              <a:tr h="2078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Heart/Circulation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255043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Arrhythmia or Atrial fibrillation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(1.20-1.71)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9841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777357326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Congestive heart failure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2.60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(1.56-4.34)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62.86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16292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602455070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Coronary artery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1.08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(0.81-1.44)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5279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107900532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Hypertension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1.74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(1.57-1.93)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16614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552572059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Cardiovascular (composite)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1.89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(1.34-2.65)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87.07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12024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121824438"/>
                  </a:ext>
                </a:extLst>
              </a:tr>
              <a:tr h="20782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Metabolism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644441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Diabetes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2.09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(1.83-2.38)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12.32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6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17303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965351993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Hyper- or Dyslipidemia 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0.63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(0.53-0.74)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5601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925174819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Obesity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1.94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(1.73-2.18)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16251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919298845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kidney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2.24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(1.28-3.90)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83.7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15809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669926123"/>
                  </a:ext>
                </a:extLst>
              </a:tr>
              <a:tr h="4285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liver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(1.10-1.60)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500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099804856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815D220E-FA5F-4977-B51A-DE766FA7D471}"/>
              </a:ext>
            </a:extLst>
          </p:cNvPr>
          <p:cNvSpPr/>
          <p:nvPr/>
        </p:nvSpPr>
        <p:spPr>
          <a:xfrm>
            <a:off x="367146" y="2466473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DDD77-3FBD-4EAC-A8A9-D182318F33CF}"/>
              </a:ext>
            </a:extLst>
          </p:cNvPr>
          <p:cNvSpPr/>
          <p:nvPr/>
        </p:nvSpPr>
        <p:spPr>
          <a:xfrm>
            <a:off x="367146" y="4372310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7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367146" y="1638820"/>
            <a:ext cx="8181109" cy="4098155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490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hospitalization</a:t>
            </a:r>
            <a:r>
              <a:rPr lang="de-DE" sz="2400" dirty="0"/>
              <a:t> (II)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20ECC98-EF84-4363-92CD-325DE20EB5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1" y="964209"/>
          <a:ext cx="8093074" cy="548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173">
                  <a:extLst>
                    <a:ext uri="{9D8B030D-6E8A-4147-A177-3AD203B41FA5}">
                      <a16:colId xmlns:a16="http://schemas.microsoft.com/office/drawing/2014/main" val="3011172615"/>
                    </a:ext>
                  </a:extLst>
                </a:gridCol>
                <a:gridCol w="1451762">
                  <a:extLst>
                    <a:ext uri="{9D8B030D-6E8A-4147-A177-3AD203B41FA5}">
                      <a16:colId xmlns:a16="http://schemas.microsoft.com/office/drawing/2014/main" val="2886079594"/>
                    </a:ext>
                  </a:extLst>
                </a:gridCol>
                <a:gridCol w="907218">
                  <a:extLst>
                    <a:ext uri="{9D8B030D-6E8A-4147-A177-3AD203B41FA5}">
                      <a16:colId xmlns:a16="http://schemas.microsoft.com/office/drawing/2014/main" val="3992387862"/>
                    </a:ext>
                  </a:extLst>
                </a:gridCol>
                <a:gridCol w="1016127">
                  <a:extLst>
                    <a:ext uri="{9D8B030D-6E8A-4147-A177-3AD203B41FA5}">
                      <a16:colId xmlns:a16="http://schemas.microsoft.com/office/drawing/2014/main" val="3636262898"/>
                    </a:ext>
                  </a:extLst>
                </a:gridCol>
                <a:gridCol w="1269897">
                  <a:extLst>
                    <a:ext uri="{9D8B030D-6E8A-4147-A177-3AD203B41FA5}">
                      <a16:colId xmlns:a16="http://schemas.microsoft.com/office/drawing/2014/main" val="1953273338"/>
                    </a:ext>
                  </a:extLst>
                </a:gridCol>
                <a:gridCol w="1269897">
                  <a:extLst>
                    <a:ext uri="{9D8B030D-6E8A-4147-A177-3AD203B41FA5}">
                      <a16:colId xmlns:a16="http://schemas.microsoft.com/office/drawing/2014/main" val="1499703576"/>
                    </a:ext>
                  </a:extLst>
                </a:gridCol>
              </a:tblGrid>
              <a:tr h="12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Estimate (95%CI)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</a:t>
                      </a:r>
                      <a:r>
                        <a:rPr lang="en-GB" sz="1200" baseline="30000" dirty="0">
                          <a:effectLst/>
                        </a:rPr>
                        <a:t>2 </a:t>
                      </a: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# patients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GRADE Quality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273635666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81799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(0.83-1.59)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27.5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10893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944000108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 + Neoplasm composite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(1.07-1.49)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11582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752993593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Lung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11137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Asthma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1.64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(1.14-2.36)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2063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661753204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COPD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1.78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(1.11-2.86)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2063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155991880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Respiratory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1.45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(1.16-1.80)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49.33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17303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075286988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CNS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39015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Cerebrovascular disease or Stroke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(1.03-1.64)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9841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598044819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Dementia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0.82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(0.41-1.65)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93.35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111510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829021722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Immunodeficiency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67110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Autoimmune condition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1.08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(1.01-1.17)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109367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709777586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Immunodeficiency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(0.75-1.75)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1542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393822462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Rheumatological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1.40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(1.10-1.80)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9519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718756694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Organ transplant history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2.70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(1.30-5.40)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9519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590589055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F4F6537F-DA5D-46DA-B2EF-AF9E7418355A}"/>
              </a:ext>
            </a:extLst>
          </p:cNvPr>
          <p:cNvSpPr/>
          <p:nvPr/>
        </p:nvSpPr>
        <p:spPr>
          <a:xfrm>
            <a:off x="270890" y="2731160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3C4AF9B-28EF-4BB6-8539-EADC7CB288BD}"/>
              </a:ext>
            </a:extLst>
          </p:cNvPr>
          <p:cNvSpPr/>
          <p:nvPr/>
        </p:nvSpPr>
        <p:spPr>
          <a:xfrm>
            <a:off x="270890" y="5992699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04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9" name="Inhaltsplatzhalter 4"/>
          <p:cNvSpPr>
            <a:spLocks noGrp="1"/>
          </p:cNvSpPr>
          <p:nvPr>
            <p:ph sz="quarter" idx="13"/>
          </p:nvPr>
        </p:nvSpPr>
        <p:spPr>
          <a:xfrm>
            <a:off x="367146" y="1638820"/>
            <a:ext cx="8181109" cy="4098155"/>
          </a:xfrm>
        </p:spPr>
        <p:txBody>
          <a:bodyPr>
            <a:normAutofit/>
          </a:bodyPr>
          <a:lstStyle/>
          <a:p>
            <a:pPr lvl="2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US" dirty="0"/>
          </a:p>
          <a:p>
            <a:pPr marL="514350" lvl="1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490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hospitalization</a:t>
            </a:r>
            <a:r>
              <a:rPr lang="de-DE" sz="2400" dirty="0"/>
              <a:t> (II)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020ECC98-EF84-4363-92CD-325DE20EB5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1" y="964209"/>
          <a:ext cx="8093074" cy="5481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173">
                  <a:extLst>
                    <a:ext uri="{9D8B030D-6E8A-4147-A177-3AD203B41FA5}">
                      <a16:colId xmlns:a16="http://schemas.microsoft.com/office/drawing/2014/main" val="3011172615"/>
                    </a:ext>
                  </a:extLst>
                </a:gridCol>
                <a:gridCol w="1451762">
                  <a:extLst>
                    <a:ext uri="{9D8B030D-6E8A-4147-A177-3AD203B41FA5}">
                      <a16:colId xmlns:a16="http://schemas.microsoft.com/office/drawing/2014/main" val="2886079594"/>
                    </a:ext>
                  </a:extLst>
                </a:gridCol>
                <a:gridCol w="907218">
                  <a:extLst>
                    <a:ext uri="{9D8B030D-6E8A-4147-A177-3AD203B41FA5}">
                      <a16:colId xmlns:a16="http://schemas.microsoft.com/office/drawing/2014/main" val="3992387862"/>
                    </a:ext>
                  </a:extLst>
                </a:gridCol>
                <a:gridCol w="1016127">
                  <a:extLst>
                    <a:ext uri="{9D8B030D-6E8A-4147-A177-3AD203B41FA5}">
                      <a16:colId xmlns:a16="http://schemas.microsoft.com/office/drawing/2014/main" val="3636262898"/>
                    </a:ext>
                  </a:extLst>
                </a:gridCol>
                <a:gridCol w="1269897">
                  <a:extLst>
                    <a:ext uri="{9D8B030D-6E8A-4147-A177-3AD203B41FA5}">
                      <a16:colId xmlns:a16="http://schemas.microsoft.com/office/drawing/2014/main" val="1953273338"/>
                    </a:ext>
                  </a:extLst>
                </a:gridCol>
                <a:gridCol w="1269897">
                  <a:extLst>
                    <a:ext uri="{9D8B030D-6E8A-4147-A177-3AD203B41FA5}">
                      <a16:colId xmlns:a16="http://schemas.microsoft.com/office/drawing/2014/main" val="1499703576"/>
                    </a:ext>
                  </a:extLst>
                </a:gridCol>
              </a:tblGrid>
              <a:tr h="129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Estimate (95%CI)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</a:t>
                      </a:r>
                      <a:r>
                        <a:rPr lang="en-GB" sz="1200" baseline="30000" dirty="0">
                          <a:effectLst/>
                        </a:rPr>
                        <a:t>2 </a:t>
                      </a:r>
                      <a:r>
                        <a:rPr lang="en-GB" sz="1200" dirty="0">
                          <a:effectLst/>
                        </a:rPr>
                        <a:t>(%)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# patients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GRADE Quality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273635666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381799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(0.83-1.59)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27.5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3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10893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944000108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Cancer + Neoplasm composite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(1.07-1.49)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11582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752993593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Lung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8011137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Asthma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1.64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(1.14-2.36)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2063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661753204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COPD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1.78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(1.11-2.86)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3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2063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155991880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Respiratory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1.45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(1.16-1.80)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49.33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17303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1075286988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CNS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39015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Cerebrovascular disease or Stroke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(1.03-1.64)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9841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598044819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Dementia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0.82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(0.41-1.65)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93.35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111510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3829021722"/>
                  </a:ext>
                </a:extLst>
              </a:tr>
              <a:tr h="8116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Immunodeficiency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267110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Autoimmune condition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1.08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(1.01-1.17)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109367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709777586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Immunodeficiency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1.14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(0.75-1.75)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1542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393822462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Rheumatological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1.40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(1.10-1.80)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9519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718756694"/>
                  </a:ext>
                </a:extLst>
              </a:tr>
              <a:tr h="1673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Organ transplant history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2.70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(1.30-5.40)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NA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1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9519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836" marR="45836" marT="0" marB="0"/>
                </a:tc>
                <a:extLst>
                  <a:ext uri="{0D108BD9-81ED-4DB2-BD59-A6C34878D82A}">
                    <a16:rowId xmlns:a16="http://schemas.microsoft.com/office/drawing/2014/main" val="259058905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FC4CD7D-EF4B-4B7D-977C-E3A3263FE06B}"/>
              </a:ext>
            </a:extLst>
          </p:cNvPr>
          <p:cNvSpPr/>
          <p:nvPr/>
        </p:nvSpPr>
        <p:spPr>
          <a:xfrm>
            <a:off x="223594" y="1313524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4ABC28D-8B1E-4060-842A-13FC75C8BDEA}"/>
              </a:ext>
            </a:extLst>
          </p:cNvPr>
          <p:cNvSpPr/>
          <p:nvPr/>
        </p:nvSpPr>
        <p:spPr>
          <a:xfrm>
            <a:off x="211561" y="4768440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301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490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death</a:t>
            </a:r>
            <a:r>
              <a:rPr lang="de-DE" sz="2400" dirty="0"/>
              <a:t> (I)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48F208C-9E75-499A-91CE-C176B2E21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50186"/>
              </p:ext>
            </p:extLst>
          </p:nvPr>
        </p:nvGraphicFramePr>
        <p:xfrm>
          <a:off x="457200" y="1134109"/>
          <a:ext cx="8093076" cy="5170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404">
                  <a:extLst>
                    <a:ext uri="{9D8B030D-6E8A-4147-A177-3AD203B41FA5}">
                      <a16:colId xmlns:a16="http://schemas.microsoft.com/office/drawing/2014/main" val="201671288"/>
                    </a:ext>
                  </a:extLst>
                </a:gridCol>
                <a:gridCol w="1270831">
                  <a:extLst>
                    <a:ext uri="{9D8B030D-6E8A-4147-A177-3AD203B41FA5}">
                      <a16:colId xmlns:a16="http://schemas.microsoft.com/office/drawing/2014/main" val="3938135921"/>
                    </a:ext>
                  </a:extLst>
                </a:gridCol>
                <a:gridCol w="1383422">
                  <a:extLst>
                    <a:ext uri="{9D8B030D-6E8A-4147-A177-3AD203B41FA5}">
                      <a16:colId xmlns:a16="http://schemas.microsoft.com/office/drawing/2014/main" val="1588792556"/>
                    </a:ext>
                  </a:extLst>
                </a:gridCol>
                <a:gridCol w="1387594">
                  <a:extLst>
                    <a:ext uri="{9D8B030D-6E8A-4147-A177-3AD203B41FA5}">
                      <a16:colId xmlns:a16="http://schemas.microsoft.com/office/drawing/2014/main" val="563439770"/>
                    </a:ext>
                  </a:extLst>
                </a:gridCol>
                <a:gridCol w="982053">
                  <a:extLst>
                    <a:ext uri="{9D8B030D-6E8A-4147-A177-3AD203B41FA5}">
                      <a16:colId xmlns:a16="http://schemas.microsoft.com/office/drawing/2014/main" val="2026797708"/>
                    </a:ext>
                  </a:extLst>
                </a:gridCol>
                <a:gridCol w="1146772">
                  <a:extLst>
                    <a:ext uri="{9D8B030D-6E8A-4147-A177-3AD203B41FA5}">
                      <a16:colId xmlns:a16="http://schemas.microsoft.com/office/drawing/2014/main" val="600338375"/>
                    </a:ext>
                  </a:extLst>
                </a:gridCol>
              </a:tblGrid>
              <a:tr h="2013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Estimate (95%CI)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r>
                        <a:rPr lang="en-GB" sz="1200" baseline="30000">
                          <a:effectLst/>
                        </a:rPr>
                        <a:t>2 </a:t>
                      </a:r>
                      <a:r>
                        <a:rPr lang="en-GB" sz="1200">
                          <a:effectLst/>
                        </a:rPr>
                        <a:t>(%)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# patients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GRADE Quality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3087348737"/>
                  </a:ext>
                </a:extLst>
              </a:tr>
              <a:tr h="20130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Heart/Circulation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62707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Atrial fibrillation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(1.07-1.74)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2704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3419283208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Congestive heart failure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1.41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(1.09-1.82)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45.57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8082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692499239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Coronary artery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1.29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(1.09-1.53)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5378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284278891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Hypertension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(0.98-1.26)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8774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593893635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Cardiovascular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1.27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(1.13-1.42)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17.51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959513849"/>
                  </a:ext>
                </a:extLst>
              </a:tr>
              <a:tr h="201306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Metabolism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63433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Hyperlipidemia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1.01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(0.82-1.22)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2359721461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Diabetes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(1.22-1.56)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8388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2355664283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Obesity 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1.82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(1.40-2.37)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9379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425880898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kidney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1.70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(1.46-1.97)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1494560140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liver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1.51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(1.21-1.88)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15194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1663"/>
                  </a:ext>
                </a:extLst>
              </a:tr>
              <a:tr h="41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Chronic liver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1.52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(1.23,1.89)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16035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1887849282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2BA44D0A-5C39-414A-B242-12EFF10F8DDC}"/>
              </a:ext>
            </a:extLst>
          </p:cNvPr>
          <p:cNvSpPr/>
          <p:nvPr/>
        </p:nvSpPr>
        <p:spPr>
          <a:xfrm>
            <a:off x="291857" y="1897343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9DE86E3-3E9A-4BC8-8560-700CF0142C66}"/>
              </a:ext>
            </a:extLst>
          </p:cNvPr>
          <p:cNvSpPr/>
          <p:nvPr/>
        </p:nvSpPr>
        <p:spPr>
          <a:xfrm>
            <a:off x="282922" y="4608096"/>
            <a:ext cx="8560286" cy="51735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65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D6497FE2-752C-4168-821C-824F31BB4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490"/>
            <a:ext cx="8093075" cy="369332"/>
          </a:xfrm>
        </p:spPr>
        <p:txBody>
          <a:bodyPr/>
          <a:lstStyle/>
          <a:p>
            <a:r>
              <a:rPr lang="de-DE" sz="2400" dirty="0" err="1"/>
              <a:t>Umbrella</a:t>
            </a:r>
            <a:r>
              <a:rPr lang="de-DE" sz="2400" dirty="0"/>
              <a:t> review: Risk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death</a:t>
            </a:r>
            <a:r>
              <a:rPr lang="de-DE" sz="2400" dirty="0"/>
              <a:t> (I)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748F208C-9E75-499A-91CE-C176B2E21C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148095"/>
              </p:ext>
            </p:extLst>
          </p:nvPr>
        </p:nvGraphicFramePr>
        <p:xfrm>
          <a:off x="457200" y="1134110"/>
          <a:ext cx="8093076" cy="50853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2404">
                  <a:extLst>
                    <a:ext uri="{9D8B030D-6E8A-4147-A177-3AD203B41FA5}">
                      <a16:colId xmlns:a16="http://schemas.microsoft.com/office/drawing/2014/main" val="201671288"/>
                    </a:ext>
                  </a:extLst>
                </a:gridCol>
                <a:gridCol w="1270831">
                  <a:extLst>
                    <a:ext uri="{9D8B030D-6E8A-4147-A177-3AD203B41FA5}">
                      <a16:colId xmlns:a16="http://schemas.microsoft.com/office/drawing/2014/main" val="3938135921"/>
                    </a:ext>
                  </a:extLst>
                </a:gridCol>
                <a:gridCol w="1383422">
                  <a:extLst>
                    <a:ext uri="{9D8B030D-6E8A-4147-A177-3AD203B41FA5}">
                      <a16:colId xmlns:a16="http://schemas.microsoft.com/office/drawing/2014/main" val="1588792556"/>
                    </a:ext>
                  </a:extLst>
                </a:gridCol>
                <a:gridCol w="1387594">
                  <a:extLst>
                    <a:ext uri="{9D8B030D-6E8A-4147-A177-3AD203B41FA5}">
                      <a16:colId xmlns:a16="http://schemas.microsoft.com/office/drawing/2014/main" val="563439770"/>
                    </a:ext>
                  </a:extLst>
                </a:gridCol>
                <a:gridCol w="982053">
                  <a:extLst>
                    <a:ext uri="{9D8B030D-6E8A-4147-A177-3AD203B41FA5}">
                      <a16:colId xmlns:a16="http://schemas.microsoft.com/office/drawing/2014/main" val="2026797708"/>
                    </a:ext>
                  </a:extLst>
                </a:gridCol>
                <a:gridCol w="1146772">
                  <a:extLst>
                    <a:ext uri="{9D8B030D-6E8A-4147-A177-3AD203B41FA5}">
                      <a16:colId xmlns:a16="http://schemas.microsoft.com/office/drawing/2014/main" val="600338375"/>
                    </a:ext>
                  </a:extLst>
                </a:gridCol>
              </a:tblGrid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Estimate (95%CI)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I</a:t>
                      </a:r>
                      <a:r>
                        <a:rPr lang="en-GB" sz="1200" baseline="30000">
                          <a:effectLst/>
                        </a:rPr>
                        <a:t>2 </a:t>
                      </a:r>
                      <a:r>
                        <a:rPr lang="en-GB" sz="1200">
                          <a:effectLst/>
                        </a:rPr>
                        <a:t>(%)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Studies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# patients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GRADE Quality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3087348737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Heart/Circulation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2262707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Atrial fibrillation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(1.07-1.74)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2704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3419283208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Congestive heart failure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1.41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(1.09-1.82)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45.57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6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8082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692499239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Coronary artery disease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1.29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(1.09-1.53)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4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5378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284278891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Hypertension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1.11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(0.98-1.26)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8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8774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593893635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Cardiovascular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1.27 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(1.13-1.42)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17.51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7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8320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959513849"/>
                  </a:ext>
                </a:extLst>
              </a:tr>
              <a:tr h="92115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Metabolism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163433"/>
                  </a:ext>
                </a:extLst>
              </a:tr>
              <a:tr h="265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</a:rPr>
                        <a:t>Hyperlipidemia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1.01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(0.82-1.22)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0.00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4216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2359721461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Diabetes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1.37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(1.22-1.56)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9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8388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2355664283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Obesity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1.82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(1.40-2.37)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65.76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9379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3425880898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kidney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1.70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(1.46-1.97)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8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8296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1494560140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Chronic liver disease</a:t>
                      </a:r>
                      <a:endParaRPr lang="de-DE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1.51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(1.21-1.88)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NA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</a:t>
                      </a:r>
                      <a:endParaRPr lang="de-DE" sz="12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 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15194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+++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/>
                </a:tc>
                <a:extLst>
                  <a:ext uri="{0D108BD9-81ED-4DB2-BD59-A6C34878D82A}">
                    <a16:rowId xmlns:a16="http://schemas.microsoft.com/office/drawing/2014/main" val="11663"/>
                  </a:ext>
                </a:extLst>
              </a:tr>
              <a:tr h="189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Chronic liver disease composite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1.52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(1.23,1.89)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0.00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2</a:t>
                      </a:r>
                      <a:endParaRPr lang="de-DE" sz="1200" b="1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>
                          <a:effectLst/>
                        </a:rPr>
                        <a:t> </a:t>
                      </a:r>
                      <a:endParaRPr lang="de-DE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16035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</a:rPr>
                        <a:t>+++</a:t>
                      </a:r>
                      <a:endParaRPr lang="de-DE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51" marR="42551" marT="0" marB="0" anchor="ctr"/>
                </a:tc>
                <a:extLst>
                  <a:ext uri="{0D108BD9-81ED-4DB2-BD59-A6C34878D82A}">
                    <a16:rowId xmlns:a16="http://schemas.microsoft.com/office/drawing/2014/main" val="1887849282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873FE36A-9962-44BC-97B7-FF7CBC6A3C7C}"/>
              </a:ext>
            </a:extLst>
          </p:cNvPr>
          <p:cNvSpPr/>
          <p:nvPr/>
        </p:nvSpPr>
        <p:spPr>
          <a:xfrm>
            <a:off x="222770" y="2683042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7FD54BA-BA86-4029-BDC9-858549A71694}"/>
              </a:ext>
            </a:extLst>
          </p:cNvPr>
          <p:cNvSpPr/>
          <p:nvPr/>
        </p:nvSpPr>
        <p:spPr>
          <a:xfrm>
            <a:off x="223594" y="3765883"/>
            <a:ext cx="8560286" cy="517358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4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1588</Words>
  <Application>Microsoft Office PowerPoint</Application>
  <PresentationFormat>Bildschirmpräsentation (4:3)</PresentationFormat>
  <Paragraphs>871</Paragraphs>
  <Slides>16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ＭＳ 明朝</vt:lpstr>
      <vt:lpstr>Times New Roman</vt:lpstr>
      <vt:lpstr>Wingdings</vt:lpstr>
      <vt:lpstr>Office-Design</vt:lpstr>
      <vt:lpstr>Umbrella Review:  Risk groups for severe COVID-19 disease (hospitalisation and death)  Thomas Harder (für FG33)</vt:lpstr>
      <vt:lpstr>Umbrella review: Methods </vt:lpstr>
      <vt:lpstr>Umbrella review: Overview of Results </vt:lpstr>
      <vt:lpstr>Umbrella review: Risk of hospitalization (I) </vt:lpstr>
      <vt:lpstr>Umbrella review: Risk of hospitalization (I) </vt:lpstr>
      <vt:lpstr>Umbrella review: Risk of hospitalization (II)</vt:lpstr>
      <vt:lpstr>Umbrella review: Risk of hospitalization (II)</vt:lpstr>
      <vt:lpstr>Umbrella review: Risk of death (I)</vt:lpstr>
      <vt:lpstr>Umbrella review: Risk of death (I)</vt:lpstr>
      <vt:lpstr>Umbrella review: Risk of death (II)</vt:lpstr>
      <vt:lpstr>Umbrella review: Risk of death (II)</vt:lpstr>
      <vt:lpstr>Cluster analysis: Aim and Methods</vt:lpstr>
      <vt:lpstr>Cluster analysis: Result for comorbidities </vt:lpstr>
      <vt:lpstr>Cluster analysis: Result for comorbidities and age </vt:lpstr>
      <vt:lpstr>Summary &amp; Conclusion</vt:lpstr>
      <vt:lpstr>Vielen Dank!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Tomczyk, Sara</cp:lastModifiedBy>
  <cp:revision>674</cp:revision>
  <cp:lastPrinted>2018-01-22T06:16:45Z</cp:lastPrinted>
  <dcterms:created xsi:type="dcterms:W3CDTF">2015-11-02T12:29:13Z</dcterms:created>
  <dcterms:modified xsi:type="dcterms:W3CDTF">2020-11-18T07:44:53Z</dcterms:modified>
</cp:coreProperties>
</file>