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8" r:id="rId3"/>
    <p:sldId id="570" r:id="rId4"/>
    <p:sldId id="723" r:id="rId5"/>
    <p:sldId id="724" r:id="rId6"/>
    <p:sldId id="722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45AA6"/>
    <a:srgbClr val="367BB8"/>
    <a:srgbClr val="D0D8E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 varScale="1">
        <p:scale>
          <a:sx n="106" d="100"/>
          <a:sy n="106" d="100"/>
        </p:scale>
        <p:origin x="21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Wissdaten\RKI_nCoV-Lage\3.Kommunikation\3.7.Lageberichte\2020-11-17\Kopie%20von%20Lagebericht_Dienstag_2020_11_17_AHed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EpiCurve_Sterbedatum!$B$5</c:f>
              <c:strCache>
                <c:ptCount val="1"/>
                <c:pt idx="0">
                  <c:v>Anzahl der COVID-19-Todesfälle</c:v>
                </c:pt>
              </c:strCache>
            </c:strRef>
          </c:tx>
          <c:spPr>
            <a:solidFill>
              <a:srgbClr val="045AA0"/>
            </a:solidFill>
          </c:spPr>
          <c:invertIfNegative val="0"/>
          <c:cat>
            <c:strRef>
              <c:f>EpiCurve_Sterbedatum!$A$15:$A$51</c:f>
              <c:strCache>
                <c:ptCount val="37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</c:strCache>
            </c:strRef>
          </c:cat>
          <c:val>
            <c:numRef>
              <c:f>EpiCurve_Sterbedatum!$B$15:$B$51</c:f>
              <c:numCache>
                <c:formatCode>General</c:formatCode>
                <c:ptCount val="37"/>
                <c:pt idx="0">
                  <c:v>3</c:v>
                </c:pt>
                <c:pt idx="1">
                  <c:v>17</c:v>
                </c:pt>
                <c:pt idx="2">
                  <c:v>162</c:v>
                </c:pt>
                <c:pt idx="3">
                  <c:v>600</c:v>
                </c:pt>
                <c:pt idx="4">
                  <c:v>1369</c:v>
                </c:pt>
                <c:pt idx="5">
                  <c:v>1741</c:v>
                </c:pt>
                <c:pt idx="6">
                  <c:v>1595</c:v>
                </c:pt>
                <c:pt idx="7">
                  <c:v>1174</c:v>
                </c:pt>
                <c:pt idx="8">
                  <c:v>786</c:v>
                </c:pt>
                <c:pt idx="9">
                  <c:v>512</c:v>
                </c:pt>
                <c:pt idx="10">
                  <c:v>350</c:v>
                </c:pt>
                <c:pt idx="11">
                  <c:v>271</c:v>
                </c:pt>
                <c:pt idx="12">
                  <c:v>150</c:v>
                </c:pt>
                <c:pt idx="13">
                  <c:v>113</c:v>
                </c:pt>
                <c:pt idx="14">
                  <c:v>72</c:v>
                </c:pt>
                <c:pt idx="15">
                  <c:v>48</c:v>
                </c:pt>
                <c:pt idx="16">
                  <c:v>52</c:v>
                </c:pt>
                <c:pt idx="17">
                  <c:v>45</c:v>
                </c:pt>
                <c:pt idx="18">
                  <c:v>26</c:v>
                </c:pt>
                <c:pt idx="19">
                  <c:v>24</c:v>
                </c:pt>
                <c:pt idx="20">
                  <c:v>31</c:v>
                </c:pt>
                <c:pt idx="21">
                  <c:v>29</c:v>
                </c:pt>
                <c:pt idx="22">
                  <c:v>31</c:v>
                </c:pt>
                <c:pt idx="23">
                  <c:v>29</c:v>
                </c:pt>
                <c:pt idx="24">
                  <c:v>37</c:v>
                </c:pt>
                <c:pt idx="25">
                  <c:v>36</c:v>
                </c:pt>
                <c:pt idx="26">
                  <c:v>20</c:v>
                </c:pt>
                <c:pt idx="27">
                  <c:v>30</c:v>
                </c:pt>
                <c:pt idx="28">
                  <c:v>50</c:v>
                </c:pt>
                <c:pt idx="29">
                  <c:v>65</c:v>
                </c:pt>
                <c:pt idx="30">
                  <c:v>78</c:v>
                </c:pt>
                <c:pt idx="31">
                  <c:v>110</c:v>
                </c:pt>
                <c:pt idx="32">
                  <c:v>216</c:v>
                </c:pt>
                <c:pt idx="33">
                  <c:v>350</c:v>
                </c:pt>
                <c:pt idx="34">
                  <c:v>645</c:v>
                </c:pt>
                <c:pt idx="35">
                  <c:v>905</c:v>
                </c:pt>
                <c:pt idx="36">
                  <c:v>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BA-4B0C-9E21-7C1769E2F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13956736"/>
        <c:axId val="114618368"/>
      </c:barChart>
      <c:catAx>
        <c:axId val="11395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Sterbewoche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4618368"/>
        <c:crosses val="autoZero"/>
        <c:auto val="1"/>
        <c:lblAlgn val="ctr"/>
        <c:lblOffset val="100"/>
        <c:noMultiLvlLbl val="1"/>
      </c:catAx>
      <c:valAx>
        <c:axId val="114618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Anzahl der COVID-19-Todesfälle</a:t>
                </a:r>
              </a:p>
            </c:rich>
          </c:tx>
          <c:layout>
            <c:manualLayout>
              <c:xMode val="edge"/>
              <c:yMode val="edge"/>
              <c:x val="4.8814499520695425E-3"/>
              <c:y val="0.29080758343082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956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18.11.2020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84962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06.11.2020;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833.307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+17.561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+2,11%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+ 305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+2,32%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15,8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546.500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51758"/>
              </p:ext>
            </p:extLst>
          </p:nvPr>
        </p:nvGraphicFramePr>
        <p:xfrm>
          <a:off x="265066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17.11.2020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3.517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2.010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18.11.2020: 	0,88 (95%-Prädiktionsintervall: 0,73 – 1,06)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17.11.2020:  1,00 (95% Prädiktionsintervall: 0,83 – 1,17)</a:t>
            </a: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6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18.11.2020: </a:t>
            </a:r>
            <a:r>
              <a:rPr lang="sv-SE" sz="1400" b="1" dirty="0">
                <a:solidFill>
                  <a:srgbClr val="FF0000"/>
                </a:solidFill>
              </a:rPr>
              <a:t>0,95 (95%- Prädiktionsintervall: 0,87 -1,02)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17.11.2020:  </a:t>
            </a:r>
            <a:r>
              <a:rPr lang="sv-SE" sz="1400" b="1" dirty="0">
                <a:solidFill>
                  <a:srgbClr val="045AA6"/>
                </a:solidFill>
              </a:rPr>
              <a:t>0,97 (95% Prädiktionsintervall: 0,88 – 1,05)</a:t>
            </a:r>
            <a:endParaRPr lang="de-DE" sz="1400" b="1" dirty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18.11.2020</a:t>
            </a:r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18.11.2020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18.11.2020 0:00 Uhr)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C486DE-C4F3-4067-A642-229B1FFB2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" y="1373361"/>
            <a:ext cx="8368145" cy="47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18.11.2020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52974"/>
              </p:ext>
            </p:extLst>
          </p:nvPr>
        </p:nvGraphicFramePr>
        <p:xfrm>
          <a:off x="236765" y="484709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115.518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5B2248F-1746-4596-8483-4C77CCDF0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019228"/>
            <a:ext cx="6483225" cy="46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74F4E8C-8C68-4FD2-BE44-54F5BB1C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92697"/>
            <a:ext cx="8486775" cy="736054"/>
          </a:xfrm>
        </p:spPr>
        <p:txBody>
          <a:bodyPr/>
          <a:lstStyle/>
          <a:p>
            <a:r>
              <a:rPr lang="de-DE" dirty="0"/>
              <a:t>7-Tage-Inzidenz der COVID-19-Fälle nach Altersgruppe und Meldewoche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59D47F-5DCE-4E1B-BE2E-5630FA0B1E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18.11.2020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4D4067-7F5D-4DD5-BEF1-51F41A6CE5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7BC922-0B1B-4697-B245-642CEBA80C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DBD63D-3230-4F9B-90C0-DE27F01B1D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627510"/>
            <a:ext cx="8486776" cy="45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C1EFD1-D686-4274-A652-BF4AFD01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1015663"/>
          </a:xfrm>
        </p:spPr>
        <p:txBody>
          <a:bodyPr/>
          <a:lstStyle/>
          <a:p>
            <a:r>
              <a:rPr lang="de-DE" dirty="0"/>
              <a:t>COVID-19-Fälle nach Geschlecht sowie Anteil Hospitalisierung und Verstorbener für die Meldewochen KW 37 – 46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572E6-814E-46C8-8266-B189440ADB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18.11.2020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C9BD34-7FB4-4746-8127-6B403BAB52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662D14-81FA-44BF-A0B1-ABF74D48F2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3A37621-B73F-4BA6-A838-A165E88F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6" y="1933193"/>
            <a:ext cx="8529024" cy="402469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4AB7870-B041-4781-BBDD-C2A06F139653}"/>
              </a:ext>
            </a:extLst>
          </p:cNvPr>
          <p:cNvSpPr/>
          <p:nvPr/>
        </p:nvSpPr>
        <p:spPr>
          <a:xfrm>
            <a:off x="223076" y="5571667"/>
            <a:ext cx="8529024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de-DE" sz="1200" dirty="0">
                <a:solidFill>
                  <a:srgbClr val="045AA6"/>
                </a:solidFill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*Daten noch nicht aussagekräftig, da Ausgang der Erkrankungen in diesen Wochen noch unklar</a:t>
            </a:r>
            <a:endParaRPr lang="de-DE" sz="1200" dirty="0">
              <a:effectLst/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6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C964CA-2E23-4D8F-8EF3-B7912828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Anzahl COVID-19-Todesfälle nach Meldewoche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D20173-908E-4ABD-9F97-3E6FBBC9E9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18.11.2020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AE5038-9B3D-453A-8ADB-B289101D84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DA4AD-EB75-4984-9B26-132C9D30AA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507864"/>
              </p:ext>
            </p:extLst>
          </p:nvPr>
        </p:nvGraphicFramePr>
        <p:xfrm>
          <a:off x="457200" y="1585913"/>
          <a:ext cx="8092592" cy="457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08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Bildschirmpräsentation (4:3)</PresentationFormat>
  <Paragraphs>78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MS Mincho</vt:lpstr>
      <vt:lpstr>MS Mincho</vt:lpstr>
      <vt:lpstr>Wingdings</vt:lpstr>
      <vt:lpstr>Office-Design</vt:lpstr>
      <vt:lpstr>COVID-19:   Lage National, 18.11.2020  Informationen für den Krisenstab</vt:lpstr>
      <vt:lpstr>PowerPoint-Präsentation</vt:lpstr>
      <vt:lpstr>PowerPoint-Präsentation</vt:lpstr>
      <vt:lpstr>7-Tage-Inzidenz der COVID-19-Fälle nach Altersgruppe und Meldewoche </vt:lpstr>
      <vt:lpstr>COVID-19-Fälle nach Geschlecht sowie Anteil Hospitalisierung und Verstorbener für die Meldewochen KW 37 – 46 </vt:lpstr>
      <vt:lpstr>Anzahl COVID-19-Todesfälle nach Meldewoche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Dudareva, Sandra</cp:lastModifiedBy>
  <cp:revision>2913</cp:revision>
  <cp:lastPrinted>2020-08-31T05:46:37Z</cp:lastPrinted>
  <dcterms:created xsi:type="dcterms:W3CDTF">2015-11-02T12:29:13Z</dcterms:created>
  <dcterms:modified xsi:type="dcterms:W3CDTF">2020-11-18T09:29:35Z</dcterms:modified>
</cp:coreProperties>
</file>