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3" r:id="rId2"/>
    <p:sldId id="297" r:id="rId3"/>
    <p:sldId id="292" r:id="rId4"/>
    <p:sldId id="298" r:id="rId5"/>
    <p:sldId id="299" r:id="rId6"/>
    <p:sldId id="29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1" autoAdjust="0"/>
    <p:restoredTop sz="88689" autoAdjust="0"/>
  </p:normalViewPr>
  <p:slideViewPr>
    <p:cSldViewPr>
      <p:cViewPr varScale="1">
        <p:scale>
          <a:sx n="77" d="100"/>
          <a:sy n="77" d="100"/>
        </p:scale>
        <p:origin x="158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Tabelle1!$F$3</c:f>
              <c:strCache>
                <c:ptCount val="1"/>
                <c:pt idx="0">
                  <c:v>0 bis 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Tabelle1!$G$2:$R$2</c:f>
              <c:numCache>
                <c:formatCode>General</c:formatCode>
                <c:ptCount val="12"/>
                <c:pt idx="0">
                  <c:v>35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40</c:v>
                </c:pt>
                <c:pt idx="6">
                  <c:v>41</c:v>
                </c:pt>
                <c:pt idx="7">
                  <c:v>42</c:v>
                </c:pt>
                <c:pt idx="8">
                  <c:v>43</c:v>
                </c:pt>
                <c:pt idx="9">
                  <c:v>44</c:v>
                </c:pt>
                <c:pt idx="10">
                  <c:v>45</c:v>
                </c:pt>
                <c:pt idx="11">
                  <c:v>46</c:v>
                </c:pt>
              </c:numCache>
            </c:numRef>
          </c:cat>
          <c:val>
            <c:numRef>
              <c:f>Tabelle1!$G$3:$R$3</c:f>
              <c:numCache>
                <c:formatCode>0%</c:formatCode>
                <c:ptCount val="12"/>
                <c:pt idx="0">
                  <c:v>4.3824455280538199E-3</c:v>
                </c:pt>
                <c:pt idx="1">
                  <c:v>4.6928916494133896E-3</c:v>
                </c:pt>
                <c:pt idx="2">
                  <c:v>7.3819617015056299E-3</c:v>
                </c:pt>
                <c:pt idx="3">
                  <c:v>9.3023255813953504E-3</c:v>
                </c:pt>
                <c:pt idx="4">
                  <c:v>7.5788611224907798E-3</c:v>
                </c:pt>
                <c:pt idx="5">
                  <c:v>1.0661674940994501E-2</c:v>
                </c:pt>
                <c:pt idx="6">
                  <c:v>1.8220793140407299E-2</c:v>
                </c:pt>
                <c:pt idx="7">
                  <c:v>2.3503583650803898E-2</c:v>
                </c:pt>
                <c:pt idx="8">
                  <c:v>3.7265006202881999E-2</c:v>
                </c:pt>
                <c:pt idx="9">
                  <c:v>3.9839370203968001E-2</c:v>
                </c:pt>
                <c:pt idx="10">
                  <c:v>4.0587703046232097E-2</c:v>
                </c:pt>
                <c:pt idx="11">
                  <c:v>4.8000427145069101E-2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48-45FF-B26E-464F059A3364}"/>
            </c:ext>
          </c:extLst>
        </c:ser>
        <c:ser>
          <c:idx val="1"/>
          <c:order val="1"/>
          <c:tx>
            <c:strRef>
              <c:f>Tabelle1!$F$4</c:f>
              <c:strCache>
                <c:ptCount val="1"/>
                <c:pt idx="0">
                  <c:v>6 bis 10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Tabelle1!$G$2:$R$2</c:f>
              <c:numCache>
                <c:formatCode>General</c:formatCode>
                <c:ptCount val="12"/>
                <c:pt idx="0">
                  <c:v>35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40</c:v>
                </c:pt>
                <c:pt idx="6">
                  <c:v>41</c:v>
                </c:pt>
                <c:pt idx="7">
                  <c:v>42</c:v>
                </c:pt>
                <c:pt idx="8">
                  <c:v>43</c:v>
                </c:pt>
                <c:pt idx="9">
                  <c:v>44</c:v>
                </c:pt>
                <c:pt idx="10">
                  <c:v>45</c:v>
                </c:pt>
                <c:pt idx="11">
                  <c:v>46</c:v>
                </c:pt>
              </c:numCache>
            </c:numRef>
          </c:cat>
          <c:val>
            <c:numRef>
              <c:f>Tabelle1!$G$4:$R$4</c:f>
              <c:numCache>
                <c:formatCode>0%</c:formatCode>
                <c:ptCount val="12"/>
                <c:pt idx="0">
                  <c:v>7.2064434082238201E-3</c:v>
                </c:pt>
                <c:pt idx="1">
                  <c:v>5.9187162961988702E-3</c:v>
                </c:pt>
                <c:pt idx="2">
                  <c:v>8.2101806239737295E-3</c:v>
                </c:pt>
                <c:pt idx="3">
                  <c:v>1.02644279790633E-2</c:v>
                </c:pt>
                <c:pt idx="4">
                  <c:v>8.3487940630797806E-3</c:v>
                </c:pt>
                <c:pt idx="5">
                  <c:v>1.18078175895765E-2</c:v>
                </c:pt>
                <c:pt idx="6">
                  <c:v>1.5842349304482198E-2</c:v>
                </c:pt>
                <c:pt idx="7">
                  <c:v>2.6968149038461502E-2</c:v>
                </c:pt>
                <c:pt idx="8">
                  <c:v>5.09516256938937E-2</c:v>
                </c:pt>
                <c:pt idx="9">
                  <c:v>6.2641509433962295E-2</c:v>
                </c:pt>
                <c:pt idx="10">
                  <c:v>6.9735341775190501E-2</c:v>
                </c:pt>
                <c:pt idx="11">
                  <c:v>7.5845575674752294E-2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48-45FF-B26E-464F059A3364}"/>
            </c:ext>
          </c:extLst>
        </c:ser>
        <c:ser>
          <c:idx val="2"/>
          <c:order val="2"/>
          <c:tx>
            <c:strRef>
              <c:f>Tabelle1!$F$5</c:f>
              <c:strCache>
                <c:ptCount val="1"/>
                <c:pt idx="0">
                  <c:v>11 bis 14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Tabelle1!$G$2:$R$2</c:f>
              <c:numCache>
                <c:formatCode>General</c:formatCode>
                <c:ptCount val="12"/>
                <c:pt idx="0">
                  <c:v>35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40</c:v>
                </c:pt>
                <c:pt idx="6">
                  <c:v>41</c:v>
                </c:pt>
                <c:pt idx="7">
                  <c:v>42</c:v>
                </c:pt>
                <c:pt idx="8">
                  <c:v>43</c:v>
                </c:pt>
                <c:pt idx="9">
                  <c:v>44</c:v>
                </c:pt>
                <c:pt idx="10">
                  <c:v>45</c:v>
                </c:pt>
                <c:pt idx="11">
                  <c:v>46</c:v>
                </c:pt>
              </c:numCache>
            </c:numRef>
          </c:cat>
          <c:val>
            <c:numRef>
              <c:f>Tabelle1!$G$5:$R$5</c:f>
              <c:numCache>
                <c:formatCode>0%</c:formatCode>
                <c:ptCount val="12"/>
                <c:pt idx="0">
                  <c:v>7.7991379900116302E-3</c:v>
                </c:pt>
                <c:pt idx="1">
                  <c:v>7.9982860815539496E-3</c:v>
                </c:pt>
                <c:pt idx="2">
                  <c:v>8.8225538971807606E-3</c:v>
                </c:pt>
                <c:pt idx="3">
                  <c:v>1.13060669714568E-2</c:v>
                </c:pt>
                <c:pt idx="4">
                  <c:v>1.02590853764563E-2</c:v>
                </c:pt>
                <c:pt idx="5">
                  <c:v>1.25454545454545E-2</c:v>
                </c:pt>
                <c:pt idx="6">
                  <c:v>1.84061803287188E-2</c:v>
                </c:pt>
                <c:pt idx="7">
                  <c:v>3.0287206266318499E-2</c:v>
                </c:pt>
                <c:pt idx="8">
                  <c:v>5.2606031187427897E-2</c:v>
                </c:pt>
                <c:pt idx="9">
                  <c:v>7.8655132216700396E-2</c:v>
                </c:pt>
                <c:pt idx="10">
                  <c:v>8.4532607286399594E-2</c:v>
                </c:pt>
                <c:pt idx="11">
                  <c:v>9.5404595404595394E-2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48-45FF-B26E-464F059A3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94408"/>
        <c:axId val="331394736"/>
      </c:lineChart>
      <c:catAx>
        <c:axId val="33139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1394736"/>
        <c:crosses val="autoZero"/>
        <c:auto val="1"/>
        <c:lblAlgn val="ctr"/>
        <c:lblOffset val="100"/>
        <c:noMultiLvlLbl val="0"/>
      </c:catAx>
      <c:valAx>
        <c:axId val="33139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1394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3372" y="610416"/>
            <a:ext cx="8579296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br>
              <a:rPr lang="de-DE" dirty="0"/>
            </a:br>
            <a:r>
              <a:rPr lang="de-DE" dirty="0"/>
              <a:t>pro Woche – bundesweit - </a:t>
            </a:r>
            <a:r>
              <a:rPr lang="de-DE" sz="2000" dirty="0"/>
              <a:t>Datenstand 17.11.2020</a:t>
            </a:r>
            <a:endParaRPr lang="de-D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FD5A0F9-C86A-42D2-AC73-09C9AB096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3" y="1762789"/>
            <a:ext cx="7311280" cy="456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0D22CD7-7037-458F-BAE6-8B2959C8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5F911B8-F7E4-44D8-BA4E-919DC3EE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Testverzug – </a:t>
            </a:r>
            <a:r>
              <a:rPr lang="de-DE" sz="2000" dirty="0"/>
              <a:t>Datenstand 17.11.2020</a:t>
            </a:r>
            <a:endParaRPr lang="de-DE" dirty="0"/>
          </a:p>
        </p:txBody>
      </p:sp>
      <p:pic>
        <p:nvPicPr>
          <p:cNvPr id="8" name="Picture">
            <a:extLst>
              <a:ext uri="{FF2B5EF4-FFF2-40B4-BE49-F238E27FC236}">
                <a16:creationId xmlns:a16="http://schemas.microsoft.com/office/drawing/2014/main" id="{EBB613FE-3E5C-4030-AC70-EAF2C7B65A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00291" y="1780050"/>
            <a:ext cx="7097464" cy="450306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79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0A7666-F9F6-49B6-971A-0A1D3BF0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768EB38-D98F-429E-8B6B-FCA35C38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653136"/>
            <a:ext cx="3888432" cy="874368"/>
          </a:xfrm>
        </p:spPr>
        <p:txBody>
          <a:bodyPr/>
          <a:lstStyle/>
          <a:p>
            <a:r>
              <a:rPr lang="de-DE" dirty="0" err="1"/>
              <a:t>Positivenanteile</a:t>
            </a:r>
            <a:r>
              <a:rPr lang="de-DE" dirty="0"/>
              <a:t> nach Altersgruppe und Kalenderwoche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C6B15A9-9C70-4A1A-9EA3-66ED49124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79" y="3520993"/>
            <a:ext cx="5040720" cy="33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32B68AA-54AC-4ABC-87A9-137EC7DB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8878"/>
            <a:ext cx="5007455" cy="329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95916BC7-70C9-4D6A-97B9-C9E12C834362}"/>
              </a:ext>
            </a:extLst>
          </p:cNvPr>
          <p:cNvSpPr txBox="1">
            <a:spLocks/>
          </p:cNvSpPr>
          <p:nvPr/>
        </p:nvSpPr>
        <p:spPr>
          <a:xfrm>
            <a:off x="457200" y="836265"/>
            <a:ext cx="3577479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der Testungen pro 100.000 Einwohner nach Altersgruppe und Kalenderwoche - </a:t>
            </a:r>
            <a:r>
              <a:rPr lang="de-DE" sz="2000" dirty="0"/>
              <a:t>Datenstand  17.11.2020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566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735C0990-721D-4C25-90A8-9B6242F601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8" y="1789398"/>
            <a:ext cx="7261322" cy="4777692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0A7666-F9F6-49B6-971A-0A1D3BF0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768EB38-D98F-429E-8B6B-FCA35C38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Anzahl der Testungen pro 100.000 Einwohner nach Altersgruppe und Kalenderwoche für einzelne Bundesländer -</a:t>
            </a:r>
            <a:r>
              <a:rPr lang="de-DE" sz="2400" dirty="0"/>
              <a:t> </a:t>
            </a:r>
            <a:r>
              <a:rPr lang="de-DE" sz="1800" dirty="0"/>
              <a:t>Datenstand  17.11.2020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7571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0A7666-F9F6-49B6-971A-0A1D3BF0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768EB38-D98F-429E-8B6B-FCA35C38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Positivenanteile</a:t>
            </a:r>
            <a:r>
              <a:rPr lang="de-DE" sz="2400" dirty="0"/>
              <a:t> nach Altersgruppe und Kalenderwoche für einzelne Bundesländer - </a:t>
            </a:r>
            <a:r>
              <a:rPr lang="de-DE" sz="1800" dirty="0"/>
              <a:t>Datenstand  17.11.2020</a:t>
            </a:r>
            <a:endParaRPr lang="de-DE" sz="24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7FEC76B-8214-4B33-BF00-95430B5100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96" y="1710633"/>
            <a:ext cx="7338207" cy="4828279"/>
          </a:xfrm>
        </p:spPr>
      </p:pic>
    </p:spTree>
    <p:extLst>
      <p:ext uri="{BB962C8B-B14F-4D97-AF65-F5344CB8AC3E}">
        <p14:creationId xmlns:p14="http://schemas.microsoft.com/office/powerpoint/2010/main" val="197248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F43E7FF-3257-4771-8539-731A4825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3409B1B-2D89-40B1-B986-530325C3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Positivenanteile</a:t>
            </a:r>
            <a:r>
              <a:rPr lang="de-DE" dirty="0"/>
              <a:t> nach Altersgruppe und Kalenderwoche – </a:t>
            </a:r>
            <a:r>
              <a:rPr lang="de-DE" sz="2000" dirty="0"/>
              <a:t>Datenstand 17.11.2020</a:t>
            </a:r>
            <a:endParaRPr lang="de-DE" dirty="0"/>
          </a:p>
        </p:txBody>
      </p:sp>
      <p:graphicFrame>
        <p:nvGraphicFramePr>
          <p:cNvPr id="12" name="Inhaltsplatzhalter 11">
            <a:extLst>
              <a:ext uri="{FF2B5EF4-FFF2-40B4-BE49-F238E27FC236}">
                <a16:creationId xmlns:a16="http://schemas.microsoft.com/office/drawing/2014/main" id="{EDE6A98D-FEF3-47B3-A80E-5C9EB01AE94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06107495"/>
              </p:ext>
            </p:extLst>
          </p:nvPr>
        </p:nvGraphicFramePr>
        <p:xfrm>
          <a:off x="457200" y="1874415"/>
          <a:ext cx="7983538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3031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Bildschirmpräsentation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Anzahl der Testungen und Positivenanteile pro Woche – bundesweit - Datenstand 17.11.2020</vt:lpstr>
      <vt:lpstr>Testverzug – Datenstand 17.11.2020</vt:lpstr>
      <vt:lpstr>Positivenanteile nach Altersgruppe und Kalenderwoche </vt:lpstr>
      <vt:lpstr>Anzahl der Testungen pro 100.000 Einwohner nach Altersgruppe und Kalenderwoche für einzelne Bundesländer - Datenstand  17.11.2020</vt:lpstr>
      <vt:lpstr>Positivenanteile nach Altersgruppe und Kalenderwoche für einzelne Bundesländer - Datenstand  17.11.2020</vt:lpstr>
      <vt:lpstr>Positivenanteile nach Altersgruppe und Kalenderwoche – Datenstand 17.11.2020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216</cp:revision>
  <dcterms:created xsi:type="dcterms:W3CDTF">2020-01-21T10:42:53Z</dcterms:created>
  <dcterms:modified xsi:type="dcterms:W3CDTF">2020-11-18T09:19:05Z</dcterms:modified>
</cp:coreProperties>
</file>