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37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rki.local\daten\Wissdaten\RKI_nCoV-Lage\3.Kommunikation\4.6.Laborergebnisse\Testzahlerfassung_combine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3"/>
    </mc:Choice>
    <mc:Fallback>
      <c:style val="3"/>
    </mc:Fallback>
  </mc:AlternateContent>
  <c:chart>
    <c:title>
      <c:layout/>
      <c:overlay val="0"/>
    </c:title>
    <c:autoTitleDeleted val="0"/>
    <c:plotArea>
      <c:layout>
        <c:manualLayout>
          <c:layoutTarget val="inner"/>
          <c:xMode val="edge"/>
          <c:yMode val="edge"/>
          <c:x val="8.3947294466979502E-2"/>
          <c:y val="0.11737112918632334"/>
          <c:w val="0.9012378907182057"/>
          <c:h val="0.6538609793955612"/>
        </c:manualLayout>
      </c:layout>
      <c:barChart>
        <c:barDir val="col"/>
        <c:grouping val="clustered"/>
        <c:varyColors val="0"/>
        <c:ser>
          <c:idx val="1"/>
          <c:order val="0"/>
          <c:tx>
            <c:strRef>
              <c:f>Tabelle3!$C$1</c:f>
              <c:strCache>
                <c:ptCount val="1"/>
                <c:pt idx="0">
                  <c:v>Probenrückstau</c:v>
                </c:pt>
              </c:strCache>
            </c:strRef>
          </c:tx>
          <c:spPr>
            <a:ln>
              <a:solidFill>
                <a:schemeClr val="tx2"/>
              </a:solidFill>
            </a:ln>
          </c:spPr>
          <c:invertIfNegative val="0"/>
          <c:cat>
            <c:multiLvlStrRef>
              <c:f>Tabelle3!$A$2:$B$33</c:f>
              <c:multiLvlStrCache>
                <c:ptCount val="32"/>
                <c:lvl>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pt idx="16">
                    <c:v>31</c:v>
                  </c:pt>
                  <c:pt idx="17">
                    <c:v>32</c:v>
                  </c:pt>
                  <c:pt idx="18">
                    <c:v>33</c:v>
                  </c:pt>
                  <c:pt idx="19">
                    <c:v>34</c:v>
                  </c:pt>
                  <c:pt idx="20">
                    <c:v>35</c:v>
                  </c:pt>
                  <c:pt idx="21">
                    <c:v>36</c:v>
                  </c:pt>
                  <c:pt idx="22">
                    <c:v>37</c:v>
                  </c:pt>
                  <c:pt idx="23">
                    <c:v>38</c:v>
                  </c:pt>
                  <c:pt idx="24">
                    <c:v>39</c:v>
                  </c:pt>
                  <c:pt idx="25">
                    <c:v>40</c:v>
                  </c:pt>
                  <c:pt idx="26">
                    <c:v>41</c:v>
                  </c:pt>
                  <c:pt idx="27">
                    <c:v>42</c:v>
                  </c:pt>
                  <c:pt idx="28">
                    <c:v>43</c:v>
                  </c:pt>
                  <c:pt idx="29">
                    <c:v>44</c:v>
                  </c:pt>
                  <c:pt idx="30">
                    <c:v>45</c:v>
                  </c:pt>
                  <c:pt idx="31">
                    <c:v>46</c:v>
                  </c:pt>
                </c:lvl>
                <c:lvl>
                  <c:pt idx="0">
                    <c:v>25</c:v>
                  </c:pt>
                  <c:pt idx="1">
                    <c:v>34</c:v>
                  </c:pt>
                  <c:pt idx="2">
                    <c:v>29</c:v>
                  </c:pt>
                  <c:pt idx="3">
                    <c:v>30</c:v>
                  </c:pt>
                  <c:pt idx="4">
                    <c:v>29</c:v>
                  </c:pt>
                  <c:pt idx="5">
                    <c:v>27</c:v>
                  </c:pt>
                  <c:pt idx="6">
                    <c:v>28</c:v>
                  </c:pt>
                  <c:pt idx="7">
                    <c:v>24</c:v>
                  </c:pt>
                  <c:pt idx="8">
                    <c:v>28</c:v>
                  </c:pt>
                  <c:pt idx="9">
                    <c:v>51</c:v>
                  </c:pt>
                  <c:pt idx="10">
                    <c:v>46</c:v>
                  </c:pt>
                  <c:pt idx="11">
                    <c:v>71</c:v>
                  </c:pt>
                  <c:pt idx="12">
                    <c:v>46</c:v>
                  </c:pt>
                  <c:pt idx="13">
                    <c:v>25</c:v>
                  </c:pt>
                  <c:pt idx="14">
                    <c:v>42</c:v>
                  </c:pt>
                  <c:pt idx="15">
                    <c:v>22</c:v>
                  </c:pt>
                  <c:pt idx="16">
                    <c:v>24</c:v>
                  </c:pt>
                  <c:pt idx="17">
                    <c:v>36</c:v>
                  </c:pt>
                  <c:pt idx="18">
                    <c:v>44</c:v>
                  </c:pt>
                  <c:pt idx="19">
                    <c:v>49</c:v>
                  </c:pt>
                  <c:pt idx="20">
                    <c:v>49</c:v>
                  </c:pt>
                  <c:pt idx="21">
                    <c:v>48</c:v>
                  </c:pt>
                  <c:pt idx="22">
                    <c:v>51</c:v>
                  </c:pt>
                  <c:pt idx="23">
                    <c:v>43</c:v>
                  </c:pt>
                  <c:pt idx="24">
                    <c:v>46</c:v>
                  </c:pt>
                  <c:pt idx="25">
                    <c:v>42</c:v>
                  </c:pt>
                  <c:pt idx="26">
                    <c:v>47</c:v>
                  </c:pt>
                  <c:pt idx="27">
                    <c:v>52</c:v>
                  </c:pt>
                  <c:pt idx="28">
                    <c:v>57</c:v>
                  </c:pt>
                  <c:pt idx="29">
                    <c:v>69</c:v>
                  </c:pt>
                  <c:pt idx="30">
                    <c:v>66</c:v>
                  </c:pt>
                  <c:pt idx="31">
                    <c:v>58</c:v>
                  </c:pt>
                </c:lvl>
              </c:multiLvlStrCache>
            </c:multiLvlStrRef>
          </c:cat>
          <c:val>
            <c:numRef>
              <c:f>Tabelle3!$C$2:$C$33</c:f>
              <c:numCache>
                <c:formatCode>#,##0</c:formatCode>
                <c:ptCount val="32"/>
                <c:pt idx="0">
                  <c:v>3423</c:v>
                </c:pt>
                <c:pt idx="1">
                  <c:v>2258</c:v>
                </c:pt>
                <c:pt idx="2">
                  <c:v>2393</c:v>
                </c:pt>
                <c:pt idx="3">
                  <c:v>3790</c:v>
                </c:pt>
                <c:pt idx="4">
                  <c:v>3224</c:v>
                </c:pt>
                <c:pt idx="5">
                  <c:v>1379</c:v>
                </c:pt>
                <c:pt idx="6">
                  <c:v>1539</c:v>
                </c:pt>
                <c:pt idx="7">
                  <c:v>1295</c:v>
                </c:pt>
                <c:pt idx="8">
                  <c:v>2478</c:v>
                </c:pt>
                <c:pt idx="9">
                  <c:v>1642</c:v>
                </c:pt>
                <c:pt idx="10">
                  <c:v>553</c:v>
                </c:pt>
                <c:pt idx="11">
                  <c:v>3106</c:v>
                </c:pt>
                <c:pt idx="12">
                  <c:v>960</c:v>
                </c:pt>
                <c:pt idx="13">
                  <c:v>3242</c:v>
                </c:pt>
                <c:pt idx="14">
                  <c:v>1483</c:v>
                </c:pt>
                <c:pt idx="15">
                  <c:v>2256</c:v>
                </c:pt>
                <c:pt idx="16">
                  <c:v>1274</c:v>
                </c:pt>
                <c:pt idx="17">
                  <c:v>13115.001</c:v>
                </c:pt>
                <c:pt idx="18">
                  <c:v>17143</c:v>
                </c:pt>
                <c:pt idx="19">
                  <c:v>27929</c:v>
                </c:pt>
                <c:pt idx="20">
                  <c:v>36812</c:v>
                </c:pt>
                <c:pt idx="21">
                  <c:v>30057</c:v>
                </c:pt>
                <c:pt idx="22">
                  <c:v>32397.00001</c:v>
                </c:pt>
                <c:pt idx="23">
                  <c:v>12876</c:v>
                </c:pt>
                <c:pt idx="24">
                  <c:v>15983</c:v>
                </c:pt>
                <c:pt idx="25">
                  <c:v>8245.0000999999993</c:v>
                </c:pt>
                <c:pt idx="26">
                  <c:v>16840</c:v>
                </c:pt>
                <c:pt idx="27">
                  <c:v>20799</c:v>
                </c:pt>
                <c:pt idx="28">
                  <c:v>68574</c:v>
                </c:pt>
                <c:pt idx="29">
                  <c:v>98931</c:v>
                </c:pt>
                <c:pt idx="30">
                  <c:v>60113</c:v>
                </c:pt>
                <c:pt idx="31">
                  <c:v>23654</c:v>
                </c:pt>
              </c:numCache>
            </c:numRef>
          </c:val>
          <c:extLst xmlns:c16r2="http://schemas.microsoft.com/office/drawing/2015/06/chart">
            <c:ext xmlns:c16="http://schemas.microsoft.com/office/drawing/2014/chart" uri="{C3380CC4-5D6E-409C-BE32-E72D297353CC}">
              <c16:uniqueId val="{00000000-6115-47AC-9973-CC65EE7D0C48}"/>
            </c:ext>
          </c:extLst>
        </c:ser>
        <c:dLbls>
          <c:showLegendKey val="0"/>
          <c:showVal val="0"/>
          <c:showCatName val="0"/>
          <c:showSerName val="0"/>
          <c:showPercent val="0"/>
          <c:showBubbleSize val="0"/>
        </c:dLbls>
        <c:gapWidth val="150"/>
        <c:axId val="46362624"/>
        <c:axId val="46364544"/>
      </c:barChart>
      <c:catAx>
        <c:axId val="46362624"/>
        <c:scaling>
          <c:orientation val="minMax"/>
        </c:scaling>
        <c:delete val="0"/>
        <c:axPos val="b"/>
        <c:title>
          <c:tx>
            <c:rich>
              <a:bodyPr/>
              <a:lstStyle/>
              <a:p>
                <a:pPr>
                  <a:defRPr/>
                </a:pPr>
                <a:r>
                  <a:rPr lang="en-US"/>
                  <a:t>Kalenderwoche</a:t>
                </a:r>
              </a:p>
              <a:p>
                <a:pPr>
                  <a:defRPr/>
                </a:pPr>
                <a:r>
                  <a:rPr lang="en-US"/>
                  <a:t>Anzahl</a:t>
                </a:r>
                <a:r>
                  <a:rPr lang="en-US" baseline="0"/>
                  <a:t> Labore</a:t>
                </a:r>
              </a:p>
            </c:rich>
          </c:tx>
          <c:layout>
            <c:manualLayout>
              <c:xMode val="edge"/>
              <c:yMode val="edge"/>
              <c:x val="0.48700729075532223"/>
              <c:y val="0.89843795815065874"/>
            </c:manualLayout>
          </c:layout>
          <c:overlay val="0"/>
        </c:title>
        <c:numFmt formatCode="General" sourceLinked="1"/>
        <c:majorTickMark val="out"/>
        <c:minorTickMark val="none"/>
        <c:tickLblPos val="nextTo"/>
        <c:crossAx val="46364544"/>
        <c:crosses val="autoZero"/>
        <c:auto val="1"/>
        <c:lblAlgn val="ctr"/>
        <c:lblOffset val="100"/>
        <c:noMultiLvlLbl val="0"/>
      </c:catAx>
      <c:valAx>
        <c:axId val="46364544"/>
        <c:scaling>
          <c:orientation val="minMax"/>
        </c:scaling>
        <c:delete val="0"/>
        <c:axPos val="l"/>
        <c:title>
          <c:tx>
            <c:rich>
              <a:bodyPr rot="-5400000" vert="horz"/>
              <a:lstStyle/>
              <a:p>
                <a:pPr>
                  <a:defRPr/>
                </a:pPr>
                <a:r>
                  <a:rPr lang="en-US"/>
                  <a:t>Anzahl Proben im Rückstau</a:t>
                </a:r>
              </a:p>
            </c:rich>
          </c:tx>
          <c:layout/>
          <c:overlay val="0"/>
        </c:title>
        <c:numFmt formatCode="#,##0" sourceLinked="0"/>
        <c:majorTickMark val="out"/>
        <c:minorTickMark val="none"/>
        <c:tickLblPos val="nextTo"/>
        <c:crossAx val="46362624"/>
        <c:crosses val="autoZero"/>
        <c:crossBetween val="between"/>
      </c:valAx>
    </c:plotArea>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30926375-389E-46D2-BFA4-17F93A813EB4}" type="datetimeFigureOut">
              <a:rPr lang="de-DE" smtClean="0"/>
              <a:t>18.11.2020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133980F-45A1-4610-B733-556BBF57D558}" type="slidenum">
              <a:rPr lang="de-DE" smtClean="0"/>
              <a:t>‹Nr.›</a:t>
            </a:fld>
            <a:endParaRPr lang="de-DE"/>
          </a:p>
        </p:txBody>
      </p:sp>
    </p:spTree>
    <p:extLst>
      <p:ext uri="{BB962C8B-B14F-4D97-AF65-F5344CB8AC3E}">
        <p14:creationId xmlns:p14="http://schemas.microsoft.com/office/powerpoint/2010/main" val="1007130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0926375-389E-46D2-BFA4-17F93A813EB4}" type="datetimeFigureOut">
              <a:rPr lang="de-DE" smtClean="0"/>
              <a:t>18.11.2020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133980F-45A1-4610-B733-556BBF57D558}" type="slidenum">
              <a:rPr lang="de-DE" smtClean="0"/>
              <a:t>‹Nr.›</a:t>
            </a:fld>
            <a:endParaRPr lang="de-DE"/>
          </a:p>
        </p:txBody>
      </p:sp>
    </p:spTree>
    <p:extLst>
      <p:ext uri="{BB962C8B-B14F-4D97-AF65-F5344CB8AC3E}">
        <p14:creationId xmlns:p14="http://schemas.microsoft.com/office/powerpoint/2010/main" val="2175044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0926375-389E-46D2-BFA4-17F93A813EB4}" type="datetimeFigureOut">
              <a:rPr lang="de-DE" smtClean="0"/>
              <a:t>18.11.2020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133980F-45A1-4610-B733-556BBF57D558}" type="slidenum">
              <a:rPr lang="de-DE" smtClean="0"/>
              <a:t>‹Nr.›</a:t>
            </a:fld>
            <a:endParaRPr lang="de-DE"/>
          </a:p>
        </p:txBody>
      </p:sp>
    </p:spTree>
    <p:extLst>
      <p:ext uri="{BB962C8B-B14F-4D97-AF65-F5344CB8AC3E}">
        <p14:creationId xmlns:p14="http://schemas.microsoft.com/office/powerpoint/2010/main" val="1405221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0926375-389E-46D2-BFA4-17F93A813EB4}" type="datetimeFigureOut">
              <a:rPr lang="de-DE" smtClean="0"/>
              <a:t>18.11.2020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133980F-45A1-4610-B733-556BBF57D558}" type="slidenum">
              <a:rPr lang="de-DE" smtClean="0"/>
              <a:t>‹Nr.›</a:t>
            </a:fld>
            <a:endParaRPr lang="de-DE"/>
          </a:p>
        </p:txBody>
      </p:sp>
    </p:spTree>
    <p:extLst>
      <p:ext uri="{BB962C8B-B14F-4D97-AF65-F5344CB8AC3E}">
        <p14:creationId xmlns:p14="http://schemas.microsoft.com/office/powerpoint/2010/main" val="3097621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30926375-389E-46D2-BFA4-17F93A813EB4}" type="datetimeFigureOut">
              <a:rPr lang="de-DE" smtClean="0"/>
              <a:t>18.11.2020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133980F-45A1-4610-B733-556BBF57D558}" type="slidenum">
              <a:rPr lang="de-DE" smtClean="0"/>
              <a:t>‹Nr.›</a:t>
            </a:fld>
            <a:endParaRPr lang="de-DE"/>
          </a:p>
        </p:txBody>
      </p:sp>
    </p:spTree>
    <p:extLst>
      <p:ext uri="{BB962C8B-B14F-4D97-AF65-F5344CB8AC3E}">
        <p14:creationId xmlns:p14="http://schemas.microsoft.com/office/powerpoint/2010/main" val="883458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30926375-389E-46D2-BFA4-17F93A813EB4}" type="datetimeFigureOut">
              <a:rPr lang="de-DE" smtClean="0"/>
              <a:t>18.11.2020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133980F-45A1-4610-B733-556BBF57D558}" type="slidenum">
              <a:rPr lang="de-DE" smtClean="0"/>
              <a:t>‹Nr.›</a:t>
            </a:fld>
            <a:endParaRPr lang="de-DE"/>
          </a:p>
        </p:txBody>
      </p:sp>
    </p:spTree>
    <p:extLst>
      <p:ext uri="{BB962C8B-B14F-4D97-AF65-F5344CB8AC3E}">
        <p14:creationId xmlns:p14="http://schemas.microsoft.com/office/powerpoint/2010/main" val="3408207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30926375-389E-46D2-BFA4-17F93A813EB4}" type="datetimeFigureOut">
              <a:rPr lang="de-DE" smtClean="0"/>
              <a:t>18.11.2020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133980F-45A1-4610-B733-556BBF57D558}" type="slidenum">
              <a:rPr lang="de-DE" smtClean="0"/>
              <a:t>‹Nr.›</a:t>
            </a:fld>
            <a:endParaRPr lang="de-DE"/>
          </a:p>
        </p:txBody>
      </p:sp>
    </p:spTree>
    <p:extLst>
      <p:ext uri="{BB962C8B-B14F-4D97-AF65-F5344CB8AC3E}">
        <p14:creationId xmlns:p14="http://schemas.microsoft.com/office/powerpoint/2010/main" val="3516144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30926375-389E-46D2-BFA4-17F93A813EB4}" type="datetimeFigureOut">
              <a:rPr lang="de-DE" smtClean="0"/>
              <a:t>18.11.2020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133980F-45A1-4610-B733-556BBF57D558}" type="slidenum">
              <a:rPr lang="de-DE" smtClean="0"/>
              <a:t>‹Nr.›</a:t>
            </a:fld>
            <a:endParaRPr lang="de-DE"/>
          </a:p>
        </p:txBody>
      </p:sp>
    </p:spTree>
    <p:extLst>
      <p:ext uri="{BB962C8B-B14F-4D97-AF65-F5344CB8AC3E}">
        <p14:creationId xmlns:p14="http://schemas.microsoft.com/office/powerpoint/2010/main" val="283652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0926375-389E-46D2-BFA4-17F93A813EB4}" type="datetimeFigureOut">
              <a:rPr lang="de-DE" smtClean="0"/>
              <a:t>18.11.2020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133980F-45A1-4610-B733-556BBF57D558}" type="slidenum">
              <a:rPr lang="de-DE" smtClean="0"/>
              <a:t>‹Nr.›</a:t>
            </a:fld>
            <a:endParaRPr lang="de-DE"/>
          </a:p>
        </p:txBody>
      </p:sp>
    </p:spTree>
    <p:extLst>
      <p:ext uri="{BB962C8B-B14F-4D97-AF65-F5344CB8AC3E}">
        <p14:creationId xmlns:p14="http://schemas.microsoft.com/office/powerpoint/2010/main" val="2369474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30926375-389E-46D2-BFA4-17F93A813EB4}" type="datetimeFigureOut">
              <a:rPr lang="de-DE" smtClean="0"/>
              <a:t>18.11.2020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133980F-45A1-4610-B733-556BBF57D558}" type="slidenum">
              <a:rPr lang="de-DE" smtClean="0"/>
              <a:t>‹Nr.›</a:t>
            </a:fld>
            <a:endParaRPr lang="de-DE"/>
          </a:p>
        </p:txBody>
      </p:sp>
    </p:spTree>
    <p:extLst>
      <p:ext uri="{BB962C8B-B14F-4D97-AF65-F5344CB8AC3E}">
        <p14:creationId xmlns:p14="http://schemas.microsoft.com/office/powerpoint/2010/main" val="3117630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30926375-389E-46D2-BFA4-17F93A813EB4}" type="datetimeFigureOut">
              <a:rPr lang="de-DE" smtClean="0"/>
              <a:t>18.11.2020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133980F-45A1-4610-B733-556BBF57D558}" type="slidenum">
              <a:rPr lang="de-DE" smtClean="0"/>
              <a:t>‹Nr.›</a:t>
            </a:fld>
            <a:endParaRPr lang="de-DE"/>
          </a:p>
        </p:txBody>
      </p:sp>
    </p:spTree>
    <p:extLst>
      <p:ext uri="{BB962C8B-B14F-4D97-AF65-F5344CB8AC3E}">
        <p14:creationId xmlns:p14="http://schemas.microsoft.com/office/powerpoint/2010/main" val="3810510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926375-389E-46D2-BFA4-17F93A813EB4}" type="datetimeFigureOut">
              <a:rPr lang="de-DE" smtClean="0"/>
              <a:t>18.11.2020</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33980F-45A1-4610-B733-556BBF57D558}" type="slidenum">
              <a:rPr lang="de-DE" smtClean="0"/>
              <a:t>‹Nr.›</a:t>
            </a:fld>
            <a:endParaRPr lang="de-DE"/>
          </a:p>
        </p:txBody>
      </p:sp>
    </p:spTree>
    <p:extLst>
      <p:ext uri="{BB962C8B-B14F-4D97-AF65-F5344CB8AC3E}">
        <p14:creationId xmlns:p14="http://schemas.microsoft.com/office/powerpoint/2010/main" val="1471955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Testzahlen und Positivquote</a:t>
            </a:r>
            <a:endParaRPr lang="de-DE" dirty="0"/>
          </a:p>
        </p:txBody>
      </p:sp>
      <p:pic>
        <p:nvPicPr>
          <p:cNvPr id="1025" name="Picture 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75784" y="1931181"/>
            <a:ext cx="7392432" cy="386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9250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Neuer Absatz Lagebericht zu Testzahlen</a:t>
            </a:r>
            <a:endParaRPr lang="de-DE" dirty="0"/>
          </a:p>
        </p:txBody>
      </p:sp>
      <p:sp>
        <p:nvSpPr>
          <p:cNvPr id="3" name="Inhaltsplatzhalter 2"/>
          <p:cNvSpPr>
            <a:spLocks noGrp="1"/>
          </p:cNvSpPr>
          <p:nvPr>
            <p:ph idx="1"/>
          </p:nvPr>
        </p:nvSpPr>
        <p:spPr/>
        <p:txBody>
          <a:bodyPr>
            <a:normAutofit fontScale="77500" lnSpcReduction="20000"/>
          </a:bodyPr>
          <a:lstStyle/>
          <a:p>
            <a:pPr marL="0" indent="0">
              <a:buNone/>
            </a:pPr>
            <a:r>
              <a:rPr lang="de-DE" dirty="0" smtClean="0"/>
              <a:t>„Am </a:t>
            </a:r>
            <a:r>
              <a:rPr lang="de-DE" dirty="0"/>
              <a:t>11. November 2020 wurden die Testkriterien angepasst und Antigen-Point-of-Care-Tests (AG-POCT) in bestimmten Settings eingeführt. Dies kann zur Folge haben, dass die Grundgesamtheit der getesteten Personen sich von der der Vorwochen unterscheidet und daher die Positivquoten der Vorwochen nicht mit den Positivquoten ab KW46 vergleichbar sind. In KW46 ist die Anzahl der erfassten durchgeführten PCR-Tests erstmals im Vergleich zu den Vorwochen wieder gesunken. Je höher  die Positivquote ist, desto höher  wird die Anzahl unentdeckter infizierter in einer Population (Dunkelziffer) geschätzt. Die WHO geht orientierend davon aus, dass eine Positivquote von &lt;5% ein Hinweis auf eine gute Kontrolle über das Infektionsgeschehen ist. </a:t>
            </a:r>
            <a:r>
              <a:rPr lang="de-DE" dirty="0" smtClean="0"/>
              <a:t>Für </a:t>
            </a:r>
            <a:r>
              <a:rPr lang="de-DE" dirty="0"/>
              <a:t>KW46 </a:t>
            </a:r>
            <a:r>
              <a:rPr lang="de-DE" dirty="0" smtClean="0"/>
              <a:t>liegt </a:t>
            </a:r>
            <a:r>
              <a:rPr lang="de-DE" dirty="0"/>
              <a:t>die Positivquote der erfassten Tests bei 9,00</a:t>
            </a:r>
            <a:r>
              <a:rPr lang="de-DE" dirty="0" smtClean="0"/>
              <a:t>%.“</a:t>
            </a:r>
            <a:endParaRPr lang="de-DE" dirty="0"/>
          </a:p>
          <a:p>
            <a:endParaRPr lang="de-DE" dirty="0"/>
          </a:p>
        </p:txBody>
      </p:sp>
    </p:spTree>
    <p:extLst>
      <p:ext uri="{BB962C8B-B14F-4D97-AF65-F5344CB8AC3E}">
        <p14:creationId xmlns:p14="http://schemas.microsoft.com/office/powerpoint/2010/main" val="2419150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646628"/>
            <a:ext cx="8567247" cy="3654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Pfeil nach unten 4"/>
          <p:cNvSpPr/>
          <p:nvPr/>
        </p:nvSpPr>
        <p:spPr>
          <a:xfrm>
            <a:off x="8100392" y="866416"/>
            <a:ext cx="484632" cy="978408"/>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itel 1"/>
          <p:cNvSpPr>
            <a:spLocks noGrp="1"/>
          </p:cNvSpPr>
          <p:nvPr>
            <p:ph type="title"/>
          </p:nvPr>
        </p:nvSpPr>
        <p:spPr>
          <a:xfrm>
            <a:off x="457200" y="274638"/>
            <a:ext cx="8229600" cy="1143000"/>
          </a:xfrm>
        </p:spPr>
        <p:txBody>
          <a:bodyPr/>
          <a:lstStyle/>
          <a:p>
            <a:r>
              <a:rPr lang="de-DE" dirty="0" smtClean="0"/>
              <a:t>Auslastung der Kapazitäten</a:t>
            </a:r>
            <a:endParaRPr lang="de-DE" dirty="0"/>
          </a:p>
        </p:txBody>
      </p:sp>
    </p:spTree>
    <p:extLst>
      <p:ext uri="{BB962C8B-B14F-4D97-AF65-F5344CB8AC3E}">
        <p14:creationId xmlns:p14="http://schemas.microsoft.com/office/powerpoint/2010/main" val="40254914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Probenrückstau</a:t>
            </a:r>
            <a:endParaRPr lang="de-DE" dirty="0"/>
          </a:p>
        </p:txBody>
      </p:sp>
      <p:graphicFrame>
        <p:nvGraphicFramePr>
          <p:cNvPr id="4" name="Inhaltsplatzhalter 3">
            <a:extLst>
              <a:ext uri="{FF2B5EF4-FFF2-40B4-BE49-F238E27FC236}">
                <a16:creationId xmlns:xdr="http://schemas.openxmlformats.org/drawingml/2006/spreadsheetDrawing" xmlns="" xmlns:a16="http://schemas.microsoft.com/office/drawing/2014/main" xmlns:lc="http://schemas.openxmlformats.org/drawingml/2006/lockedCanvas" id="{00000000-0008-0000-0200-000002000000}"/>
              </a:ext>
            </a:extLst>
          </p:cNvPr>
          <p:cNvGraphicFramePr>
            <a:graphicFrameLocks noGrp="1"/>
          </p:cNvGraphicFramePr>
          <p:nvPr>
            <p:ph idx="1"/>
            <p:extLst>
              <p:ext uri="{D42A27DB-BD31-4B8C-83A1-F6EECF244321}">
                <p14:modId xmlns:p14="http://schemas.microsoft.com/office/powerpoint/2010/main" val="495912701"/>
              </p:ext>
            </p:extLst>
          </p:nvPr>
        </p:nvGraphicFramePr>
        <p:xfrm>
          <a:off x="395536" y="1484784"/>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38129349"/>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148</Words>
  <Application>Microsoft Office PowerPoint</Application>
  <PresentationFormat>Bildschirmpräsentation (4:3)</PresentationFormat>
  <Paragraphs>9</Paragraphs>
  <Slides>4</Slides>
  <Notes>0</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Larissa</vt:lpstr>
      <vt:lpstr>Testzahlen und Positivquote</vt:lpstr>
      <vt:lpstr>Neuer Absatz Lagebericht zu Testzahlen</vt:lpstr>
      <vt:lpstr>Auslastung der Kapazitäten</vt:lpstr>
      <vt:lpstr>Probenrückstau</vt:lpstr>
    </vt:vector>
  </TitlesOfParts>
  <Company>Robert Koch-Institut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Seifried, Janna</dc:creator>
  <cp:lastModifiedBy>Seifried, Janna</cp:lastModifiedBy>
  <cp:revision>4</cp:revision>
  <dcterms:created xsi:type="dcterms:W3CDTF">2020-11-18T09:03:03Z</dcterms:created>
  <dcterms:modified xsi:type="dcterms:W3CDTF">2020-11-18T09:14:38Z</dcterms:modified>
</cp:coreProperties>
</file>