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64" r:id="rId2"/>
    <p:sldId id="365" r:id="rId3"/>
    <p:sldId id="383" r:id="rId4"/>
    <p:sldId id="594" r:id="rId5"/>
    <p:sldId id="595" r:id="rId6"/>
    <p:sldId id="593" r:id="rId7"/>
    <p:sldId id="592" r:id="rId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6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Designformatvorlage 1 - Akz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660B408-B3CF-4A94-85FC-2B1E0A45F4A2}" styleName="Dunkle Formatvorlage 2 - Akzent 1/Akz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64" autoAdjust="0"/>
    <p:restoredTop sz="70513" autoAdjust="0"/>
  </p:normalViewPr>
  <p:slideViewPr>
    <p:cSldViewPr>
      <p:cViewPr varScale="1">
        <p:scale>
          <a:sx n="77" d="100"/>
          <a:sy n="77" d="100"/>
        </p:scale>
        <p:origin x="150" y="78"/>
      </p:cViewPr>
      <p:guideLst>
        <p:guide orient="horz" pos="2160"/>
        <p:guide pos="2880"/>
      </p:guideLst>
    </p:cSldViewPr>
  </p:slideViewPr>
  <p:notesTextViewPr>
    <p:cViewPr>
      <p:scale>
        <a:sx n="1" d="1"/>
        <a:sy n="1" d="1"/>
      </p:scale>
      <p:origin x="0" y="-996"/>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A45EFB-BAFA-48EC-819D-9BECC4E90F40}" type="datetimeFigureOut">
              <a:rPr lang="de-DE" smtClean="0"/>
              <a:t>20.11.2020</a:t>
            </a:fld>
            <a:endParaRPr lang="de-DE"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83FEB-770A-496F-973B-C5810568E05C}" type="slidenum">
              <a:rPr lang="de-DE" smtClean="0"/>
              <a:t>‹Nr.›</a:t>
            </a:fld>
            <a:endParaRPr lang="de-DE" dirty="0"/>
          </a:p>
        </p:txBody>
      </p:sp>
    </p:spTree>
    <p:extLst>
      <p:ext uri="{BB962C8B-B14F-4D97-AF65-F5344CB8AC3E}">
        <p14:creationId xmlns:p14="http://schemas.microsoft.com/office/powerpoint/2010/main" val="1160121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p>
        </p:txBody>
      </p:sp>
      <p:sp>
        <p:nvSpPr>
          <p:cNvPr id="4" name="Foliennummernplatzhalter 3"/>
          <p:cNvSpPr>
            <a:spLocks noGrp="1"/>
          </p:cNvSpPr>
          <p:nvPr>
            <p:ph type="sldNum" sz="quarter" idx="10"/>
          </p:nvPr>
        </p:nvSpPr>
        <p:spPr/>
        <p:txBody>
          <a:bodyPr/>
          <a:lstStyle/>
          <a:p>
            <a:fld id="{72D83FEB-770A-496F-973B-C5810568E05C}" type="slidenum">
              <a:rPr lang="de-DE" smtClean="0"/>
              <a:t>1</a:t>
            </a:fld>
            <a:endParaRPr lang="de-DE" dirty="0"/>
          </a:p>
        </p:txBody>
      </p:sp>
    </p:spTree>
    <p:extLst>
      <p:ext uri="{BB962C8B-B14F-4D97-AF65-F5344CB8AC3E}">
        <p14:creationId xmlns:p14="http://schemas.microsoft.com/office/powerpoint/2010/main" val="444825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a:t>Neu: Afrika: Botswana</a:t>
            </a:r>
          </a:p>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a:t>Asien: Malediven</a:t>
            </a:r>
          </a:p>
        </p:txBody>
      </p:sp>
      <p:sp>
        <p:nvSpPr>
          <p:cNvPr id="4" name="Foliennummernplatzhalter 3"/>
          <p:cNvSpPr>
            <a:spLocks noGrp="1"/>
          </p:cNvSpPr>
          <p:nvPr>
            <p:ph type="sldNum" sz="quarter" idx="10"/>
          </p:nvPr>
        </p:nvSpPr>
        <p:spPr/>
        <p:txBody>
          <a:bodyPr/>
          <a:lstStyle/>
          <a:p>
            <a:fld id="{72D83FEB-770A-496F-973B-C5810568E05C}" type="slidenum">
              <a:rPr lang="de-DE" smtClean="0"/>
              <a:t>2</a:t>
            </a:fld>
            <a:endParaRPr lang="de-DE" dirty="0"/>
          </a:p>
        </p:txBody>
      </p:sp>
    </p:spTree>
    <p:extLst>
      <p:ext uri="{BB962C8B-B14F-4D97-AF65-F5344CB8AC3E}">
        <p14:creationId xmlns:p14="http://schemas.microsoft.com/office/powerpoint/2010/main" val="3853142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p>
        </p:txBody>
      </p:sp>
      <p:sp>
        <p:nvSpPr>
          <p:cNvPr id="4" name="Foliennummernplatzhalter 3"/>
          <p:cNvSpPr>
            <a:spLocks noGrp="1"/>
          </p:cNvSpPr>
          <p:nvPr>
            <p:ph type="sldNum" sz="quarter" idx="10"/>
          </p:nvPr>
        </p:nvSpPr>
        <p:spPr/>
        <p:txBody>
          <a:bodyPr/>
          <a:lstStyle/>
          <a:p>
            <a:fld id="{72D83FEB-770A-496F-973B-C5810568E05C}" type="slidenum">
              <a:rPr lang="de-DE" smtClean="0"/>
              <a:t>3</a:t>
            </a:fld>
            <a:endParaRPr lang="de-DE" dirty="0"/>
          </a:p>
        </p:txBody>
      </p:sp>
    </p:spTree>
    <p:extLst>
      <p:ext uri="{BB962C8B-B14F-4D97-AF65-F5344CB8AC3E}">
        <p14:creationId xmlns:p14="http://schemas.microsoft.com/office/powerpoint/2010/main" val="444825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defTabSz="914400">
              <a:spcBef>
                <a:spcPts val="0"/>
              </a:spcBef>
              <a:buClrTx/>
              <a:buNone/>
              <a:defRPr/>
            </a:pPr>
            <a:r>
              <a:rPr lang="de-DE" sz="1200" dirty="0"/>
              <a:t>Quellen:</a:t>
            </a:r>
          </a:p>
          <a:p>
            <a:pPr marL="0" indent="0" defTabSz="914400">
              <a:spcBef>
                <a:spcPts val="0"/>
              </a:spcBef>
              <a:buClrTx/>
              <a:buNone/>
              <a:defRPr/>
            </a:pPr>
            <a:r>
              <a:rPr lang="de-DE" sz="1200" dirty="0"/>
              <a:t>https://thl.fi/en/web/infectious-diseases-and-vaccinations/what-s-new/coronavirus-covid-19-latest-updates/situation-update-on-coronavirus</a:t>
            </a:r>
          </a:p>
          <a:p>
            <a:pPr marL="0" indent="0" defTabSz="914400">
              <a:spcBef>
                <a:spcPts val="0"/>
              </a:spcBef>
              <a:buClrTx/>
              <a:buNone/>
              <a:defRPr/>
            </a:pPr>
            <a:r>
              <a:rPr lang="de-DE" sz="1200" dirty="0"/>
              <a:t>https://experience.arcgis.com/experience/92e9bb33fac744c9a084381fc35aa3c7 (Dashboard)</a:t>
            </a:r>
          </a:p>
          <a:p>
            <a:pPr marL="0" indent="0" defTabSz="914400">
              <a:spcBef>
                <a:spcPts val="0"/>
              </a:spcBef>
              <a:buClrTx/>
              <a:buNone/>
              <a:defRPr/>
            </a:pPr>
            <a:r>
              <a:rPr lang="de-DE" sz="1200" dirty="0"/>
              <a:t>https://www.n-tv.de/panorama/Finnlands-stiller-Sieg-gegen-die-Pandemie-article22150904.html</a:t>
            </a:r>
          </a:p>
          <a:p>
            <a:pPr marL="0" indent="0" defTabSz="914400">
              <a:spcBef>
                <a:spcPts val="0"/>
              </a:spcBef>
              <a:buClrTx/>
              <a:buNone/>
              <a:defRPr/>
            </a:pPr>
            <a:r>
              <a:rPr lang="de-DE" sz="1200" dirty="0"/>
              <a:t>https://www.euractiv.com/section/languages-culture/news/finland-europes-quiet-success-in-covid-19-fight/ </a:t>
            </a:r>
          </a:p>
          <a:p>
            <a:pPr marL="0" indent="0" defTabSz="914400">
              <a:spcBef>
                <a:spcPts val="0"/>
              </a:spcBef>
              <a:buClrTx/>
              <a:buNone/>
              <a:defRPr/>
            </a:pPr>
            <a:r>
              <a:rPr lang="de-DE" sz="1200" dirty="0"/>
              <a:t>https://www.nytimes.com/2020/04/05/world/europe/coronavirus-finland-masks.html</a:t>
            </a:r>
          </a:p>
          <a:p>
            <a:pPr marL="0" indent="0" defTabSz="914400">
              <a:spcBef>
                <a:spcPts val="0"/>
              </a:spcBef>
              <a:buClrTx/>
              <a:buNone/>
              <a:defRPr/>
            </a:pPr>
            <a:r>
              <a:rPr lang="de-DE" sz="1200" dirty="0"/>
              <a:t>https://www.reuters.com/article/uk-health-coronavirus-finland/where-social-distancing-comes-naturally-finland-keeps-coronavirus-in-check-idUKKBN27W1PG</a:t>
            </a:r>
          </a:p>
          <a:p>
            <a:pPr marL="0" indent="0" defTabSz="914400">
              <a:spcBef>
                <a:spcPts val="0"/>
              </a:spcBef>
              <a:buClrTx/>
              <a:buNone/>
              <a:defRPr/>
            </a:pPr>
            <a:endParaRPr lang="de-DE" sz="1200" dirty="0"/>
          </a:p>
          <a:p>
            <a:pPr marL="0" indent="0" defTabSz="914400">
              <a:spcBef>
                <a:spcPts val="0"/>
              </a:spcBef>
              <a:buClrTx/>
              <a:buNone/>
              <a:defRPr/>
            </a:pPr>
            <a:r>
              <a:rPr lang="de-DE" sz="1200" dirty="0"/>
              <a:t>Maßnahmen der Regierung:</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solidFill>
                  <a:prstClr val="black"/>
                </a:solidFill>
              </a:rPr>
              <a:t>Schnelles Handeln: </a:t>
            </a:r>
            <a:r>
              <a:rPr lang="de-DE" dirty="0"/>
              <a:t>Im Frühjahr reagierte die Regierung rasch und verhängte im März einen zweimonatigen Lockdown. Reisen in und aus der Hauptstadt Helsinki waren verboten. Danach kehrte das Land weitgehend zur Normalität zurück. </a:t>
            </a:r>
          </a:p>
          <a:p>
            <a:r>
              <a:rPr lang="de-DE" dirty="0"/>
              <a:t>Ein effektives System für Tests und die Nachverfolgung von Ansteckungsketten helfen, die Infektionen gering zu halten. Zentraler Bestandteil ist die App "Corona Flash", die 2,5 Millionen (45%) der 5,5 Millionen Finnen auf ihr Smartphone geladen haben. Im Vergleich DEU Corona Warn App Downloads: </a:t>
            </a:r>
            <a:r>
              <a:rPr lang="de-DE" sz="1200" b="0" i="0" u="none" strike="noStrike" kern="1200" baseline="0" dirty="0">
                <a:solidFill>
                  <a:schemeClr val="tx1"/>
                </a:solidFill>
                <a:latin typeface="+mn-lt"/>
                <a:ea typeface="+mn-ea"/>
                <a:cs typeface="+mn-cs"/>
              </a:rPr>
              <a:t>22 Mio. von insgesamt 83 Mio. EW(ca. 27%)</a:t>
            </a:r>
          </a:p>
          <a:p>
            <a:endParaRPr lang="de-DE" sz="1200" b="0" i="0" u="none" strike="noStrike" kern="1200" baseline="0" dirty="0">
              <a:solidFill>
                <a:schemeClr val="tx1"/>
              </a:solidFill>
              <a:latin typeface="+mn-lt"/>
              <a:ea typeface="+mn-ea"/>
              <a:cs typeface="+mn-cs"/>
            </a:endParaRPr>
          </a:p>
          <a:p>
            <a:r>
              <a:rPr lang="de-DE" sz="1200" b="0" i="0" u="none" strike="noStrike" kern="1200" baseline="0" dirty="0">
                <a:solidFill>
                  <a:schemeClr val="tx1"/>
                </a:solidFill>
                <a:latin typeface="+mn-lt"/>
                <a:ea typeface="+mn-ea"/>
                <a:cs typeface="+mn-cs"/>
              </a:rPr>
              <a:t>Persönliche Faktoren der Finnen:</a:t>
            </a:r>
          </a:p>
          <a:p>
            <a:r>
              <a:rPr lang="de-DE" sz="1200" b="0" i="0" u="none" strike="noStrike" kern="1200" baseline="0" dirty="0">
                <a:solidFill>
                  <a:schemeClr val="tx1"/>
                </a:solidFill>
                <a:latin typeface="+mn-lt"/>
                <a:ea typeface="+mn-ea"/>
                <a:cs typeface="+mn-cs"/>
              </a:rPr>
              <a:t>Das oft als zurückhaltend beschriebene Naturell der Finnen mag dabei eine Rolle spielen. "Wir sind nicht so gesellig und gern allein", sagt die Sozialpsychologin Nelli </a:t>
            </a:r>
            <a:r>
              <a:rPr lang="de-DE" sz="1200" b="0" i="0" u="none" strike="noStrike" kern="1200" baseline="0" dirty="0" err="1">
                <a:solidFill>
                  <a:schemeClr val="tx1"/>
                </a:solidFill>
                <a:latin typeface="+mn-lt"/>
                <a:ea typeface="+mn-ea"/>
                <a:cs typeface="+mn-cs"/>
              </a:rPr>
              <a:t>Hankonen</a:t>
            </a:r>
            <a:r>
              <a:rPr lang="de-DE" sz="1200" b="0" i="0" u="none" strike="noStrike" kern="1200" baseline="0" dirty="0">
                <a:solidFill>
                  <a:schemeClr val="tx1"/>
                </a:solidFill>
                <a:latin typeface="+mn-lt"/>
                <a:ea typeface="+mn-ea"/>
                <a:cs typeface="+mn-cs"/>
              </a:rPr>
              <a:t> von der Universität Helsinki. Finnen gelten als eher introvertiert und relativ vorsichtig im Umgang mit anderen,</a:t>
            </a:r>
          </a:p>
          <a:p>
            <a:r>
              <a:rPr lang="de-DE" dirty="0">
                <a:highlight>
                  <a:srgbClr val="FFFF00"/>
                </a:highlight>
              </a:rPr>
              <a:t>Die Finnen halten sich nicht nur an die Vorgaben, einige sehen sie sogar als Bereicherung. Bei einer Umfrage im Auftrag des EU-Parlaments gaben 23% der befragten Finnen an, der Lockdown habe ihr Leben verbessert.</a:t>
            </a:r>
            <a:endParaRPr lang="de-DE" sz="1200" dirty="0">
              <a:highlight>
                <a:srgbClr val="FFFF00"/>
              </a:highlight>
            </a:endParaRPr>
          </a:p>
        </p:txBody>
      </p:sp>
      <p:sp>
        <p:nvSpPr>
          <p:cNvPr id="4" name="Foliennummernplatzhalter 3"/>
          <p:cNvSpPr>
            <a:spLocks noGrp="1"/>
          </p:cNvSpPr>
          <p:nvPr>
            <p:ph type="sldNum" sz="quarter" idx="10"/>
          </p:nvPr>
        </p:nvSpPr>
        <p:spPr/>
        <p:txBody>
          <a:bodyPr/>
          <a:lstStyle/>
          <a:p>
            <a:fld id="{5D94784D-ACB2-4C06-BA24-2437C87E0754}" type="slidenum">
              <a:rPr lang="de-DE" smtClean="0"/>
              <a:t>4</a:t>
            </a:fld>
            <a:endParaRPr lang="de-DE"/>
          </a:p>
        </p:txBody>
      </p:sp>
    </p:spTree>
    <p:extLst>
      <p:ext uri="{BB962C8B-B14F-4D97-AF65-F5344CB8AC3E}">
        <p14:creationId xmlns:p14="http://schemas.microsoft.com/office/powerpoint/2010/main" val="3262947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defTabSz="914400">
              <a:spcBef>
                <a:spcPts val="0"/>
              </a:spcBef>
              <a:buClrTx/>
              <a:buNone/>
              <a:defRPr/>
            </a:pPr>
            <a:r>
              <a:rPr lang="de-DE" sz="1200" dirty="0"/>
              <a:t>Quellen:</a:t>
            </a:r>
          </a:p>
          <a:p>
            <a:pPr marL="0" indent="0" defTabSz="914400">
              <a:spcBef>
                <a:spcPts val="0"/>
              </a:spcBef>
              <a:buClrTx/>
              <a:buNone/>
              <a:defRPr/>
            </a:pPr>
            <a:r>
              <a:rPr lang="de-DE" sz="1200" dirty="0"/>
              <a:t>https://stm.fi/koronaviruksen-testausstrategia</a:t>
            </a:r>
          </a:p>
          <a:p>
            <a:pPr marL="0" indent="0" defTabSz="914400">
              <a:spcBef>
                <a:spcPts val="0"/>
              </a:spcBef>
              <a:buClrTx/>
              <a:buNone/>
              <a:defRPr/>
            </a:pPr>
            <a:r>
              <a:rPr lang="de-DE" sz="1200" dirty="0"/>
              <a:t>https://thl.fi/fi/web/infektiotaudit-ja-rokotukset/taudit-ja-torjunta/taudit-ja-taudinaiheuttajat-a-o/koronavirus-covid-19/toimenpideohje-epailtaessa-koronaviruksen-covid-19-aiheuttamaa-infektiota</a:t>
            </a:r>
          </a:p>
          <a:p>
            <a:pPr marL="0" indent="0" defTabSz="914400">
              <a:spcBef>
                <a:spcPts val="0"/>
              </a:spcBef>
              <a:buClrTx/>
              <a:buNone/>
              <a:defRPr/>
            </a:pPr>
            <a:r>
              <a:rPr lang="de-DE" sz="1200" dirty="0"/>
              <a:t>https://valtioneuvosto.fi/en/entry-restrictions </a:t>
            </a:r>
            <a:endParaRPr lang="de-DE" sz="1200" dirty="0">
              <a:highlight>
                <a:srgbClr val="FFFF00"/>
              </a:highlight>
            </a:endParaRPr>
          </a:p>
        </p:txBody>
      </p:sp>
      <p:sp>
        <p:nvSpPr>
          <p:cNvPr id="4" name="Foliennummernplatzhalter 3"/>
          <p:cNvSpPr>
            <a:spLocks noGrp="1"/>
          </p:cNvSpPr>
          <p:nvPr>
            <p:ph type="sldNum" sz="quarter" idx="10"/>
          </p:nvPr>
        </p:nvSpPr>
        <p:spPr/>
        <p:txBody>
          <a:bodyPr/>
          <a:lstStyle/>
          <a:p>
            <a:fld id="{5D94784D-ACB2-4C06-BA24-2437C87E0754}" type="slidenum">
              <a:rPr lang="de-DE" smtClean="0"/>
              <a:t>5</a:t>
            </a:fld>
            <a:endParaRPr lang="de-DE"/>
          </a:p>
        </p:txBody>
      </p:sp>
    </p:spTree>
    <p:extLst>
      <p:ext uri="{BB962C8B-B14F-4D97-AF65-F5344CB8AC3E}">
        <p14:creationId xmlns:p14="http://schemas.microsoft.com/office/powerpoint/2010/main" val="2198998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kern="1200" dirty="0">
                <a:solidFill>
                  <a:schemeClr val="tx1"/>
                </a:solidFill>
                <a:effectLst/>
                <a:latin typeface="+mn-lt"/>
                <a:ea typeface="+mn-ea"/>
                <a:cs typeface="+mn-cs"/>
              </a:rPr>
              <a:t>FYI! </a:t>
            </a:r>
            <a:r>
              <a:rPr lang="en-US" sz="1200" kern="1200" dirty="0">
                <a:solidFill>
                  <a:schemeClr val="tx1"/>
                </a:solidFill>
                <a:effectLst/>
                <a:latin typeface="+mn-lt"/>
                <a:ea typeface="+mn-ea"/>
                <a:cs typeface="+mn-cs"/>
              </a:rPr>
              <a:t>Oxford Coronavirus Government Response Tracker (</a:t>
            </a:r>
            <a:r>
              <a:rPr lang="en-US" sz="1200" kern="1200" dirty="0" err="1">
                <a:solidFill>
                  <a:schemeClr val="tx1"/>
                </a:solidFill>
                <a:effectLst/>
                <a:latin typeface="+mn-lt"/>
                <a:ea typeface="+mn-ea"/>
                <a:cs typeface="+mn-cs"/>
              </a:rPr>
              <a:t>OxCGRT</a:t>
            </a:r>
            <a:r>
              <a:rPr lang="en-US" sz="1200" kern="1200" dirty="0">
                <a:solidFill>
                  <a:schemeClr val="tx1"/>
                </a:solidFill>
                <a:effectLst/>
                <a:latin typeface="+mn-lt"/>
                <a:ea typeface="+mn-ea"/>
                <a:cs typeface="+mn-cs"/>
              </a:rPr>
              <a:t>) rates public health measures in Germany up until 9 November as stricter than both in </a:t>
            </a:r>
            <a:r>
              <a:rPr lang="en-US" sz="1200" kern="1200" dirty="0" err="1">
                <a:solidFill>
                  <a:schemeClr val="tx1"/>
                </a:solidFill>
                <a:effectLst/>
                <a:latin typeface="+mn-lt"/>
                <a:ea typeface="+mn-ea"/>
                <a:cs typeface="+mn-cs"/>
              </a:rPr>
              <a:t>Südkorea</a:t>
            </a:r>
            <a:r>
              <a:rPr lang="en-US" sz="1200" kern="1200" dirty="0">
                <a:solidFill>
                  <a:schemeClr val="tx1"/>
                </a:solidFill>
                <a:effectLst/>
                <a:latin typeface="+mn-lt"/>
                <a:ea typeface="+mn-ea"/>
                <a:cs typeface="+mn-cs"/>
              </a:rPr>
              <a:t> und Taiwan, but countries have less cases (https://ourworldindata.org/policy-responses-covid, scroll down to map under heading “government stringency index” and click on individual countries to see detailed results, then select “add country” to compare countries)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Privacy Concerns regarding digital tools in South Korea and Taiwan: https://www.idea.int/gsod-indices/#/indices/world-map?covid19=1</a:t>
            </a:r>
            <a:endParaRPr lang="de-DE" sz="1200" kern="1200" dirty="0">
              <a:solidFill>
                <a:schemeClr val="tx1"/>
              </a:solidFill>
              <a:effectLst/>
              <a:latin typeface="+mn-lt"/>
              <a:ea typeface="+mn-ea"/>
              <a:cs typeface="+mn-cs"/>
            </a:endParaRPr>
          </a:p>
          <a:p>
            <a:pPr marL="628650" lvl="1" indent="-171450">
              <a:buFont typeface="Arial" panose="020B0604020202020204" pitchFamily="34" charset="0"/>
              <a:buChar char="•"/>
            </a:pPr>
            <a:endParaRPr lang="de-DE" sz="1200" kern="1200" dirty="0">
              <a:solidFill>
                <a:schemeClr val="tx1"/>
              </a:solidFill>
              <a:effectLst/>
              <a:latin typeface="+mn-lt"/>
              <a:ea typeface="+mn-ea"/>
              <a:cs typeface="+mn-cs"/>
            </a:endParaRPr>
          </a:p>
          <a:p>
            <a:pPr marL="628650" lvl="1" indent="-171450">
              <a:buFont typeface="Arial" panose="020B0604020202020204" pitchFamily="34" charset="0"/>
              <a:buChar char="•"/>
            </a:pPr>
            <a:endParaRPr lang="de-DE"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de-DE" sz="1200" kern="1200" dirty="0">
                <a:solidFill>
                  <a:schemeClr val="tx1"/>
                </a:solidFill>
                <a:effectLst/>
                <a:latin typeface="+mn-lt"/>
                <a:ea typeface="+mn-ea"/>
                <a:cs typeface="+mn-cs"/>
              </a:rPr>
              <a:t>Südkorea:</a:t>
            </a:r>
          </a:p>
          <a:p>
            <a:pPr marL="628650" lvl="1" indent="-171450">
              <a:buFont typeface="Arial" panose="020B0604020202020204" pitchFamily="34" charset="0"/>
              <a:buChar char="•"/>
            </a:pPr>
            <a:r>
              <a:rPr lang="de-DE" sz="1200" kern="1200" dirty="0">
                <a:solidFill>
                  <a:schemeClr val="tx1"/>
                </a:solidFill>
                <a:effectLst/>
                <a:latin typeface="+mn-lt"/>
                <a:ea typeface="+mn-ea"/>
                <a:cs typeface="+mn-cs"/>
              </a:rPr>
              <a:t>https://www.theguardian.com/world/2020/nov/17/south-korea-facing-crisis-says-pm-as-covid-measures-tightened</a:t>
            </a:r>
          </a:p>
          <a:p>
            <a:pPr marL="628650" lvl="1" indent="-171450">
              <a:buFont typeface="Arial" panose="020B0604020202020204" pitchFamily="34" charset="0"/>
              <a:buChar char="•"/>
            </a:pPr>
            <a:r>
              <a:rPr lang="de-DE" sz="1200" kern="1200" dirty="0">
                <a:solidFill>
                  <a:schemeClr val="tx1"/>
                </a:solidFill>
                <a:effectLst/>
                <a:latin typeface="+mn-lt"/>
                <a:ea typeface="+mn-ea"/>
                <a:cs typeface="+mn-cs"/>
              </a:rPr>
              <a:t>https://thediplomat.com/2020/05/agile-governance-crushing-covid-19-taiwan-and-south-korea/</a:t>
            </a:r>
          </a:p>
          <a:p>
            <a:pPr marL="628650" lvl="1" indent="-171450">
              <a:buFont typeface="Arial" panose="020B0604020202020204" pitchFamily="34" charset="0"/>
              <a:buChar char="•"/>
            </a:pPr>
            <a:endParaRPr lang="de-DE"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de-DE" sz="1200" kern="1200" dirty="0">
                <a:solidFill>
                  <a:schemeClr val="tx1"/>
                </a:solidFill>
                <a:effectLst/>
                <a:latin typeface="+mn-lt"/>
                <a:ea typeface="+mn-ea"/>
                <a:cs typeface="+mn-cs"/>
              </a:rPr>
              <a:t>Taiwan:</a:t>
            </a:r>
          </a:p>
          <a:p>
            <a:pPr marL="628650" lvl="1" indent="-171450">
              <a:buFont typeface="Arial" panose="020B0604020202020204" pitchFamily="34" charset="0"/>
              <a:buChar char="•"/>
            </a:pPr>
            <a:r>
              <a:rPr lang="de-DE" sz="1200" kern="1200" dirty="0">
                <a:solidFill>
                  <a:schemeClr val="tx1"/>
                </a:solidFill>
                <a:effectLst/>
                <a:latin typeface="+mn-lt"/>
                <a:ea typeface="+mn-ea"/>
                <a:cs typeface="+mn-cs"/>
              </a:rPr>
              <a:t>https://www.theguardian.com/world/2020/oct/29/taiwan-domestic-covid-19-infection</a:t>
            </a:r>
          </a:p>
          <a:p>
            <a:pPr marL="628650" lvl="1" indent="-171450">
              <a:buFont typeface="Arial" panose="020B0604020202020204" pitchFamily="34" charset="0"/>
              <a:buChar char="•"/>
            </a:pPr>
            <a:r>
              <a:rPr lang="de-DE" sz="1200" kern="1200" dirty="0">
                <a:solidFill>
                  <a:schemeClr val="tx1"/>
                </a:solidFill>
                <a:effectLst/>
                <a:latin typeface="+mn-lt"/>
                <a:ea typeface="+mn-ea"/>
                <a:cs typeface="+mn-cs"/>
              </a:rPr>
              <a:t>https://taiwan.ahk.de/news/newsfeed/news-detail/information-on-the-novel-coronavirus-covid-19-outbreak</a:t>
            </a:r>
          </a:p>
          <a:p>
            <a:pPr marL="628650" lvl="1" indent="-171450">
              <a:buFont typeface="Arial" panose="020B0604020202020204" pitchFamily="34" charset="0"/>
              <a:buChar char="•"/>
            </a:pPr>
            <a:r>
              <a:rPr lang="de-DE" sz="1200" kern="1200" dirty="0">
                <a:solidFill>
                  <a:schemeClr val="tx1"/>
                </a:solidFill>
                <a:effectLst/>
                <a:latin typeface="+mn-lt"/>
                <a:ea typeface="+mn-ea"/>
                <a:cs typeface="+mn-cs"/>
              </a:rPr>
              <a:t>https://www.aa.com.tr/en/asia-pacific/taiwan-able-to-face-covid-19-with-experience-from-sars-/2043345 </a:t>
            </a:r>
          </a:p>
          <a:p>
            <a:pPr marL="628650" lvl="1" indent="-171450">
              <a:buFont typeface="Arial" panose="020B0604020202020204" pitchFamily="34" charset="0"/>
              <a:buChar char="•"/>
            </a:pPr>
            <a:r>
              <a:rPr lang="de-DE" sz="1200" kern="1200" dirty="0">
                <a:solidFill>
                  <a:schemeClr val="tx1"/>
                </a:solidFill>
                <a:effectLst/>
                <a:latin typeface="+mn-lt"/>
                <a:ea typeface="+mn-ea"/>
                <a:cs typeface="+mn-cs"/>
              </a:rPr>
              <a:t>https://thediplomat.com/2020/05/agile-governance-crushing-covid-19-taiwan-and-south-korea/</a:t>
            </a:r>
          </a:p>
          <a:p>
            <a:pPr marL="628650" lvl="1" indent="-171450">
              <a:buFont typeface="Arial" panose="020B0604020202020204" pitchFamily="34" charset="0"/>
              <a:buChar char="•"/>
            </a:pPr>
            <a:endParaRPr lang="de-DE" sz="1200" kern="1200" dirty="0">
              <a:solidFill>
                <a:schemeClr val="tx1"/>
              </a:solidFill>
              <a:effectLst/>
              <a:latin typeface="+mn-lt"/>
              <a:ea typeface="+mn-ea"/>
              <a:cs typeface="+mn-cs"/>
            </a:endParaRPr>
          </a:p>
          <a:p>
            <a:pPr marL="628650" lvl="1" indent="-171450">
              <a:buFont typeface="Arial" panose="020B0604020202020204" pitchFamily="34" charset="0"/>
              <a:buChar char="•"/>
            </a:pPr>
            <a:endParaRPr lang="de-DE" sz="1200" kern="1200" dirty="0">
              <a:solidFill>
                <a:schemeClr val="tx1"/>
              </a:solidFill>
              <a:effectLst/>
              <a:latin typeface="+mn-lt"/>
              <a:ea typeface="+mn-ea"/>
              <a:cs typeface="+mn-cs"/>
            </a:endParaRPr>
          </a:p>
          <a:p>
            <a:pPr marL="628650" lvl="1" indent="-171450">
              <a:buFont typeface="Arial" panose="020B0604020202020204" pitchFamily="34" charset="0"/>
              <a:buChar char="•"/>
            </a:pPr>
            <a:endParaRPr lang="de-DE"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de-DE" sz="1200" kern="1200" dirty="0">
                <a:solidFill>
                  <a:schemeClr val="tx1"/>
                </a:solidFill>
                <a:effectLst/>
                <a:latin typeface="+mn-lt"/>
                <a:ea typeface="+mn-ea"/>
                <a:cs typeface="+mn-cs"/>
              </a:rPr>
              <a:t>Anteil der Bevölkerung mit Smartphone DE etwas über 80% (also ca. wie Taiwan)</a:t>
            </a:r>
          </a:p>
          <a:p>
            <a:pPr lvl="1"/>
            <a:endParaRPr lang="de-DE" sz="1200" kern="1200" dirty="0">
              <a:solidFill>
                <a:schemeClr val="tx1"/>
              </a:solidFill>
              <a:effectLst/>
              <a:latin typeface="+mn-lt"/>
              <a:ea typeface="+mn-ea"/>
              <a:cs typeface="+mn-cs"/>
            </a:endParaRPr>
          </a:p>
          <a:p>
            <a:endParaRPr lang="de-DE" dirty="0"/>
          </a:p>
        </p:txBody>
      </p:sp>
      <p:sp>
        <p:nvSpPr>
          <p:cNvPr id="4" name="Foliennummernplatzhalter 3"/>
          <p:cNvSpPr>
            <a:spLocks noGrp="1"/>
          </p:cNvSpPr>
          <p:nvPr>
            <p:ph type="sldNum" sz="quarter" idx="10"/>
          </p:nvPr>
        </p:nvSpPr>
        <p:spPr/>
        <p:txBody>
          <a:bodyPr/>
          <a:lstStyle/>
          <a:p>
            <a:fld id="{5D94784D-ACB2-4C06-BA24-2437C87E0754}" type="slidenum">
              <a:rPr lang="de-DE" smtClean="0"/>
              <a:t>6</a:t>
            </a:fld>
            <a:endParaRPr lang="de-DE"/>
          </a:p>
        </p:txBody>
      </p:sp>
    </p:spTree>
    <p:extLst>
      <p:ext uri="{BB962C8B-B14F-4D97-AF65-F5344CB8AC3E}">
        <p14:creationId xmlns:p14="http://schemas.microsoft.com/office/powerpoint/2010/main" val="3335238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72D83FEB-770A-496F-973B-C5810568E05C}" type="slidenum">
              <a:rPr lang="de-DE" smtClean="0"/>
              <a:t>7</a:t>
            </a:fld>
            <a:endParaRPr lang="de-DE" dirty="0"/>
          </a:p>
        </p:txBody>
      </p:sp>
    </p:spTree>
    <p:extLst>
      <p:ext uri="{BB962C8B-B14F-4D97-AF65-F5344CB8AC3E}">
        <p14:creationId xmlns:p14="http://schemas.microsoft.com/office/powerpoint/2010/main" val="1238863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DA2911CA-0C0D-4F0F-84CF-C2416D7FF593}" type="datetimeFigureOut">
              <a:rPr lang="de-DE" smtClean="0"/>
              <a:t>20.11.2020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094563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20.11.2020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517702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20.11.2020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50277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20.11.2020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62373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DA2911CA-0C0D-4F0F-84CF-C2416D7FF593}" type="datetimeFigureOut">
              <a:rPr lang="de-DE" smtClean="0"/>
              <a:t>20.11.2020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827823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DA2911CA-0C0D-4F0F-84CF-C2416D7FF593}" type="datetimeFigureOut">
              <a:rPr lang="de-DE" smtClean="0"/>
              <a:t>20.11.2020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022798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DA2911CA-0C0D-4F0F-84CF-C2416D7FF593}" type="datetimeFigureOut">
              <a:rPr lang="de-DE" smtClean="0"/>
              <a:t>20.11.2020</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76085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DA2911CA-0C0D-4F0F-84CF-C2416D7FF593}" type="datetimeFigureOut">
              <a:rPr lang="de-DE" smtClean="0"/>
              <a:t>20.11.2020</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870123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A2911CA-0C0D-4F0F-84CF-C2416D7FF593}" type="datetimeFigureOut">
              <a:rPr lang="de-DE" smtClean="0"/>
              <a:t>20.11.2020</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337060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20.11.2020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24188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20.11.2020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3537070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911CA-0C0D-4F0F-84CF-C2416D7FF593}" type="datetimeFigureOut">
              <a:rPr lang="de-DE" smtClean="0"/>
              <a:t>20.11.2020</a:t>
            </a:fld>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CA59CA-FE7B-467A-B754-EB155CFC0943}" type="slidenum">
              <a:rPr lang="de-DE" smtClean="0"/>
              <a:t>‹Nr.›</a:t>
            </a:fld>
            <a:endParaRPr lang="de-DE" dirty="0"/>
          </a:p>
        </p:txBody>
      </p:sp>
    </p:spTree>
    <p:extLst>
      <p:ext uri="{BB962C8B-B14F-4D97-AF65-F5344CB8AC3E}">
        <p14:creationId xmlns:p14="http://schemas.microsoft.com/office/powerpoint/2010/main" val="3963328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thl.fi/en/web/infectious-diseases/surveillance/infectious-disease-register"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txBox="1">
            <a:spLocks/>
          </p:cNvSpPr>
          <p:nvPr/>
        </p:nvSpPr>
        <p:spPr>
          <a:xfrm>
            <a:off x="179512" y="332656"/>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Top 10 Länder</a:t>
            </a:r>
            <a:r>
              <a:rPr kumimoji="0" lang="de-DE" sz="2400" b="1" i="0" u="none" strike="noStrike" kern="1200" cap="none" spc="0" normalizeH="0" noProof="0" dirty="0">
                <a:ln>
                  <a:noFill/>
                </a:ln>
                <a:solidFill>
                  <a:srgbClr val="006EC7"/>
                </a:solidFill>
                <a:effectLst/>
                <a:uLnTx/>
                <a:uFillTx/>
                <a:latin typeface="Calibri"/>
                <a:ea typeface="+mj-ea"/>
                <a:cs typeface="+mj-cs"/>
              </a:rPr>
              <a:t> nach Anzahl neuer Fälle in den letzten 7 Tagen</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cxnSp>
        <p:nvCxnSpPr>
          <p:cNvPr id="6" name="Gerade Verbindung 5"/>
          <p:cNvCxnSpPr/>
          <p:nvPr/>
        </p:nvCxnSpPr>
        <p:spPr>
          <a:xfrm>
            <a:off x="0" y="908720"/>
            <a:ext cx="9144000" cy="0"/>
          </a:xfrm>
          <a:prstGeom prst="line">
            <a:avLst/>
          </a:prstGeom>
          <a:noFill/>
          <a:ln w="19050" cap="flat" cmpd="sng" algn="ctr">
            <a:solidFill>
              <a:srgbClr val="006EC7"/>
            </a:solidFill>
            <a:prstDash val="solid"/>
          </a:ln>
          <a:effectLst/>
        </p:spPr>
      </p:cxnSp>
      <p:sp>
        <p:nvSpPr>
          <p:cNvPr id="7" name="Textfeld 6"/>
          <p:cNvSpPr txBox="1"/>
          <p:nvPr/>
        </p:nvSpPr>
        <p:spPr>
          <a:xfrm>
            <a:off x="2597132" y="913705"/>
            <a:ext cx="3959289" cy="830997"/>
          </a:xfrm>
          <a:prstGeom prst="rect">
            <a:avLst/>
          </a:prstGeom>
          <a:noFill/>
        </p:spPr>
        <p:txBody>
          <a:bodyPr wrap="none" rtlCol="0">
            <a:spAutoFit/>
          </a:bodyPr>
          <a:lstStyle/>
          <a:p>
            <a:r>
              <a:rPr lang="de-DE" sz="2400" b="1" dirty="0">
                <a:solidFill>
                  <a:schemeClr val="tx2"/>
                </a:solidFill>
              </a:rPr>
              <a:t>56.368.585 Fälle </a:t>
            </a:r>
          </a:p>
          <a:p>
            <a:r>
              <a:rPr lang="de-DE" sz="2400" b="1" dirty="0">
                <a:solidFill>
                  <a:schemeClr val="tx2"/>
                </a:solidFill>
              </a:rPr>
              <a:t>1.350.713  Todesfälle (2,41%)</a:t>
            </a:r>
          </a:p>
        </p:txBody>
      </p:sp>
      <p:sp>
        <p:nvSpPr>
          <p:cNvPr id="8" name="Textfeld 7"/>
          <p:cNvSpPr txBox="1"/>
          <p:nvPr/>
        </p:nvSpPr>
        <p:spPr>
          <a:xfrm>
            <a:off x="5903640" y="6577607"/>
            <a:ext cx="3240360" cy="307777"/>
          </a:xfrm>
          <a:prstGeom prst="rect">
            <a:avLst/>
          </a:prstGeom>
          <a:noFill/>
        </p:spPr>
        <p:txBody>
          <a:bodyPr wrap="square" rtlCol="0">
            <a:spAutoFit/>
          </a:bodyPr>
          <a:lstStyle/>
          <a:p>
            <a:pPr algn="r"/>
            <a:r>
              <a:rPr lang="de-DE" sz="1400" i="1" dirty="0">
                <a:solidFill>
                  <a:prstClr val="black"/>
                </a:solidFill>
              </a:rPr>
              <a:t>Quelle: ECDC, Stand: 19.11.2020</a:t>
            </a:r>
          </a:p>
        </p:txBody>
      </p:sp>
      <p:graphicFrame>
        <p:nvGraphicFramePr>
          <p:cNvPr id="3" name="Tabelle 2"/>
          <p:cNvGraphicFramePr>
            <a:graphicFrameLocks noGrp="1"/>
          </p:cNvGraphicFramePr>
          <p:nvPr>
            <p:extLst>
              <p:ext uri="{D42A27DB-BD31-4B8C-83A1-F6EECF244321}">
                <p14:modId xmlns:p14="http://schemas.microsoft.com/office/powerpoint/2010/main" val="518796098"/>
              </p:ext>
            </p:extLst>
          </p:nvPr>
        </p:nvGraphicFramePr>
        <p:xfrm>
          <a:off x="107504" y="1744702"/>
          <a:ext cx="8928992" cy="4717637"/>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512168">
                  <a:extLst>
                    <a:ext uri="{9D8B030D-6E8A-4147-A177-3AD203B41FA5}">
                      <a16:colId xmlns:a16="http://schemas.microsoft.com/office/drawing/2014/main" val="20004"/>
                    </a:ext>
                  </a:extLst>
                </a:gridCol>
                <a:gridCol w="792088">
                  <a:extLst>
                    <a:ext uri="{9D8B030D-6E8A-4147-A177-3AD203B41FA5}">
                      <a16:colId xmlns:a16="http://schemas.microsoft.com/office/drawing/2014/main" val="20005"/>
                    </a:ext>
                  </a:extLst>
                </a:gridCol>
                <a:gridCol w="864096">
                  <a:extLst>
                    <a:ext uri="{9D8B030D-6E8A-4147-A177-3AD203B41FA5}">
                      <a16:colId xmlns:a16="http://schemas.microsoft.com/office/drawing/2014/main" val="20006"/>
                    </a:ext>
                  </a:extLst>
                </a:gridCol>
                <a:gridCol w="648072">
                  <a:extLst>
                    <a:ext uri="{9D8B030D-6E8A-4147-A177-3AD203B41FA5}">
                      <a16:colId xmlns:a16="http://schemas.microsoft.com/office/drawing/2014/main" val="20007"/>
                    </a:ext>
                  </a:extLst>
                </a:gridCol>
              </a:tblGrid>
              <a:tr h="798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Land</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Fälle kumulativ</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Neue Fälle in den letzten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Veränderung %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7d-Inzidenz/ 100.000 Ew</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R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CFR %</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Trend</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000"/>
                  </a:ext>
                </a:extLst>
              </a:tr>
              <a:tr h="303563">
                <a:tc>
                  <a:txBody>
                    <a:bodyPr/>
                    <a:lstStyle/>
                    <a:p>
                      <a:pPr marL="0" algn="l" defTabSz="914400" rtl="0" eaLnBrk="1" fontAlgn="b" latinLnBrk="0" hangingPunct="1"/>
                      <a:r>
                        <a:rPr lang="de-DE" sz="1800" b="1" i="0" u="none" strike="noStrike" kern="1200" dirty="0">
                          <a:solidFill>
                            <a:schemeClr val="tx2"/>
                          </a:solidFill>
                          <a:effectLst/>
                          <a:latin typeface="+mn-lt"/>
                          <a:ea typeface="+mn-ea"/>
                          <a:cs typeface="+mn-cs"/>
                        </a:rPr>
                        <a:t>Vereinigte Staaten</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11.529.807</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1.128.675</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23,4</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342,99</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1,14</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2,17</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extLst>
                  <a:ext uri="{0D108BD9-81ED-4DB2-BD59-A6C34878D82A}">
                    <a16:rowId xmlns:a16="http://schemas.microsoft.com/office/drawing/2014/main" val="10001"/>
                  </a:ext>
                </a:extLst>
              </a:tr>
              <a:tr h="292125">
                <a:tc>
                  <a:txBody>
                    <a:bodyPr/>
                    <a:lstStyle/>
                    <a:p>
                      <a:pPr marL="0" algn="l" defTabSz="914400" rtl="0" eaLnBrk="1" fontAlgn="b" latinLnBrk="0" hangingPunct="1"/>
                      <a:r>
                        <a:rPr lang="de-DE" sz="1800" b="1" i="0" u="none" strike="noStrike" kern="1200" dirty="0">
                          <a:solidFill>
                            <a:schemeClr val="tx2"/>
                          </a:solidFill>
                          <a:effectLst/>
                          <a:latin typeface="+mn-lt"/>
                          <a:ea typeface="+mn-ea"/>
                          <a:cs typeface="+mn-cs"/>
                        </a:rPr>
                        <a:t>Indien</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8.958.483</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274.567</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-14,15</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20,09</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0,9</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1,47</a:t>
                      </a:r>
                    </a:p>
                  </a:txBody>
                  <a:tcPr marL="9525" marR="9525" marT="9525"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tcPr>
                </a:tc>
                <a:extLst>
                  <a:ext uri="{0D108BD9-81ED-4DB2-BD59-A6C34878D82A}">
                    <a16:rowId xmlns:a16="http://schemas.microsoft.com/office/drawing/2014/main" val="10002"/>
                  </a:ext>
                </a:extLst>
              </a:tr>
              <a:tr h="359533">
                <a:tc>
                  <a:txBody>
                    <a:bodyPr/>
                    <a:lstStyle/>
                    <a:p>
                      <a:pPr marL="0" algn="l" defTabSz="914400" rtl="0" eaLnBrk="1" fontAlgn="b" latinLnBrk="0" hangingPunct="1"/>
                      <a:r>
                        <a:rPr lang="de-DE" sz="1800" b="1" i="0" u="none" strike="noStrike" kern="1200" dirty="0">
                          <a:solidFill>
                            <a:schemeClr val="tx2"/>
                          </a:solidFill>
                          <a:effectLst/>
                          <a:latin typeface="+mn-lt"/>
                          <a:ea typeface="+mn-ea"/>
                          <a:cs typeface="+mn-cs"/>
                        </a:rPr>
                        <a:t>Italien</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1.272.352</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243.928</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2,47</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404,12</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1,02</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3,71</a:t>
                      </a:r>
                    </a:p>
                  </a:txBody>
                  <a:tcPr marL="9525" marR="9525" marT="9525" marB="0" anchor="b">
                    <a:lnL>
                      <a:noFill/>
                    </a:lnL>
                    <a:lnR>
                      <a:noFill/>
                    </a:lnR>
                    <a:lnT>
                      <a:noFill/>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extLst>
                  <a:ext uri="{0D108BD9-81ED-4DB2-BD59-A6C34878D82A}">
                    <a16:rowId xmlns:a16="http://schemas.microsoft.com/office/drawing/2014/main" val="10003"/>
                  </a:ext>
                </a:extLst>
              </a:tr>
              <a:tr h="359533">
                <a:tc>
                  <a:txBody>
                    <a:bodyPr/>
                    <a:lstStyle/>
                    <a:p>
                      <a:pPr marL="0" algn="l" defTabSz="914400" rtl="0" eaLnBrk="1" fontAlgn="b" latinLnBrk="0" hangingPunct="1"/>
                      <a:r>
                        <a:rPr lang="de-DE" sz="1800" b="1" i="0" u="none" strike="noStrike" kern="1200" dirty="0">
                          <a:solidFill>
                            <a:schemeClr val="tx2"/>
                          </a:solidFill>
                          <a:effectLst/>
                          <a:latin typeface="+mn-lt"/>
                          <a:ea typeface="+mn-ea"/>
                          <a:cs typeface="+mn-cs"/>
                        </a:rPr>
                        <a:t>Frankreich</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2.065.138</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199.600</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-38,05</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297,85</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0,81</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2,26</a:t>
                      </a:r>
                    </a:p>
                  </a:txBody>
                  <a:tcPr marL="9525" marR="9525" marT="9525" marB="0" anchor="b">
                    <a:lnL>
                      <a:noFill/>
                    </a:lnL>
                    <a:lnR>
                      <a:noFill/>
                    </a:lnR>
                    <a:lnT>
                      <a:noFill/>
                    </a:lnT>
                    <a:lnB>
                      <a:noFill/>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359533">
                <a:tc>
                  <a:txBody>
                    <a:bodyPr/>
                    <a:lstStyle/>
                    <a:p>
                      <a:pPr marL="0" algn="l" defTabSz="914400" rtl="0" eaLnBrk="1" fontAlgn="b" latinLnBrk="0" hangingPunct="1"/>
                      <a:r>
                        <a:rPr lang="de-DE" sz="1800" b="1" i="0" u="none" strike="noStrike" kern="1200" dirty="0">
                          <a:solidFill>
                            <a:schemeClr val="tx2"/>
                          </a:solidFill>
                          <a:effectLst/>
                          <a:latin typeface="+mn-lt"/>
                          <a:ea typeface="+mn-ea"/>
                          <a:cs typeface="+mn-cs"/>
                        </a:rPr>
                        <a:t>Brasilien</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5.945.849</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197.474</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24,71</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93,57</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1,13</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2,82</a:t>
                      </a:r>
                    </a:p>
                  </a:txBody>
                  <a:tcPr marL="9525" marR="9525" marT="9525" marB="0" anchor="b">
                    <a:lnL>
                      <a:noFill/>
                    </a:lnL>
                    <a:lnR>
                      <a:noFill/>
                    </a:lnR>
                    <a:lnT>
                      <a:noFill/>
                    </a:lnT>
                    <a:lnB>
                      <a:noFill/>
                    </a:lnB>
                    <a:solidFill>
                      <a:srgbClr val="D3DFEE"/>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extLst>
                  <a:ext uri="{0D108BD9-81ED-4DB2-BD59-A6C34878D82A}">
                    <a16:rowId xmlns:a16="http://schemas.microsoft.com/office/drawing/2014/main" val="10005"/>
                  </a:ext>
                </a:extLst>
              </a:tr>
              <a:tr h="359533">
                <a:tc>
                  <a:txBody>
                    <a:bodyPr/>
                    <a:lstStyle/>
                    <a:p>
                      <a:pPr marL="0" algn="l" defTabSz="914400" rtl="0" eaLnBrk="1" fontAlgn="b" latinLnBrk="0" hangingPunct="1"/>
                      <a:r>
                        <a:rPr lang="de-DE" sz="1800" b="1" i="0" u="none" strike="noStrike" kern="1200" dirty="0">
                          <a:solidFill>
                            <a:schemeClr val="tx2"/>
                          </a:solidFill>
                          <a:effectLst/>
                          <a:latin typeface="+mn-lt"/>
                          <a:ea typeface="+mn-ea"/>
                          <a:cs typeface="+mn-cs"/>
                        </a:rPr>
                        <a:t>Russische Föderation</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2.015.608</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178.648</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24,49</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122,47</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1,18</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1,73</a:t>
                      </a:r>
                    </a:p>
                  </a:txBody>
                  <a:tcPr marL="9525" marR="9525" marT="9525"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tcPr>
                </a:tc>
                <a:extLst>
                  <a:ext uri="{0D108BD9-81ED-4DB2-BD59-A6C34878D82A}">
                    <a16:rowId xmlns:a16="http://schemas.microsoft.com/office/drawing/2014/main" val="10006"/>
                  </a:ext>
                </a:extLst>
              </a:tr>
              <a:tr h="359533">
                <a:tc>
                  <a:txBody>
                    <a:bodyPr/>
                    <a:lstStyle/>
                    <a:p>
                      <a:pPr marL="0" algn="l" defTabSz="914400" rtl="0" eaLnBrk="1" fontAlgn="b" latinLnBrk="0" hangingPunct="1"/>
                      <a:r>
                        <a:rPr lang="de-DE" sz="1800" b="1" i="0" u="none" strike="noStrike" kern="1200" dirty="0">
                          <a:solidFill>
                            <a:schemeClr val="tx2"/>
                          </a:solidFill>
                          <a:effectLst/>
                          <a:latin typeface="+mn-lt"/>
                          <a:ea typeface="+mn-ea"/>
                          <a:cs typeface="+mn-cs"/>
                        </a:rPr>
                        <a:t>Großbritannien</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1.430.341</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173.616</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10,12</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260,5</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1,02</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3,72</a:t>
                      </a:r>
                    </a:p>
                  </a:txBody>
                  <a:tcPr marL="9525" marR="9525" marT="9525" marB="0" anchor="b">
                    <a:lnL>
                      <a:noFill/>
                    </a:lnL>
                    <a:lnR>
                      <a:noFill/>
                    </a:lnR>
                    <a:lnT>
                      <a:noFill/>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extLst>
                  <a:ext uri="{0D108BD9-81ED-4DB2-BD59-A6C34878D82A}">
                    <a16:rowId xmlns:a16="http://schemas.microsoft.com/office/drawing/2014/main" val="10007"/>
                  </a:ext>
                </a:extLst>
              </a:tr>
              <a:tr h="351137">
                <a:tc>
                  <a:txBody>
                    <a:bodyPr/>
                    <a:lstStyle/>
                    <a:p>
                      <a:pPr marL="0" algn="l" defTabSz="914400" rtl="0" eaLnBrk="1" fontAlgn="b" latinLnBrk="0" hangingPunct="1"/>
                      <a:r>
                        <a:rPr lang="de-DE" sz="1800" b="1" i="0" u="none" strike="noStrike" kern="1200" dirty="0">
                          <a:solidFill>
                            <a:schemeClr val="tx2"/>
                          </a:solidFill>
                          <a:effectLst/>
                          <a:latin typeface="+mn-lt"/>
                          <a:ea typeface="+mn-ea"/>
                          <a:cs typeface="+mn-cs"/>
                        </a:rPr>
                        <a:t>Polen</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772.823</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154.010</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-14,09</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405,58</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0,91</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1,48</a:t>
                      </a:r>
                    </a:p>
                  </a:txBody>
                  <a:tcPr marL="9525" marR="9525" marT="9525"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tcPr>
                </a:tc>
                <a:extLst>
                  <a:ext uri="{0D108BD9-81ED-4DB2-BD59-A6C34878D82A}">
                    <a16:rowId xmlns:a16="http://schemas.microsoft.com/office/drawing/2014/main" val="10008"/>
                  </a:ext>
                </a:extLst>
              </a:tr>
              <a:tr h="361798">
                <a:tc>
                  <a:txBody>
                    <a:bodyPr/>
                    <a:lstStyle/>
                    <a:p>
                      <a:pPr marL="0" algn="l" defTabSz="914400" rtl="0" eaLnBrk="1" fontAlgn="b" latinLnBrk="0" hangingPunct="1"/>
                      <a:r>
                        <a:rPr lang="de-DE" sz="1800" b="1" i="0" u="none" strike="noStrike" kern="1200" dirty="0">
                          <a:solidFill>
                            <a:schemeClr val="tx2"/>
                          </a:solidFill>
                          <a:effectLst/>
                          <a:latin typeface="+mn-lt"/>
                          <a:ea typeface="+mn-ea"/>
                          <a:cs typeface="+mn-cs"/>
                        </a:rPr>
                        <a:t>Deutschland</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855.916</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128.363</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-1,24</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154,62</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0,99</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chemeClr val="tx2"/>
                          </a:solidFill>
                          <a:effectLst/>
                          <a:latin typeface="+mn-lt"/>
                          <a:ea typeface="+mn-ea"/>
                          <a:cs typeface="+mn-cs"/>
                        </a:rPr>
                        <a:t>1,56</a:t>
                      </a:r>
                    </a:p>
                  </a:txBody>
                  <a:tcPr marL="9525" marR="9525" marT="9525" marB="0" anchor="b">
                    <a:lnL>
                      <a:noFill/>
                    </a:lnL>
                    <a:lnR>
                      <a:noFill/>
                    </a:lnR>
                    <a:lnT>
                      <a:noFill/>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extLst>
                  <a:ext uri="{0D108BD9-81ED-4DB2-BD59-A6C34878D82A}">
                    <a16:rowId xmlns:a16="http://schemas.microsoft.com/office/drawing/2014/main" val="10009"/>
                  </a:ext>
                </a:extLst>
              </a:tr>
              <a:tr h="359533">
                <a:tc>
                  <a:txBody>
                    <a:bodyPr/>
                    <a:lstStyle/>
                    <a:p>
                      <a:pPr marL="0" algn="l" defTabSz="914400" rtl="0" eaLnBrk="1" fontAlgn="b" latinLnBrk="0" hangingPunct="1"/>
                      <a:r>
                        <a:rPr lang="de-DE" sz="1800" b="1" i="0" u="none" strike="noStrike" kern="1200" dirty="0">
                          <a:solidFill>
                            <a:schemeClr val="tx2"/>
                          </a:solidFill>
                          <a:effectLst/>
                          <a:latin typeface="+mn-lt"/>
                          <a:ea typeface="+mn-ea"/>
                          <a:cs typeface="+mn-cs"/>
                        </a:rPr>
                        <a:t>Spanien</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1.525.341</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107.632</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-19,26</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229,31</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0,83</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800" b="0" i="0" u="none" strike="noStrike" kern="1200" dirty="0">
                          <a:solidFill>
                            <a:schemeClr val="tx2"/>
                          </a:solidFill>
                          <a:effectLst/>
                          <a:latin typeface="+mn-lt"/>
                          <a:ea typeface="+mn-ea"/>
                          <a:cs typeface="+mn-cs"/>
                        </a:rPr>
                        <a:t>2,76</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61373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txBox="1">
            <a:spLocks/>
          </p:cNvSpPr>
          <p:nvPr/>
        </p:nvSpPr>
        <p:spPr>
          <a:xfrm>
            <a:off x="194167" y="44624"/>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7-Tages-Inzidenz pro 100.000</a:t>
            </a:r>
            <a:r>
              <a:rPr kumimoji="0" lang="de-DE" sz="2400" b="1" i="0" u="none" strike="noStrike" kern="1200" cap="none" spc="0" normalizeH="0" noProof="0" dirty="0">
                <a:ln>
                  <a:noFill/>
                </a:ln>
                <a:solidFill>
                  <a:srgbClr val="006EC7"/>
                </a:solidFill>
                <a:effectLst/>
                <a:uLnTx/>
                <a:uFillTx/>
                <a:latin typeface="Calibri"/>
                <a:ea typeface="+mj-ea"/>
                <a:cs typeface="+mj-cs"/>
              </a:rPr>
              <a:t> Einwohner</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sp>
        <p:nvSpPr>
          <p:cNvPr id="9" name="Textfeld 8"/>
          <p:cNvSpPr txBox="1"/>
          <p:nvPr/>
        </p:nvSpPr>
        <p:spPr>
          <a:xfrm>
            <a:off x="0" y="6669360"/>
            <a:ext cx="1913728" cy="246221"/>
          </a:xfrm>
          <a:prstGeom prst="rect">
            <a:avLst/>
          </a:prstGeom>
          <a:noFill/>
        </p:spPr>
        <p:txBody>
          <a:bodyPr wrap="square" rtlCol="0">
            <a:spAutoFit/>
          </a:bodyPr>
          <a:lstStyle/>
          <a:p>
            <a:r>
              <a:rPr lang="de-DE" sz="1000" i="1" dirty="0">
                <a:solidFill>
                  <a:prstClr val="black"/>
                </a:solidFill>
              </a:rPr>
              <a:t>Quelle: ECDC, Stand: 19.11.2020</a:t>
            </a:r>
          </a:p>
        </p:txBody>
      </p:sp>
      <p:sp>
        <p:nvSpPr>
          <p:cNvPr id="16" name="Textfeld 15"/>
          <p:cNvSpPr txBox="1"/>
          <p:nvPr/>
        </p:nvSpPr>
        <p:spPr>
          <a:xfrm>
            <a:off x="2837492" y="3901431"/>
            <a:ext cx="1152128" cy="338554"/>
          </a:xfrm>
          <a:prstGeom prst="rect">
            <a:avLst/>
          </a:prstGeom>
          <a:noFill/>
        </p:spPr>
        <p:txBody>
          <a:bodyPr wrap="square" rtlCol="0">
            <a:spAutoFit/>
          </a:bodyPr>
          <a:lstStyle/>
          <a:p>
            <a:pPr algn="ctr"/>
            <a:r>
              <a:rPr lang="de-DE" sz="1600" b="1" dirty="0"/>
              <a:t>Amerika</a:t>
            </a:r>
          </a:p>
        </p:txBody>
      </p:sp>
      <p:sp>
        <p:nvSpPr>
          <p:cNvPr id="18" name="Textfeld 17"/>
          <p:cNvSpPr txBox="1"/>
          <p:nvPr/>
        </p:nvSpPr>
        <p:spPr>
          <a:xfrm>
            <a:off x="5682208" y="3717032"/>
            <a:ext cx="1152128" cy="338554"/>
          </a:xfrm>
          <a:prstGeom prst="rect">
            <a:avLst/>
          </a:prstGeom>
          <a:noFill/>
        </p:spPr>
        <p:txBody>
          <a:bodyPr wrap="square" rtlCol="0">
            <a:spAutoFit/>
          </a:bodyPr>
          <a:lstStyle/>
          <a:p>
            <a:pPr algn="ctr"/>
            <a:r>
              <a:rPr lang="de-DE" sz="1600" b="1" dirty="0"/>
              <a:t>Asien</a:t>
            </a:r>
          </a:p>
        </p:txBody>
      </p:sp>
      <p:sp>
        <p:nvSpPr>
          <p:cNvPr id="19" name="Textfeld 18"/>
          <p:cNvSpPr txBox="1"/>
          <p:nvPr/>
        </p:nvSpPr>
        <p:spPr>
          <a:xfrm>
            <a:off x="138815" y="3904429"/>
            <a:ext cx="1152128" cy="338554"/>
          </a:xfrm>
          <a:prstGeom prst="rect">
            <a:avLst/>
          </a:prstGeom>
          <a:noFill/>
        </p:spPr>
        <p:txBody>
          <a:bodyPr wrap="square" rtlCol="0">
            <a:spAutoFit/>
          </a:bodyPr>
          <a:lstStyle/>
          <a:p>
            <a:pPr algn="ctr"/>
            <a:r>
              <a:rPr lang="de-DE" sz="1600" b="1" dirty="0"/>
              <a:t>Afrika</a:t>
            </a:r>
          </a:p>
        </p:txBody>
      </p:sp>
      <p:graphicFrame>
        <p:nvGraphicFramePr>
          <p:cNvPr id="2" name="Tabelle 1"/>
          <p:cNvGraphicFramePr>
            <a:graphicFrameLocks noGrp="1"/>
          </p:cNvGraphicFramePr>
          <p:nvPr>
            <p:extLst>
              <p:ext uri="{D42A27DB-BD31-4B8C-83A1-F6EECF244321}">
                <p14:modId xmlns:p14="http://schemas.microsoft.com/office/powerpoint/2010/main" val="3377237613"/>
              </p:ext>
            </p:extLst>
          </p:nvPr>
        </p:nvGraphicFramePr>
        <p:xfrm>
          <a:off x="46726" y="4189463"/>
          <a:ext cx="1428930" cy="1070610"/>
        </p:xfrm>
        <a:graphic>
          <a:graphicData uri="http://schemas.openxmlformats.org/drawingml/2006/table">
            <a:tbl>
              <a:tblPr>
                <a:tableStyleId>{21E4AEA4-8DFA-4A89-87EB-49C32662AFE0}</a:tableStyleId>
              </a:tblPr>
              <a:tblGrid>
                <a:gridCol w="789230">
                  <a:extLst>
                    <a:ext uri="{9D8B030D-6E8A-4147-A177-3AD203B41FA5}">
                      <a16:colId xmlns:a16="http://schemas.microsoft.com/office/drawing/2014/main" val="20000"/>
                    </a:ext>
                  </a:extLst>
                </a:gridCol>
                <a:gridCol w="639700">
                  <a:extLst>
                    <a:ext uri="{9D8B030D-6E8A-4147-A177-3AD203B41FA5}">
                      <a16:colId xmlns:a16="http://schemas.microsoft.com/office/drawing/2014/main" val="20001"/>
                    </a:ext>
                  </a:extLst>
                </a:gridCol>
              </a:tblGrid>
              <a:tr h="35277">
                <a:tc>
                  <a:txBody>
                    <a:bodyPr/>
                    <a:lstStyle/>
                    <a:p>
                      <a:pPr algn="l" fontAlgn="b"/>
                      <a:r>
                        <a:rPr lang="de-DE" sz="1050" b="1" u="none" strike="noStrike" kern="1200" dirty="0">
                          <a:solidFill>
                            <a:schemeClr val="dk1"/>
                          </a:solidFill>
                          <a:effectLst/>
                          <a:latin typeface="+mn-lt"/>
                          <a:ea typeface="+mn-ea"/>
                          <a:cs typeface="+mn-cs"/>
                        </a:rPr>
                        <a:t>Land</a:t>
                      </a:r>
                    </a:p>
                  </a:txBody>
                  <a:tcPr marL="7620" marR="7620" marT="7620"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7620" marR="7620" marT="7620" marB="0" anchor="b"/>
                </a:tc>
                <a:extLst>
                  <a:ext uri="{0D108BD9-81ED-4DB2-BD59-A6C34878D82A}">
                    <a16:rowId xmlns:a16="http://schemas.microsoft.com/office/drawing/2014/main" val="10000"/>
                  </a:ext>
                </a:extLst>
              </a:tr>
              <a:tr h="163645">
                <a:tc>
                  <a:txBody>
                    <a:bodyPr/>
                    <a:lstStyle/>
                    <a:p>
                      <a:pPr algn="l" fontAlgn="b"/>
                      <a:r>
                        <a:rPr lang="de-DE" sz="1100" b="0" i="0" u="none" strike="noStrike">
                          <a:solidFill>
                            <a:srgbClr val="000000"/>
                          </a:solidFill>
                          <a:effectLst/>
                          <a:latin typeface="Calibri"/>
                        </a:rPr>
                        <a:t>Marokko</a:t>
                      </a:r>
                    </a:p>
                  </a:txBody>
                  <a:tcPr marL="9525" marR="9525" marT="9525" marB="0" anchor="b"/>
                </a:tc>
                <a:tc>
                  <a:txBody>
                    <a:bodyPr/>
                    <a:lstStyle/>
                    <a:p>
                      <a:pPr algn="r" fontAlgn="b"/>
                      <a:r>
                        <a:rPr lang="de-DE" sz="1100" b="0" i="0" u="none" strike="noStrike">
                          <a:solidFill>
                            <a:srgbClr val="000000"/>
                          </a:solidFill>
                          <a:effectLst/>
                          <a:latin typeface="Calibri"/>
                        </a:rPr>
                        <a:t>99,72</a:t>
                      </a:r>
                    </a:p>
                  </a:txBody>
                  <a:tcPr marL="9525" marR="9525" marT="9525" marB="0" anchor="b"/>
                </a:tc>
                <a:extLst>
                  <a:ext uri="{0D108BD9-81ED-4DB2-BD59-A6C34878D82A}">
                    <a16:rowId xmlns:a16="http://schemas.microsoft.com/office/drawing/2014/main" val="10001"/>
                  </a:ext>
                </a:extLst>
              </a:tr>
              <a:tr h="163645">
                <a:tc>
                  <a:txBody>
                    <a:bodyPr/>
                    <a:lstStyle/>
                    <a:p>
                      <a:pPr algn="l" fontAlgn="b"/>
                      <a:r>
                        <a:rPr lang="de-DE" sz="1100" b="0" i="0" u="none" strike="noStrike">
                          <a:solidFill>
                            <a:srgbClr val="000000"/>
                          </a:solidFill>
                          <a:effectLst/>
                          <a:latin typeface="Calibri"/>
                        </a:rPr>
                        <a:t>Cabo Verde</a:t>
                      </a:r>
                    </a:p>
                  </a:txBody>
                  <a:tcPr marL="9525" marR="9525" marT="9525" marB="0" anchor="b"/>
                </a:tc>
                <a:tc>
                  <a:txBody>
                    <a:bodyPr/>
                    <a:lstStyle/>
                    <a:p>
                      <a:pPr algn="r" fontAlgn="b"/>
                      <a:r>
                        <a:rPr lang="de-DE" sz="1100" b="0" i="0" u="none" strike="noStrike">
                          <a:solidFill>
                            <a:srgbClr val="000000"/>
                          </a:solidFill>
                          <a:effectLst/>
                          <a:latin typeface="Calibri"/>
                        </a:rPr>
                        <a:t>80,01</a:t>
                      </a:r>
                    </a:p>
                  </a:txBody>
                  <a:tcPr marL="9525" marR="9525" marT="9525" marB="0" anchor="b"/>
                </a:tc>
                <a:extLst>
                  <a:ext uri="{0D108BD9-81ED-4DB2-BD59-A6C34878D82A}">
                    <a16:rowId xmlns:a16="http://schemas.microsoft.com/office/drawing/2014/main" val="10004"/>
                  </a:ext>
                </a:extLst>
              </a:tr>
              <a:tr h="182880">
                <a:tc>
                  <a:txBody>
                    <a:bodyPr/>
                    <a:lstStyle/>
                    <a:p>
                      <a:pPr algn="l" fontAlgn="b"/>
                      <a:r>
                        <a:rPr lang="de-DE" sz="1100" b="0" i="0" u="none" strike="noStrike">
                          <a:solidFill>
                            <a:srgbClr val="000000"/>
                          </a:solidFill>
                          <a:effectLst/>
                          <a:latin typeface="Calibri"/>
                        </a:rPr>
                        <a:t>Tunesien</a:t>
                      </a:r>
                    </a:p>
                  </a:txBody>
                  <a:tcPr marL="9525" marR="9525" marT="9525" marB="0" anchor="b"/>
                </a:tc>
                <a:tc>
                  <a:txBody>
                    <a:bodyPr/>
                    <a:lstStyle/>
                    <a:p>
                      <a:pPr algn="r" fontAlgn="b"/>
                      <a:r>
                        <a:rPr lang="de-DE" sz="1100" b="0" i="0" u="none" strike="noStrike">
                          <a:solidFill>
                            <a:srgbClr val="000000"/>
                          </a:solidFill>
                          <a:effectLst/>
                          <a:latin typeface="Calibri"/>
                        </a:rPr>
                        <a:t>79,1</a:t>
                      </a:r>
                    </a:p>
                  </a:txBody>
                  <a:tcPr marL="9525" marR="9525" marT="9525" marB="0" anchor="b"/>
                </a:tc>
                <a:extLst>
                  <a:ext uri="{0D108BD9-81ED-4DB2-BD59-A6C34878D82A}">
                    <a16:rowId xmlns:a16="http://schemas.microsoft.com/office/drawing/2014/main" val="10002"/>
                  </a:ext>
                </a:extLst>
              </a:tr>
              <a:tr h="182880">
                <a:tc>
                  <a:txBody>
                    <a:bodyPr/>
                    <a:lstStyle/>
                    <a:p>
                      <a:pPr algn="l" fontAlgn="b"/>
                      <a:r>
                        <a:rPr lang="de-DE" sz="1100" b="0" i="0" u="none" strike="noStrike">
                          <a:solidFill>
                            <a:srgbClr val="000000"/>
                          </a:solidFill>
                          <a:effectLst/>
                          <a:latin typeface="Calibri"/>
                        </a:rPr>
                        <a:t>Libyen</a:t>
                      </a:r>
                    </a:p>
                  </a:txBody>
                  <a:tcPr marL="9525" marR="9525" marT="9525" marB="0" anchor="b"/>
                </a:tc>
                <a:tc>
                  <a:txBody>
                    <a:bodyPr/>
                    <a:lstStyle/>
                    <a:p>
                      <a:pPr algn="r" fontAlgn="b"/>
                      <a:r>
                        <a:rPr lang="de-DE" sz="1100" b="0" i="0" u="none" strike="noStrike">
                          <a:solidFill>
                            <a:srgbClr val="000000"/>
                          </a:solidFill>
                          <a:effectLst/>
                          <a:latin typeface="Calibri"/>
                        </a:rPr>
                        <a:t>67,58</a:t>
                      </a:r>
                    </a:p>
                  </a:txBody>
                  <a:tcPr marL="9525" marR="9525" marT="9525" marB="0" anchor="b"/>
                </a:tc>
                <a:extLst>
                  <a:ext uri="{0D108BD9-81ED-4DB2-BD59-A6C34878D82A}">
                    <a16:rowId xmlns:a16="http://schemas.microsoft.com/office/drawing/2014/main" val="10003"/>
                  </a:ext>
                </a:extLst>
              </a:tr>
              <a:tr h="182880">
                <a:tc>
                  <a:txBody>
                    <a:bodyPr/>
                    <a:lstStyle/>
                    <a:p>
                      <a:pPr algn="l" fontAlgn="b"/>
                      <a:r>
                        <a:rPr lang="de-DE" sz="1100" b="0" i="0" u="none" strike="noStrike" dirty="0">
                          <a:solidFill>
                            <a:srgbClr val="000000"/>
                          </a:solidFill>
                          <a:effectLst/>
                          <a:latin typeface="Calibri"/>
                        </a:rPr>
                        <a:t>Botswana</a:t>
                      </a:r>
                    </a:p>
                  </a:txBody>
                  <a:tcPr marL="9525" marR="9525" marT="9525" marB="0" anchor="b"/>
                </a:tc>
                <a:tc>
                  <a:txBody>
                    <a:bodyPr/>
                    <a:lstStyle/>
                    <a:p>
                      <a:pPr algn="r" fontAlgn="b"/>
                      <a:r>
                        <a:rPr lang="de-DE" sz="1100" b="0" i="0" u="none" strike="noStrike" dirty="0">
                          <a:solidFill>
                            <a:srgbClr val="000000"/>
                          </a:solidFill>
                          <a:effectLst/>
                          <a:latin typeface="Calibri"/>
                        </a:rPr>
                        <a:t>55,04</a:t>
                      </a:r>
                    </a:p>
                  </a:txBody>
                  <a:tcPr marL="9525" marR="9525" marT="9525" marB="0" anchor="b"/>
                </a:tc>
                <a:extLst>
                  <a:ext uri="{0D108BD9-81ED-4DB2-BD59-A6C34878D82A}">
                    <a16:rowId xmlns:a16="http://schemas.microsoft.com/office/drawing/2014/main" val="2620180220"/>
                  </a:ext>
                </a:extLst>
              </a:tr>
            </a:tbl>
          </a:graphicData>
        </a:graphic>
      </p:graphicFrame>
      <p:graphicFrame>
        <p:nvGraphicFramePr>
          <p:cNvPr id="5" name="Tabelle 4"/>
          <p:cNvGraphicFramePr>
            <a:graphicFrameLocks noGrp="1"/>
          </p:cNvGraphicFramePr>
          <p:nvPr>
            <p:extLst>
              <p:ext uri="{D42A27DB-BD31-4B8C-83A1-F6EECF244321}">
                <p14:modId xmlns:p14="http://schemas.microsoft.com/office/powerpoint/2010/main" val="1747264010"/>
              </p:ext>
            </p:extLst>
          </p:nvPr>
        </p:nvGraphicFramePr>
        <p:xfrm>
          <a:off x="3696072" y="4189463"/>
          <a:ext cx="1596008" cy="1832610"/>
        </p:xfrm>
        <a:graphic>
          <a:graphicData uri="http://schemas.openxmlformats.org/drawingml/2006/table">
            <a:tbl>
              <a:tblPr>
                <a:tableStyleId>{21E4AEA4-8DFA-4A89-87EB-49C32662AFE0}</a:tableStyleId>
              </a:tblPr>
              <a:tblGrid>
                <a:gridCol w="1131155">
                  <a:extLst>
                    <a:ext uri="{9D8B030D-6E8A-4147-A177-3AD203B41FA5}">
                      <a16:colId xmlns:a16="http://schemas.microsoft.com/office/drawing/2014/main" val="20000"/>
                    </a:ext>
                  </a:extLst>
                </a:gridCol>
                <a:gridCol w="464853">
                  <a:extLst>
                    <a:ext uri="{9D8B030D-6E8A-4147-A177-3AD203B41FA5}">
                      <a16:colId xmlns:a16="http://schemas.microsoft.com/office/drawing/2014/main" val="20001"/>
                    </a:ext>
                  </a:extLst>
                </a:gridCol>
              </a:tblGrid>
              <a:tr h="190500">
                <a:tc>
                  <a:txBody>
                    <a:bodyPr/>
                    <a:lstStyle/>
                    <a:p>
                      <a:pPr algn="l" fontAlgn="b"/>
                      <a:r>
                        <a:rPr lang="de-DE" sz="1100" b="0" i="0" u="none" strike="noStrike">
                          <a:solidFill>
                            <a:srgbClr val="000000"/>
                          </a:solidFill>
                          <a:effectLst/>
                          <a:latin typeface="Calibri"/>
                        </a:rPr>
                        <a:t>Brasilien</a:t>
                      </a:r>
                    </a:p>
                  </a:txBody>
                  <a:tcPr marL="9525" marR="9525" marT="9525" marB="0" anchor="b"/>
                </a:tc>
                <a:tc>
                  <a:txBody>
                    <a:bodyPr/>
                    <a:lstStyle/>
                    <a:p>
                      <a:pPr algn="r" fontAlgn="b"/>
                      <a:r>
                        <a:rPr lang="de-DE" sz="1100" b="0" i="0" u="none" strike="noStrike">
                          <a:solidFill>
                            <a:srgbClr val="000000"/>
                          </a:solidFill>
                          <a:effectLst/>
                          <a:latin typeface="Calibri"/>
                        </a:rPr>
                        <a:t>93,57</a:t>
                      </a:r>
                    </a:p>
                  </a:txBody>
                  <a:tcPr marL="9525" marR="9525" marT="9525" marB="0" anchor="b"/>
                </a:tc>
                <a:extLst>
                  <a:ext uri="{0D108BD9-81ED-4DB2-BD59-A6C34878D82A}">
                    <a16:rowId xmlns:a16="http://schemas.microsoft.com/office/drawing/2014/main" val="10000"/>
                  </a:ext>
                </a:extLst>
              </a:tr>
              <a:tr h="190500">
                <a:tc>
                  <a:txBody>
                    <a:bodyPr/>
                    <a:lstStyle/>
                    <a:p>
                      <a:pPr algn="l" fontAlgn="b"/>
                      <a:r>
                        <a:rPr lang="de-DE" sz="1100" b="0" i="0" u="none" strike="noStrike">
                          <a:solidFill>
                            <a:srgbClr val="000000"/>
                          </a:solidFill>
                          <a:effectLst/>
                          <a:latin typeface="Calibri"/>
                        </a:rPr>
                        <a:t>Kanada</a:t>
                      </a:r>
                    </a:p>
                  </a:txBody>
                  <a:tcPr marL="9525" marR="9525" marT="9525" marB="0" anchor="b"/>
                </a:tc>
                <a:tc>
                  <a:txBody>
                    <a:bodyPr/>
                    <a:lstStyle/>
                    <a:p>
                      <a:pPr algn="r" fontAlgn="b"/>
                      <a:r>
                        <a:rPr lang="de-DE" sz="1100" b="0" i="0" u="none" strike="noStrike">
                          <a:solidFill>
                            <a:srgbClr val="000000"/>
                          </a:solidFill>
                          <a:effectLst/>
                          <a:latin typeface="Calibri"/>
                        </a:rPr>
                        <a:t>91,01</a:t>
                      </a:r>
                    </a:p>
                  </a:txBody>
                  <a:tcPr marL="9525" marR="9525" marT="9525" marB="0" anchor="b"/>
                </a:tc>
                <a:extLst>
                  <a:ext uri="{0D108BD9-81ED-4DB2-BD59-A6C34878D82A}">
                    <a16:rowId xmlns:a16="http://schemas.microsoft.com/office/drawing/2014/main" val="10003"/>
                  </a:ext>
                </a:extLst>
              </a:tr>
              <a:tr h="190500">
                <a:tc>
                  <a:txBody>
                    <a:bodyPr/>
                    <a:lstStyle/>
                    <a:p>
                      <a:pPr algn="l" fontAlgn="b"/>
                      <a:r>
                        <a:rPr lang="de-DE" sz="1100" b="0" i="0" u="none" strike="noStrike">
                          <a:solidFill>
                            <a:srgbClr val="000000"/>
                          </a:solidFill>
                          <a:effectLst/>
                          <a:latin typeface="Calibri"/>
                        </a:rPr>
                        <a:t>Bahamas</a:t>
                      </a:r>
                    </a:p>
                  </a:txBody>
                  <a:tcPr marL="9525" marR="9525" marT="9525" marB="0" anchor="b"/>
                </a:tc>
                <a:tc>
                  <a:txBody>
                    <a:bodyPr/>
                    <a:lstStyle/>
                    <a:p>
                      <a:pPr algn="r" fontAlgn="b"/>
                      <a:r>
                        <a:rPr lang="de-DE" sz="1100" b="0" i="0" u="none" strike="noStrike">
                          <a:solidFill>
                            <a:srgbClr val="000000"/>
                          </a:solidFill>
                          <a:effectLst/>
                          <a:latin typeface="Calibri"/>
                        </a:rPr>
                        <a:t>67,52</a:t>
                      </a:r>
                    </a:p>
                  </a:txBody>
                  <a:tcPr marL="9525" marR="9525" marT="9525" marB="0" anchor="b"/>
                </a:tc>
                <a:extLst>
                  <a:ext uri="{0D108BD9-81ED-4DB2-BD59-A6C34878D82A}">
                    <a16:rowId xmlns:a16="http://schemas.microsoft.com/office/drawing/2014/main" val="10001"/>
                  </a:ext>
                </a:extLst>
              </a:tr>
              <a:tr h="190500">
                <a:tc>
                  <a:txBody>
                    <a:bodyPr/>
                    <a:lstStyle/>
                    <a:p>
                      <a:pPr algn="l" fontAlgn="b"/>
                      <a:r>
                        <a:rPr lang="de-DE" sz="1100" b="0" i="0" u="none" strike="noStrike">
                          <a:solidFill>
                            <a:srgbClr val="000000"/>
                          </a:solidFill>
                          <a:effectLst/>
                          <a:latin typeface="Calibri"/>
                        </a:rPr>
                        <a:t>Paraguay</a:t>
                      </a:r>
                    </a:p>
                  </a:txBody>
                  <a:tcPr marL="9525" marR="9525" marT="9525" marB="0" anchor="b"/>
                </a:tc>
                <a:tc>
                  <a:txBody>
                    <a:bodyPr/>
                    <a:lstStyle/>
                    <a:p>
                      <a:pPr algn="r" fontAlgn="b"/>
                      <a:r>
                        <a:rPr lang="de-DE" sz="1100" b="0" i="0" u="none" strike="noStrike">
                          <a:solidFill>
                            <a:srgbClr val="000000"/>
                          </a:solidFill>
                          <a:effectLst/>
                          <a:latin typeface="Calibri"/>
                        </a:rPr>
                        <a:t>64,35</a:t>
                      </a:r>
                    </a:p>
                  </a:txBody>
                  <a:tcPr marL="9525" marR="9525" marT="9525" marB="0" anchor="b"/>
                </a:tc>
                <a:extLst>
                  <a:ext uri="{0D108BD9-81ED-4DB2-BD59-A6C34878D82A}">
                    <a16:rowId xmlns:a16="http://schemas.microsoft.com/office/drawing/2014/main" val="10002"/>
                  </a:ext>
                </a:extLst>
              </a:tr>
              <a:tr h="190500">
                <a:tc>
                  <a:txBody>
                    <a:bodyPr/>
                    <a:lstStyle/>
                    <a:p>
                      <a:pPr algn="l" fontAlgn="b"/>
                      <a:r>
                        <a:rPr lang="de-DE" sz="1100" b="0" i="0" u="none" strike="noStrike">
                          <a:solidFill>
                            <a:srgbClr val="000000"/>
                          </a:solidFill>
                          <a:effectLst/>
                          <a:latin typeface="Calibri"/>
                        </a:rPr>
                        <a:t>Falkland Islands (Malvinas)</a:t>
                      </a:r>
                    </a:p>
                  </a:txBody>
                  <a:tcPr marL="9525" marR="9525" marT="9525" marB="0" anchor="b"/>
                </a:tc>
                <a:tc>
                  <a:txBody>
                    <a:bodyPr/>
                    <a:lstStyle/>
                    <a:p>
                      <a:pPr algn="r" fontAlgn="b"/>
                      <a:r>
                        <a:rPr lang="de-DE" sz="1100" b="0" i="0" u="none" strike="noStrike">
                          <a:solidFill>
                            <a:srgbClr val="000000"/>
                          </a:solidFill>
                          <a:effectLst/>
                          <a:latin typeface="Calibri"/>
                        </a:rPr>
                        <a:t>59,31</a:t>
                      </a:r>
                    </a:p>
                  </a:txBody>
                  <a:tcPr marL="9525" marR="9525" marT="9525" marB="0" anchor="b"/>
                </a:tc>
                <a:extLst>
                  <a:ext uri="{0D108BD9-81ED-4DB2-BD59-A6C34878D82A}">
                    <a16:rowId xmlns:a16="http://schemas.microsoft.com/office/drawing/2014/main" val="10004"/>
                  </a:ext>
                </a:extLst>
              </a:tr>
              <a:tr h="190500">
                <a:tc>
                  <a:txBody>
                    <a:bodyPr/>
                    <a:lstStyle/>
                    <a:p>
                      <a:pPr algn="l" fontAlgn="b"/>
                      <a:r>
                        <a:rPr lang="de-DE" sz="1100" b="0" i="0" u="none" strike="noStrike">
                          <a:solidFill>
                            <a:srgbClr val="000000"/>
                          </a:solidFill>
                          <a:effectLst/>
                          <a:latin typeface="Calibri"/>
                        </a:rPr>
                        <a:t>Chile</a:t>
                      </a:r>
                    </a:p>
                  </a:txBody>
                  <a:tcPr marL="9525" marR="9525" marT="9525" marB="0" anchor="b"/>
                </a:tc>
                <a:tc>
                  <a:txBody>
                    <a:bodyPr/>
                    <a:lstStyle/>
                    <a:p>
                      <a:pPr algn="r" fontAlgn="b"/>
                      <a:r>
                        <a:rPr lang="de-DE" sz="1100" b="0" i="0" u="none" strike="noStrike">
                          <a:solidFill>
                            <a:srgbClr val="000000"/>
                          </a:solidFill>
                          <a:effectLst/>
                          <a:latin typeface="Calibri"/>
                        </a:rPr>
                        <a:t>51,47</a:t>
                      </a:r>
                    </a:p>
                  </a:txBody>
                  <a:tcPr marL="9525" marR="9525" marT="9525" marB="0" anchor="b"/>
                </a:tc>
                <a:extLst>
                  <a:ext uri="{0D108BD9-81ED-4DB2-BD59-A6C34878D82A}">
                    <a16:rowId xmlns:a16="http://schemas.microsoft.com/office/drawing/2014/main" val="10005"/>
                  </a:ext>
                </a:extLst>
              </a:tr>
              <a:tr h="190500">
                <a:tc>
                  <a:txBody>
                    <a:bodyPr/>
                    <a:lstStyle/>
                    <a:p>
                      <a:pPr algn="l" fontAlgn="b"/>
                      <a:r>
                        <a:rPr lang="de-DE" sz="1100" b="0" i="0" u="none" strike="noStrike">
                          <a:solidFill>
                            <a:srgbClr val="000000"/>
                          </a:solidFill>
                          <a:effectLst/>
                          <a:latin typeface="Calibri"/>
                        </a:rPr>
                        <a:t>Aruba</a:t>
                      </a:r>
                    </a:p>
                  </a:txBody>
                  <a:tcPr marL="9525" marR="9525" marT="9525" marB="0" anchor="b"/>
                </a:tc>
                <a:tc>
                  <a:txBody>
                    <a:bodyPr/>
                    <a:lstStyle/>
                    <a:p>
                      <a:pPr algn="r" fontAlgn="b"/>
                      <a:r>
                        <a:rPr lang="de-DE" sz="1100" b="0" i="0" u="none" strike="noStrike">
                          <a:solidFill>
                            <a:srgbClr val="000000"/>
                          </a:solidFill>
                          <a:effectLst/>
                          <a:latin typeface="Calibri"/>
                        </a:rPr>
                        <a:t>50,79</a:t>
                      </a:r>
                    </a:p>
                  </a:txBody>
                  <a:tcPr marL="9525" marR="9525" marT="9525" marB="0" anchor="b"/>
                </a:tc>
                <a:extLst>
                  <a:ext uri="{0D108BD9-81ED-4DB2-BD59-A6C34878D82A}">
                    <a16:rowId xmlns:a16="http://schemas.microsoft.com/office/drawing/2014/main" val="10006"/>
                  </a:ext>
                </a:extLst>
              </a:tr>
              <a:tr h="190500">
                <a:tc>
                  <a:txBody>
                    <a:bodyPr/>
                    <a:lstStyle/>
                    <a:p>
                      <a:pPr algn="l" fontAlgn="b"/>
                      <a:r>
                        <a:rPr lang="de-DE" sz="1100" b="0" i="0" u="none" strike="noStrike" dirty="0">
                          <a:solidFill>
                            <a:srgbClr val="FF0000"/>
                          </a:solidFill>
                          <a:effectLst/>
                          <a:latin typeface="Calibri"/>
                        </a:rPr>
                        <a:t>United States Virgin Islands</a:t>
                      </a:r>
                    </a:p>
                  </a:txBody>
                  <a:tcPr marL="9525" marR="9525" marT="9525" marB="0" anchor="b"/>
                </a:tc>
                <a:tc>
                  <a:txBody>
                    <a:bodyPr/>
                    <a:lstStyle/>
                    <a:p>
                      <a:pPr algn="r" fontAlgn="b"/>
                      <a:r>
                        <a:rPr lang="de-DE" sz="1100" b="0" i="0" u="none" strike="noStrike" dirty="0">
                          <a:solidFill>
                            <a:srgbClr val="FF0000"/>
                          </a:solidFill>
                          <a:effectLst/>
                          <a:latin typeface="Calibri"/>
                        </a:rPr>
                        <a:t>50,68</a:t>
                      </a:r>
                    </a:p>
                  </a:txBody>
                  <a:tcPr marL="9525" marR="9525" marT="9525" marB="0" anchor="b"/>
                </a:tc>
                <a:extLst>
                  <a:ext uri="{0D108BD9-81ED-4DB2-BD59-A6C34878D82A}">
                    <a16:rowId xmlns:a16="http://schemas.microsoft.com/office/drawing/2014/main" val="10007"/>
                  </a:ext>
                </a:extLst>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2106013387"/>
              </p:ext>
            </p:extLst>
          </p:nvPr>
        </p:nvGraphicFramePr>
        <p:xfrm>
          <a:off x="5496272" y="3985070"/>
          <a:ext cx="1382713" cy="2251710"/>
        </p:xfrm>
        <a:graphic>
          <a:graphicData uri="http://schemas.openxmlformats.org/drawingml/2006/table">
            <a:tbl>
              <a:tblPr>
                <a:tableStyleId>{21E4AEA4-8DFA-4A89-87EB-49C32662AFE0}</a:tableStyleId>
              </a:tblPr>
              <a:tblGrid>
                <a:gridCol w="620713">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164409">
                <a:tc>
                  <a:txBody>
                    <a:bodyPr/>
                    <a:lstStyle/>
                    <a:p>
                      <a:pPr algn="l" fontAlgn="b"/>
                      <a:r>
                        <a:rPr lang="de-DE" sz="1050" b="1" u="none" strike="noStrike" dirty="0">
                          <a:effectLst/>
                          <a:latin typeface="+mn-lt"/>
                        </a:rPr>
                        <a:t>Land</a:t>
                      </a:r>
                      <a:endParaRPr lang="de-DE" sz="1050" b="1" i="0" u="none" strike="noStrike" dirty="0">
                        <a:solidFill>
                          <a:srgbClr val="000000"/>
                        </a:solidFill>
                        <a:effectLst/>
                        <a:latin typeface="+mn-lt"/>
                      </a:endParaRPr>
                    </a:p>
                  </a:txBody>
                  <a:tcPr marL="9525" marR="9525" marT="9525"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0000"/>
                  </a:ext>
                </a:extLst>
              </a:tr>
              <a:tr h="190500">
                <a:tc>
                  <a:txBody>
                    <a:bodyPr/>
                    <a:lstStyle/>
                    <a:p>
                      <a:pPr algn="l" fontAlgn="b"/>
                      <a:r>
                        <a:rPr lang="de-DE" sz="1100" b="0" i="0" u="none" strike="noStrike">
                          <a:solidFill>
                            <a:srgbClr val="000000"/>
                          </a:solidFill>
                          <a:effectLst/>
                          <a:latin typeface="Calibri"/>
                        </a:rPr>
                        <a:t>Jordanien</a:t>
                      </a:r>
                    </a:p>
                  </a:txBody>
                  <a:tcPr marL="9525" marR="9525" marT="9525" marB="0" anchor="b"/>
                </a:tc>
                <a:tc>
                  <a:txBody>
                    <a:bodyPr/>
                    <a:lstStyle/>
                    <a:p>
                      <a:pPr algn="r" fontAlgn="b"/>
                      <a:r>
                        <a:rPr lang="de-DE" sz="1100" b="0" i="0" u="none" strike="noStrike">
                          <a:solidFill>
                            <a:srgbClr val="000000"/>
                          </a:solidFill>
                          <a:effectLst/>
                          <a:latin typeface="Calibri"/>
                        </a:rPr>
                        <a:t>371,47</a:t>
                      </a:r>
                    </a:p>
                  </a:txBody>
                  <a:tcPr marL="9525" marR="9525" marT="9525" marB="0" anchor="b"/>
                </a:tc>
                <a:extLst>
                  <a:ext uri="{0D108BD9-81ED-4DB2-BD59-A6C34878D82A}">
                    <a16:rowId xmlns:a16="http://schemas.microsoft.com/office/drawing/2014/main" val="10001"/>
                  </a:ext>
                </a:extLst>
              </a:tr>
              <a:tr h="190500">
                <a:tc>
                  <a:txBody>
                    <a:bodyPr/>
                    <a:lstStyle/>
                    <a:p>
                      <a:pPr algn="l" fontAlgn="b"/>
                      <a:r>
                        <a:rPr lang="de-DE" sz="1100" b="0" i="0" u="none" strike="noStrike">
                          <a:solidFill>
                            <a:srgbClr val="000000"/>
                          </a:solidFill>
                          <a:effectLst/>
                          <a:latin typeface="Calibri"/>
                        </a:rPr>
                        <a:t>Libanon</a:t>
                      </a:r>
                    </a:p>
                  </a:txBody>
                  <a:tcPr marL="9525" marR="9525" marT="9525" marB="0" anchor="b"/>
                </a:tc>
                <a:tc>
                  <a:txBody>
                    <a:bodyPr/>
                    <a:lstStyle/>
                    <a:p>
                      <a:pPr algn="r" fontAlgn="b"/>
                      <a:r>
                        <a:rPr lang="de-DE" sz="1100" b="0" i="0" u="none" strike="noStrike">
                          <a:solidFill>
                            <a:srgbClr val="000000"/>
                          </a:solidFill>
                          <a:effectLst/>
                          <a:latin typeface="Calibri"/>
                        </a:rPr>
                        <a:t>163,48</a:t>
                      </a:r>
                    </a:p>
                  </a:txBody>
                  <a:tcPr marL="9525" marR="9525" marT="9525" marB="0" anchor="b"/>
                </a:tc>
                <a:extLst>
                  <a:ext uri="{0D108BD9-81ED-4DB2-BD59-A6C34878D82A}">
                    <a16:rowId xmlns:a16="http://schemas.microsoft.com/office/drawing/2014/main" val="10010"/>
                  </a:ext>
                </a:extLst>
              </a:tr>
              <a:tr h="190500">
                <a:tc>
                  <a:txBody>
                    <a:bodyPr/>
                    <a:lstStyle/>
                    <a:p>
                      <a:pPr algn="l" fontAlgn="b"/>
                      <a:r>
                        <a:rPr lang="de-DE" sz="1100" b="0" i="0" u="none" strike="noStrike">
                          <a:solidFill>
                            <a:srgbClr val="000000"/>
                          </a:solidFill>
                          <a:effectLst/>
                          <a:latin typeface="Calibri"/>
                        </a:rPr>
                        <a:t>Palästina</a:t>
                      </a:r>
                    </a:p>
                  </a:txBody>
                  <a:tcPr marL="9525" marR="9525" marT="9525" marB="0" anchor="b"/>
                </a:tc>
                <a:tc>
                  <a:txBody>
                    <a:bodyPr/>
                    <a:lstStyle/>
                    <a:p>
                      <a:pPr algn="r" fontAlgn="b"/>
                      <a:r>
                        <a:rPr lang="de-DE" sz="1100" b="0" i="0" u="none" strike="noStrike">
                          <a:solidFill>
                            <a:srgbClr val="000000"/>
                          </a:solidFill>
                          <a:effectLst/>
                          <a:latin typeface="Calibri"/>
                        </a:rPr>
                        <a:t>129,02</a:t>
                      </a:r>
                    </a:p>
                  </a:txBody>
                  <a:tcPr marL="9525" marR="9525" marT="9525" marB="0" anchor="b"/>
                </a:tc>
                <a:extLst>
                  <a:ext uri="{0D108BD9-81ED-4DB2-BD59-A6C34878D82A}">
                    <a16:rowId xmlns:a16="http://schemas.microsoft.com/office/drawing/2014/main" val="10011"/>
                  </a:ext>
                </a:extLst>
              </a:tr>
              <a:tr h="190500">
                <a:tc>
                  <a:txBody>
                    <a:bodyPr/>
                    <a:lstStyle/>
                    <a:p>
                      <a:pPr algn="l" fontAlgn="b"/>
                      <a:r>
                        <a:rPr lang="de-DE" sz="1100" b="0" i="0" u="none" strike="noStrike">
                          <a:solidFill>
                            <a:srgbClr val="000000"/>
                          </a:solidFill>
                          <a:effectLst/>
                          <a:latin typeface="Calibri"/>
                        </a:rPr>
                        <a:t>Iran</a:t>
                      </a:r>
                    </a:p>
                  </a:txBody>
                  <a:tcPr marL="9525" marR="9525" marT="9525" marB="0" anchor="b"/>
                </a:tc>
                <a:tc>
                  <a:txBody>
                    <a:bodyPr/>
                    <a:lstStyle/>
                    <a:p>
                      <a:pPr algn="r" fontAlgn="b"/>
                      <a:r>
                        <a:rPr lang="de-DE" sz="1100" b="0" i="0" u="none" strike="noStrike">
                          <a:solidFill>
                            <a:srgbClr val="000000"/>
                          </a:solidFill>
                          <a:effectLst/>
                          <a:latin typeface="Calibri"/>
                        </a:rPr>
                        <a:t>104,72</a:t>
                      </a:r>
                    </a:p>
                  </a:txBody>
                  <a:tcPr marL="9525" marR="9525" marT="9525" marB="0" anchor="b"/>
                </a:tc>
                <a:extLst>
                  <a:ext uri="{0D108BD9-81ED-4DB2-BD59-A6C34878D82A}">
                    <a16:rowId xmlns:a16="http://schemas.microsoft.com/office/drawing/2014/main" val="10002"/>
                  </a:ext>
                </a:extLst>
              </a:tr>
              <a:tr h="190500">
                <a:tc>
                  <a:txBody>
                    <a:bodyPr/>
                    <a:lstStyle/>
                    <a:p>
                      <a:pPr algn="l" fontAlgn="b"/>
                      <a:r>
                        <a:rPr lang="de-DE" sz="1100" b="0" i="0" u="none" strike="noStrike">
                          <a:solidFill>
                            <a:srgbClr val="000000"/>
                          </a:solidFill>
                          <a:effectLst/>
                          <a:latin typeface="Calibri"/>
                        </a:rPr>
                        <a:t>Kuwait</a:t>
                      </a:r>
                    </a:p>
                  </a:txBody>
                  <a:tcPr marL="9525" marR="9525" marT="9525" marB="0" anchor="b"/>
                </a:tc>
                <a:tc>
                  <a:txBody>
                    <a:bodyPr/>
                    <a:lstStyle/>
                    <a:p>
                      <a:pPr algn="r" fontAlgn="b"/>
                      <a:r>
                        <a:rPr lang="de-DE" sz="1100" b="0" i="0" u="none" strike="noStrike">
                          <a:solidFill>
                            <a:srgbClr val="000000"/>
                          </a:solidFill>
                          <a:effectLst/>
                          <a:latin typeface="Calibri"/>
                        </a:rPr>
                        <a:t>99,31</a:t>
                      </a:r>
                    </a:p>
                  </a:txBody>
                  <a:tcPr marL="9525" marR="9525" marT="9525" marB="0" anchor="b"/>
                </a:tc>
                <a:extLst>
                  <a:ext uri="{0D108BD9-81ED-4DB2-BD59-A6C34878D82A}">
                    <a16:rowId xmlns:a16="http://schemas.microsoft.com/office/drawing/2014/main" val="10003"/>
                  </a:ext>
                </a:extLst>
              </a:tr>
              <a:tr h="190500">
                <a:tc>
                  <a:txBody>
                    <a:bodyPr/>
                    <a:lstStyle/>
                    <a:p>
                      <a:pPr algn="l" fontAlgn="b"/>
                      <a:r>
                        <a:rPr lang="de-DE" sz="1100" b="0" i="0" u="none" strike="noStrike" dirty="0">
                          <a:solidFill>
                            <a:srgbClr val="000000"/>
                          </a:solidFill>
                          <a:effectLst/>
                          <a:latin typeface="Calibri"/>
                        </a:rPr>
                        <a:t>VAE</a:t>
                      </a:r>
                    </a:p>
                  </a:txBody>
                  <a:tcPr marL="9525" marR="9525" marT="9525" marB="0" anchor="b"/>
                </a:tc>
                <a:tc>
                  <a:txBody>
                    <a:bodyPr/>
                    <a:lstStyle/>
                    <a:p>
                      <a:pPr algn="r" fontAlgn="b"/>
                      <a:r>
                        <a:rPr lang="de-DE" sz="1100" b="0" i="0" u="none" strike="noStrike">
                          <a:solidFill>
                            <a:srgbClr val="000000"/>
                          </a:solidFill>
                          <a:effectLst/>
                          <a:latin typeface="Calibri"/>
                        </a:rPr>
                        <a:t>87,02</a:t>
                      </a:r>
                    </a:p>
                  </a:txBody>
                  <a:tcPr marL="9525" marR="9525" marT="9525" marB="0" anchor="b"/>
                </a:tc>
                <a:extLst>
                  <a:ext uri="{0D108BD9-81ED-4DB2-BD59-A6C34878D82A}">
                    <a16:rowId xmlns:a16="http://schemas.microsoft.com/office/drawing/2014/main" val="10004"/>
                  </a:ext>
                </a:extLst>
              </a:tr>
              <a:tr h="147609">
                <a:tc>
                  <a:txBody>
                    <a:bodyPr/>
                    <a:lstStyle/>
                    <a:p>
                      <a:pPr algn="l" fontAlgn="b"/>
                      <a:r>
                        <a:rPr lang="de-DE" sz="1100" b="0" i="0" u="none" strike="noStrike" dirty="0">
                          <a:solidFill>
                            <a:srgbClr val="000000"/>
                          </a:solidFill>
                          <a:effectLst/>
                          <a:latin typeface="Calibri"/>
                        </a:rPr>
                        <a:t>Bahrain</a:t>
                      </a:r>
                    </a:p>
                  </a:txBody>
                  <a:tcPr marL="9525" marR="9525" marT="9525" marB="0" anchor="b"/>
                </a:tc>
                <a:tc>
                  <a:txBody>
                    <a:bodyPr/>
                    <a:lstStyle/>
                    <a:p>
                      <a:pPr algn="r" fontAlgn="b"/>
                      <a:r>
                        <a:rPr lang="de-DE" sz="1100" b="0" i="0" u="none" strike="noStrike">
                          <a:solidFill>
                            <a:srgbClr val="000000"/>
                          </a:solidFill>
                          <a:effectLst/>
                          <a:latin typeface="Calibri"/>
                        </a:rPr>
                        <a:t>69,46</a:t>
                      </a:r>
                    </a:p>
                  </a:txBody>
                  <a:tcPr marL="9525" marR="9525" marT="9525" marB="0" anchor="b"/>
                </a:tc>
                <a:extLst>
                  <a:ext uri="{0D108BD9-81ED-4DB2-BD59-A6C34878D82A}">
                    <a16:rowId xmlns:a16="http://schemas.microsoft.com/office/drawing/2014/main" val="10005"/>
                  </a:ext>
                </a:extLst>
              </a:tr>
              <a:tr h="190500">
                <a:tc>
                  <a:txBody>
                    <a:bodyPr/>
                    <a:lstStyle/>
                    <a:p>
                      <a:pPr algn="l" fontAlgn="b"/>
                      <a:r>
                        <a:rPr lang="de-DE" sz="1100" b="0" i="0" u="none" strike="noStrike">
                          <a:solidFill>
                            <a:srgbClr val="000000"/>
                          </a:solidFill>
                          <a:effectLst/>
                          <a:latin typeface="Calibri"/>
                        </a:rPr>
                        <a:t>Malediven</a:t>
                      </a:r>
                    </a:p>
                  </a:txBody>
                  <a:tcPr marL="9525" marR="9525" marT="9525" marB="0" anchor="b"/>
                </a:tc>
                <a:tc>
                  <a:txBody>
                    <a:bodyPr/>
                    <a:lstStyle/>
                    <a:p>
                      <a:pPr algn="r" fontAlgn="b"/>
                      <a:r>
                        <a:rPr lang="de-DE" sz="1100" b="0" i="0" u="none" strike="noStrike">
                          <a:solidFill>
                            <a:srgbClr val="000000"/>
                          </a:solidFill>
                          <a:effectLst/>
                          <a:latin typeface="Calibri"/>
                        </a:rPr>
                        <a:t>61,21</a:t>
                      </a:r>
                    </a:p>
                  </a:txBody>
                  <a:tcPr marL="9525" marR="9525" marT="9525" marB="0" anchor="b"/>
                </a:tc>
                <a:extLst>
                  <a:ext uri="{0D108BD9-81ED-4DB2-BD59-A6C34878D82A}">
                    <a16:rowId xmlns:a16="http://schemas.microsoft.com/office/drawing/2014/main" val="10006"/>
                  </a:ext>
                </a:extLst>
              </a:tr>
              <a:tr h="190500">
                <a:tc>
                  <a:txBody>
                    <a:bodyPr/>
                    <a:lstStyle/>
                    <a:p>
                      <a:pPr algn="l" fontAlgn="b"/>
                      <a:r>
                        <a:rPr lang="de-DE" sz="1100" b="0" i="0" u="none" strike="noStrike">
                          <a:solidFill>
                            <a:srgbClr val="000000"/>
                          </a:solidFill>
                          <a:effectLst/>
                          <a:latin typeface="Calibri"/>
                        </a:rPr>
                        <a:t>Israel</a:t>
                      </a:r>
                    </a:p>
                  </a:txBody>
                  <a:tcPr marL="9525" marR="9525" marT="9525" marB="0" anchor="b"/>
                </a:tc>
                <a:tc>
                  <a:txBody>
                    <a:bodyPr/>
                    <a:lstStyle/>
                    <a:p>
                      <a:pPr algn="r" fontAlgn="b"/>
                      <a:r>
                        <a:rPr lang="de-DE" sz="1100" b="0" i="0" u="none" strike="noStrike">
                          <a:solidFill>
                            <a:srgbClr val="000000"/>
                          </a:solidFill>
                          <a:effectLst/>
                          <a:latin typeface="Calibri"/>
                        </a:rPr>
                        <a:t>58,75</a:t>
                      </a:r>
                    </a:p>
                  </a:txBody>
                  <a:tcPr marL="9525" marR="9525" marT="9525" marB="0" anchor="b"/>
                </a:tc>
                <a:extLst>
                  <a:ext uri="{0D108BD9-81ED-4DB2-BD59-A6C34878D82A}">
                    <a16:rowId xmlns:a16="http://schemas.microsoft.com/office/drawing/2014/main" val="10007"/>
                  </a:ext>
                </a:extLst>
              </a:tr>
              <a:tr h="190500">
                <a:tc>
                  <a:txBody>
                    <a:bodyPr/>
                    <a:lstStyle/>
                    <a:p>
                      <a:pPr algn="l" fontAlgn="b"/>
                      <a:r>
                        <a:rPr lang="de-DE" sz="1100" b="0" i="0" u="none" strike="noStrike">
                          <a:solidFill>
                            <a:srgbClr val="000000"/>
                          </a:solidFill>
                          <a:effectLst/>
                          <a:latin typeface="Calibri"/>
                        </a:rPr>
                        <a:t>Katar</a:t>
                      </a:r>
                    </a:p>
                  </a:txBody>
                  <a:tcPr marL="9525" marR="9525" marT="9525" marB="0" anchor="b"/>
                </a:tc>
                <a:tc>
                  <a:txBody>
                    <a:bodyPr/>
                    <a:lstStyle/>
                    <a:p>
                      <a:pPr algn="r" fontAlgn="b"/>
                      <a:r>
                        <a:rPr lang="de-DE" sz="1100" b="0" i="0" u="none" strike="noStrike">
                          <a:solidFill>
                            <a:srgbClr val="000000"/>
                          </a:solidFill>
                          <a:effectLst/>
                          <a:latin typeface="Calibri"/>
                        </a:rPr>
                        <a:t>54,87</a:t>
                      </a:r>
                    </a:p>
                  </a:txBody>
                  <a:tcPr marL="9525" marR="9525" marT="9525" marB="0" anchor="b"/>
                </a:tc>
                <a:extLst>
                  <a:ext uri="{0D108BD9-81ED-4DB2-BD59-A6C34878D82A}">
                    <a16:rowId xmlns:a16="http://schemas.microsoft.com/office/drawing/2014/main" val="10008"/>
                  </a:ext>
                </a:extLst>
              </a:tr>
              <a:tr h="190500">
                <a:tc>
                  <a:txBody>
                    <a:bodyPr/>
                    <a:lstStyle/>
                    <a:p>
                      <a:pPr algn="l" fontAlgn="b"/>
                      <a:r>
                        <a:rPr lang="de-DE" sz="1100" b="0" i="0" u="none" strike="noStrike" dirty="0">
                          <a:solidFill>
                            <a:srgbClr val="000000"/>
                          </a:solidFill>
                          <a:effectLst/>
                          <a:latin typeface="Calibri"/>
                        </a:rPr>
                        <a:t>Kirgisistan</a:t>
                      </a:r>
                    </a:p>
                  </a:txBody>
                  <a:tcPr marL="9525" marR="9525" marT="9525" marB="0" anchor="b"/>
                </a:tc>
                <a:tc>
                  <a:txBody>
                    <a:bodyPr/>
                    <a:lstStyle/>
                    <a:p>
                      <a:pPr algn="r" fontAlgn="b"/>
                      <a:r>
                        <a:rPr lang="de-DE" sz="1100" b="0" i="0" u="none" strike="noStrike" dirty="0">
                          <a:solidFill>
                            <a:srgbClr val="000000"/>
                          </a:solidFill>
                          <a:effectLst/>
                          <a:latin typeface="Calibri"/>
                        </a:rPr>
                        <a:t>53,45</a:t>
                      </a:r>
                    </a:p>
                  </a:txBody>
                  <a:tcPr marL="9525" marR="9525" marT="9525" marB="0" anchor="b"/>
                </a:tc>
                <a:extLst>
                  <a:ext uri="{0D108BD9-81ED-4DB2-BD59-A6C34878D82A}">
                    <a16:rowId xmlns:a16="http://schemas.microsoft.com/office/drawing/2014/main" val="10009"/>
                  </a:ext>
                </a:extLst>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779503287"/>
              </p:ext>
            </p:extLst>
          </p:nvPr>
        </p:nvGraphicFramePr>
        <p:xfrm>
          <a:off x="46726" y="5711052"/>
          <a:ext cx="1428930" cy="676910"/>
        </p:xfrm>
        <a:graphic>
          <a:graphicData uri="http://schemas.openxmlformats.org/drawingml/2006/table">
            <a:tbl>
              <a:tblPr>
                <a:tableStyleId>{21E4AEA4-8DFA-4A89-87EB-49C32662AFE0}</a:tableStyleId>
              </a:tblPr>
              <a:tblGrid>
                <a:gridCol w="708221">
                  <a:extLst>
                    <a:ext uri="{9D8B030D-6E8A-4147-A177-3AD203B41FA5}">
                      <a16:colId xmlns:a16="http://schemas.microsoft.com/office/drawing/2014/main" val="20000"/>
                    </a:ext>
                  </a:extLst>
                </a:gridCol>
                <a:gridCol w="720709">
                  <a:extLst>
                    <a:ext uri="{9D8B030D-6E8A-4147-A177-3AD203B41FA5}">
                      <a16:colId xmlns:a16="http://schemas.microsoft.com/office/drawing/2014/main" val="20001"/>
                    </a:ext>
                  </a:extLst>
                </a:gridCol>
              </a:tblGrid>
              <a:tr h="35277">
                <a:tc>
                  <a:txBody>
                    <a:bodyPr/>
                    <a:lstStyle/>
                    <a:p>
                      <a:pPr algn="l" fontAlgn="b"/>
                      <a:r>
                        <a:rPr lang="de-DE" sz="1050" b="1" u="none" strike="noStrike" dirty="0">
                          <a:effectLst/>
                          <a:latin typeface="+mn-lt"/>
                        </a:rPr>
                        <a:t>Land</a:t>
                      </a:r>
                      <a:endParaRPr lang="de-DE" sz="1050" b="1" i="0" u="none" strike="noStrike" dirty="0">
                        <a:solidFill>
                          <a:srgbClr val="000000"/>
                        </a:solidFill>
                        <a:effectLst/>
                        <a:latin typeface="+mn-lt"/>
                      </a:endParaRPr>
                    </a:p>
                  </a:txBody>
                  <a:tcPr marL="7620" marR="7620" marT="7620"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7620" marR="7620" marT="7620" marB="0" anchor="b"/>
                </a:tc>
                <a:extLst>
                  <a:ext uri="{0D108BD9-81ED-4DB2-BD59-A6C34878D82A}">
                    <a16:rowId xmlns:a16="http://schemas.microsoft.com/office/drawing/2014/main" val="10000"/>
                  </a:ext>
                </a:extLst>
              </a:tr>
              <a:tr h="184780">
                <a:tc>
                  <a:txBody>
                    <a:bodyPr/>
                    <a:lstStyle/>
                    <a:p>
                      <a:pPr algn="l" fontAlgn="b"/>
                      <a:r>
                        <a:rPr lang="de-DE" sz="1050" b="0" i="0" u="none" strike="noStrike" dirty="0">
                          <a:solidFill>
                            <a:srgbClr val="000000"/>
                          </a:solidFill>
                          <a:effectLst/>
                          <a:latin typeface="Calibri" panose="020F0502020204030204" pitchFamily="34" charset="0"/>
                        </a:rPr>
                        <a:t>Französisch Polynesien</a:t>
                      </a:r>
                    </a:p>
                  </a:txBody>
                  <a:tcPr marL="6350" marR="6350" marT="6350" marB="0" anchor="b"/>
                </a:tc>
                <a:tc>
                  <a:txBody>
                    <a:bodyPr/>
                    <a:lstStyle/>
                    <a:p>
                      <a:pPr algn="r" fontAlgn="b"/>
                      <a:r>
                        <a:rPr lang="de-DE" sz="1100" b="0" i="0" u="none" strike="noStrike">
                          <a:solidFill>
                            <a:srgbClr val="000000"/>
                          </a:solidFill>
                          <a:effectLst/>
                          <a:latin typeface="Calibri"/>
                        </a:rPr>
                        <a:t>578,62</a:t>
                      </a:r>
                    </a:p>
                  </a:txBody>
                  <a:tcPr marL="9525" marR="9525" marT="9525" marB="0" anchor="b"/>
                </a:tc>
                <a:extLst>
                  <a:ext uri="{0D108BD9-81ED-4DB2-BD59-A6C34878D82A}">
                    <a16:rowId xmlns:a16="http://schemas.microsoft.com/office/drawing/2014/main" val="10001"/>
                  </a:ext>
                </a:extLst>
              </a:tr>
              <a:tr h="182880">
                <a:tc>
                  <a:txBody>
                    <a:bodyPr/>
                    <a:lstStyle/>
                    <a:p>
                      <a:pPr algn="l" fontAlgn="b"/>
                      <a:r>
                        <a:rPr lang="de-DE" sz="1050" b="0" i="0" u="none" strike="noStrike" dirty="0">
                          <a:solidFill>
                            <a:srgbClr val="000000"/>
                          </a:solidFill>
                          <a:effectLst/>
                          <a:latin typeface="Calibri" panose="020F0502020204030204" pitchFamily="34" charset="0"/>
                        </a:rPr>
                        <a:t>Guam</a:t>
                      </a:r>
                    </a:p>
                  </a:txBody>
                  <a:tcPr marL="6350" marR="6350" marT="6350" marB="0" anchor="b"/>
                </a:tc>
                <a:tc>
                  <a:txBody>
                    <a:bodyPr/>
                    <a:lstStyle/>
                    <a:p>
                      <a:pPr algn="r" fontAlgn="b"/>
                      <a:r>
                        <a:rPr lang="de-DE" sz="1100" b="0" i="0" u="none" strike="noStrike" dirty="0">
                          <a:solidFill>
                            <a:srgbClr val="000000"/>
                          </a:solidFill>
                          <a:effectLst/>
                          <a:latin typeface="Calibri"/>
                        </a:rPr>
                        <a:t>353,27</a:t>
                      </a:r>
                    </a:p>
                  </a:txBody>
                  <a:tcPr marL="9525" marR="9525" marT="9525" marB="0" anchor="b"/>
                </a:tc>
                <a:extLst>
                  <a:ext uri="{0D108BD9-81ED-4DB2-BD59-A6C34878D82A}">
                    <a16:rowId xmlns:a16="http://schemas.microsoft.com/office/drawing/2014/main" val="10002"/>
                  </a:ext>
                </a:extLst>
              </a:tr>
            </a:tbl>
          </a:graphicData>
        </a:graphic>
      </p:graphicFrame>
      <p:sp>
        <p:nvSpPr>
          <p:cNvPr id="21" name="Textfeld 20"/>
          <p:cNvSpPr txBox="1"/>
          <p:nvPr/>
        </p:nvSpPr>
        <p:spPr>
          <a:xfrm>
            <a:off x="107504" y="5351012"/>
            <a:ext cx="1152128" cy="338554"/>
          </a:xfrm>
          <a:prstGeom prst="rect">
            <a:avLst/>
          </a:prstGeom>
          <a:noFill/>
        </p:spPr>
        <p:txBody>
          <a:bodyPr wrap="square" rtlCol="0">
            <a:spAutoFit/>
          </a:bodyPr>
          <a:lstStyle/>
          <a:p>
            <a:pPr algn="ctr"/>
            <a:r>
              <a:rPr lang="de-DE" sz="1600" b="1" dirty="0"/>
              <a:t>Ozeanien</a:t>
            </a:r>
          </a:p>
        </p:txBody>
      </p:sp>
      <p:cxnSp>
        <p:nvCxnSpPr>
          <p:cNvPr id="22" name="Gerade Verbindung 21"/>
          <p:cNvCxnSpPr/>
          <p:nvPr/>
        </p:nvCxnSpPr>
        <p:spPr>
          <a:xfrm>
            <a:off x="0" y="476672"/>
            <a:ext cx="9144000" cy="0"/>
          </a:xfrm>
          <a:prstGeom prst="line">
            <a:avLst/>
          </a:prstGeom>
          <a:noFill/>
          <a:ln w="19050" cap="flat" cmpd="sng" algn="ctr">
            <a:solidFill>
              <a:srgbClr val="006EC7"/>
            </a:solidFill>
            <a:prstDash val="solid"/>
          </a:ln>
          <a:effectLst/>
        </p:spPr>
      </p:cxnSp>
      <p:sp>
        <p:nvSpPr>
          <p:cNvPr id="17" name="Textfeld 16"/>
          <p:cNvSpPr txBox="1"/>
          <p:nvPr/>
        </p:nvSpPr>
        <p:spPr>
          <a:xfrm>
            <a:off x="7607941" y="2185262"/>
            <a:ext cx="1286579" cy="507831"/>
          </a:xfrm>
          <a:prstGeom prst="rect">
            <a:avLst/>
          </a:prstGeom>
          <a:noFill/>
        </p:spPr>
        <p:txBody>
          <a:bodyPr wrap="square" rtlCol="0">
            <a:spAutoFit/>
          </a:bodyPr>
          <a:lstStyle/>
          <a:p>
            <a:pPr algn="ctr"/>
            <a:r>
              <a:rPr lang="de-DE" sz="1600" b="1" dirty="0"/>
              <a:t>Europa </a:t>
            </a:r>
            <a:r>
              <a:rPr lang="de-DE" sz="1100" b="1" dirty="0"/>
              <a:t>(nicht EU/EWR/UK/CH)</a:t>
            </a:r>
            <a:endParaRPr lang="de-DE" sz="1600" b="1" dirty="0"/>
          </a:p>
        </p:txBody>
      </p:sp>
      <p:graphicFrame>
        <p:nvGraphicFramePr>
          <p:cNvPr id="10" name="Tabelle 9"/>
          <p:cNvGraphicFramePr>
            <a:graphicFrameLocks noGrp="1"/>
          </p:cNvGraphicFramePr>
          <p:nvPr>
            <p:extLst>
              <p:ext uri="{D42A27DB-BD31-4B8C-83A1-F6EECF244321}">
                <p14:modId xmlns:p14="http://schemas.microsoft.com/office/powerpoint/2010/main" val="568530705"/>
              </p:ext>
            </p:extLst>
          </p:nvPr>
        </p:nvGraphicFramePr>
        <p:xfrm>
          <a:off x="7306996" y="2710565"/>
          <a:ext cx="1707669" cy="3767019"/>
        </p:xfrm>
        <a:graphic>
          <a:graphicData uri="http://schemas.openxmlformats.org/drawingml/2006/table">
            <a:tbl>
              <a:tblPr>
                <a:tableStyleId>{21E4AEA4-8DFA-4A89-87EB-49C32662AFE0}</a:tableStyleId>
              </a:tblPr>
              <a:tblGrid>
                <a:gridCol w="1059597">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tblGrid>
              <a:tr h="161590">
                <a:tc>
                  <a:txBody>
                    <a:bodyPr/>
                    <a:lstStyle/>
                    <a:p>
                      <a:pPr algn="l" fontAlgn="b"/>
                      <a:r>
                        <a:rPr lang="de-DE" sz="1050" b="1" u="none" strike="noStrike" dirty="0">
                          <a:effectLst/>
                          <a:latin typeface="+mn-lt"/>
                        </a:rPr>
                        <a:t>Land</a:t>
                      </a:r>
                      <a:endParaRPr lang="de-DE" sz="1050" b="1" i="0" u="none" strike="noStrike" dirty="0">
                        <a:solidFill>
                          <a:srgbClr val="000000"/>
                        </a:solidFill>
                        <a:effectLst/>
                        <a:latin typeface="+mn-lt"/>
                      </a:endParaRPr>
                    </a:p>
                  </a:txBody>
                  <a:tcPr marL="9525" marR="9525" marT="9525"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0000"/>
                  </a:ext>
                </a:extLst>
              </a:tr>
              <a:tr h="168853">
                <a:tc>
                  <a:txBody>
                    <a:bodyPr/>
                    <a:lstStyle/>
                    <a:p>
                      <a:pPr algn="l" fontAlgn="b"/>
                      <a:r>
                        <a:rPr lang="de-DE" sz="1100" b="0" i="0" u="none" strike="noStrike">
                          <a:solidFill>
                            <a:srgbClr val="000000"/>
                          </a:solidFill>
                          <a:effectLst/>
                          <a:latin typeface="Calibri"/>
                        </a:rPr>
                        <a:t>Montenegro</a:t>
                      </a:r>
                    </a:p>
                  </a:txBody>
                  <a:tcPr marL="9525" marR="9525" marT="9525" marB="0" anchor="b"/>
                </a:tc>
                <a:tc>
                  <a:txBody>
                    <a:bodyPr/>
                    <a:lstStyle/>
                    <a:p>
                      <a:pPr algn="r" fontAlgn="b"/>
                      <a:r>
                        <a:rPr lang="de-DE" sz="1100" b="0" i="0" u="none" strike="noStrike">
                          <a:solidFill>
                            <a:srgbClr val="000000"/>
                          </a:solidFill>
                          <a:effectLst/>
                          <a:latin typeface="Calibri"/>
                        </a:rPr>
                        <a:t>669,58</a:t>
                      </a:r>
                    </a:p>
                  </a:txBody>
                  <a:tcPr marL="9525" marR="9525" marT="9525" marB="0" anchor="b"/>
                </a:tc>
                <a:extLst>
                  <a:ext uri="{0D108BD9-81ED-4DB2-BD59-A6C34878D82A}">
                    <a16:rowId xmlns:a16="http://schemas.microsoft.com/office/drawing/2014/main" val="10001"/>
                  </a:ext>
                </a:extLst>
              </a:tr>
              <a:tr h="168853">
                <a:tc>
                  <a:txBody>
                    <a:bodyPr/>
                    <a:lstStyle/>
                    <a:p>
                      <a:pPr algn="l" fontAlgn="b"/>
                      <a:r>
                        <a:rPr lang="de-DE" sz="1100" b="0" i="0" u="none" strike="noStrike">
                          <a:solidFill>
                            <a:srgbClr val="000000"/>
                          </a:solidFill>
                          <a:effectLst/>
                          <a:latin typeface="Calibri"/>
                        </a:rPr>
                        <a:t>Andorra</a:t>
                      </a:r>
                    </a:p>
                  </a:txBody>
                  <a:tcPr marL="9525" marR="9525" marT="9525" marB="0" anchor="b"/>
                </a:tc>
                <a:tc>
                  <a:txBody>
                    <a:bodyPr/>
                    <a:lstStyle/>
                    <a:p>
                      <a:pPr algn="r" fontAlgn="b"/>
                      <a:r>
                        <a:rPr lang="de-DE" sz="1100" b="0" i="0" u="none" strike="noStrike">
                          <a:solidFill>
                            <a:srgbClr val="000000"/>
                          </a:solidFill>
                          <a:effectLst/>
                          <a:latin typeface="Calibri"/>
                        </a:rPr>
                        <a:t>592,04</a:t>
                      </a:r>
                    </a:p>
                  </a:txBody>
                  <a:tcPr marL="9525" marR="9525" marT="9525" marB="0" anchor="b"/>
                </a:tc>
                <a:extLst>
                  <a:ext uri="{0D108BD9-81ED-4DB2-BD59-A6C34878D82A}">
                    <a16:rowId xmlns:a16="http://schemas.microsoft.com/office/drawing/2014/main" val="10011"/>
                  </a:ext>
                </a:extLst>
              </a:tr>
              <a:tr h="168853">
                <a:tc>
                  <a:txBody>
                    <a:bodyPr/>
                    <a:lstStyle/>
                    <a:p>
                      <a:pPr algn="l" fontAlgn="b"/>
                      <a:r>
                        <a:rPr lang="de-DE" sz="1100" b="0" i="0" u="none" strike="noStrike">
                          <a:solidFill>
                            <a:srgbClr val="000000"/>
                          </a:solidFill>
                          <a:effectLst/>
                          <a:latin typeface="Calibri"/>
                        </a:rPr>
                        <a:t>Georgien</a:t>
                      </a:r>
                    </a:p>
                  </a:txBody>
                  <a:tcPr marL="9525" marR="9525" marT="9525" marB="0" anchor="b"/>
                </a:tc>
                <a:tc>
                  <a:txBody>
                    <a:bodyPr/>
                    <a:lstStyle/>
                    <a:p>
                      <a:pPr algn="r" fontAlgn="b"/>
                      <a:r>
                        <a:rPr lang="de-DE" sz="1100" b="0" i="0" u="none" strike="noStrike">
                          <a:solidFill>
                            <a:srgbClr val="000000"/>
                          </a:solidFill>
                          <a:effectLst/>
                          <a:latin typeface="Calibri"/>
                        </a:rPr>
                        <a:t>493,25</a:t>
                      </a:r>
                    </a:p>
                  </a:txBody>
                  <a:tcPr marL="9525" marR="9525" marT="9525" marB="0" anchor="b"/>
                </a:tc>
                <a:extLst>
                  <a:ext uri="{0D108BD9-81ED-4DB2-BD59-A6C34878D82A}">
                    <a16:rowId xmlns:a16="http://schemas.microsoft.com/office/drawing/2014/main" val="10012"/>
                  </a:ext>
                </a:extLst>
              </a:tr>
              <a:tr h="168853">
                <a:tc>
                  <a:txBody>
                    <a:bodyPr/>
                    <a:lstStyle/>
                    <a:p>
                      <a:pPr algn="l" fontAlgn="b"/>
                      <a:r>
                        <a:rPr lang="de-DE" sz="1100" b="0" i="0" u="none" strike="noStrike">
                          <a:solidFill>
                            <a:srgbClr val="000000"/>
                          </a:solidFill>
                          <a:effectLst/>
                          <a:latin typeface="Calibri"/>
                        </a:rPr>
                        <a:t>San Marino</a:t>
                      </a:r>
                    </a:p>
                  </a:txBody>
                  <a:tcPr marL="9525" marR="9525" marT="9525" marB="0" anchor="b"/>
                </a:tc>
                <a:tc>
                  <a:txBody>
                    <a:bodyPr/>
                    <a:lstStyle/>
                    <a:p>
                      <a:pPr algn="r" fontAlgn="b"/>
                      <a:r>
                        <a:rPr lang="de-DE" sz="1100" b="0" i="0" u="none" strike="noStrike">
                          <a:solidFill>
                            <a:srgbClr val="000000"/>
                          </a:solidFill>
                          <a:effectLst/>
                          <a:latin typeface="Calibri"/>
                        </a:rPr>
                        <a:t>487,62</a:t>
                      </a:r>
                    </a:p>
                  </a:txBody>
                  <a:tcPr marL="9525" marR="9525" marT="9525" marB="0" anchor="b"/>
                </a:tc>
                <a:extLst>
                  <a:ext uri="{0D108BD9-81ED-4DB2-BD59-A6C34878D82A}">
                    <a16:rowId xmlns:a16="http://schemas.microsoft.com/office/drawing/2014/main" val="10013"/>
                  </a:ext>
                </a:extLst>
              </a:tr>
              <a:tr h="157004">
                <a:tc>
                  <a:txBody>
                    <a:bodyPr/>
                    <a:lstStyle/>
                    <a:p>
                      <a:pPr algn="l" fontAlgn="b"/>
                      <a:r>
                        <a:rPr lang="de-DE" sz="1100" b="0" i="0" u="none" strike="noStrike" dirty="0">
                          <a:solidFill>
                            <a:srgbClr val="000000"/>
                          </a:solidFill>
                          <a:effectLst/>
                          <a:latin typeface="Calibri"/>
                        </a:rPr>
                        <a:t>Serbien</a:t>
                      </a:r>
                    </a:p>
                  </a:txBody>
                  <a:tcPr marL="9525" marR="9525" marT="9525" marB="0" anchor="b"/>
                </a:tc>
                <a:tc>
                  <a:txBody>
                    <a:bodyPr/>
                    <a:lstStyle/>
                    <a:p>
                      <a:pPr algn="r" fontAlgn="b"/>
                      <a:r>
                        <a:rPr lang="de-DE" sz="1100" b="0" i="0" u="none" strike="noStrike">
                          <a:solidFill>
                            <a:srgbClr val="000000"/>
                          </a:solidFill>
                          <a:effectLst/>
                          <a:latin typeface="Calibri"/>
                        </a:rPr>
                        <a:t>395,82</a:t>
                      </a:r>
                    </a:p>
                  </a:txBody>
                  <a:tcPr marL="9525" marR="9525" marT="9525" marB="0" anchor="b"/>
                </a:tc>
                <a:extLst>
                  <a:ext uri="{0D108BD9-81ED-4DB2-BD59-A6C34878D82A}">
                    <a16:rowId xmlns:a16="http://schemas.microsoft.com/office/drawing/2014/main" val="2567334808"/>
                  </a:ext>
                </a:extLst>
              </a:tr>
              <a:tr h="168853">
                <a:tc>
                  <a:txBody>
                    <a:bodyPr/>
                    <a:lstStyle/>
                    <a:p>
                      <a:pPr algn="l" fontAlgn="b"/>
                      <a:r>
                        <a:rPr lang="de-DE" sz="1100" b="0" i="0" u="none" strike="noStrike">
                          <a:solidFill>
                            <a:srgbClr val="000000"/>
                          </a:solidFill>
                          <a:effectLst/>
                          <a:latin typeface="Calibri"/>
                        </a:rPr>
                        <a:t>Nordmazedonien</a:t>
                      </a:r>
                    </a:p>
                  </a:txBody>
                  <a:tcPr marL="9525" marR="9525" marT="9525" marB="0" anchor="b"/>
                </a:tc>
                <a:tc>
                  <a:txBody>
                    <a:bodyPr/>
                    <a:lstStyle/>
                    <a:p>
                      <a:pPr algn="r" fontAlgn="b"/>
                      <a:r>
                        <a:rPr lang="de-DE" sz="1100" b="0" i="0" u="none" strike="noStrike">
                          <a:solidFill>
                            <a:srgbClr val="000000"/>
                          </a:solidFill>
                          <a:effectLst/>
                          <a:latin typeface="Calibri"/>
                        </a:rPr>
                        <a:t>359,87</a:t>
                      </a:r>
                    </a:p>
                  </a:txBody>
                  <a:tcPr marL="9525" marR="9525" marT="9525" marB="0" anchor="b"/>
                </a:tc>
                <a:extLst>
                  <a:ext uri="{0D108BD9-81ED-4DB2-BD59-A6C34878D82A}">
                    <a16:rowId xmlns:a16="http://schemas.microsoft.com/office/drawing/2014/main" val="10002"/>
                  </a:ext>
                </a:extLst>
              </a:tr>
              <a:tr h="168853">
                <a:tc>
                  <a:txBody>
                    <a:bodyPr/>
                    <a:lstStyle/>
                    <a:p>
                      <a:pPr algn="l" fontAlgn="b"/>
                      <a:r>
                        <a:rPr lang="de-DE" sz="1100" b="0" i="0" u="none" strike="noStrike">
                          <a:solidFill>
                            <a:srgbClr val="000000"/>
                          </a:solidFill>
                          <a:effectLst/>
                          <a:latin typeface="Calibri"/>
                        </a:rPr>
                        <a:t>Armenien</a:t>
                      </a:r>
                    </a:p>
                  </a:txBody>
                  <a:tcPr marL="9525" marR="9525" marT="9525" marB="0" anchor="b"/>
                </a:tc>
                <a:tc>
                  <a:txBody>
                    <a:bodyPr/>
                    <a:lstStyle/>
                    <a:p>
                      <a:pPr algn="r" fontAlgn="b"/>
                      <a:r>
                        <a:rPr lang="de-DE" sz="1100" b="0" i="0" u="none" strike="noStrike">
                          <a:solidFill>
                            <a:srgbClr val="000000"/>
                          </a:solidFill>
                          <a:effectLst/>
                          <a:latin typeface="Calibri"/>
                        </a:rPr>
                        <a:t>314,4</a:t>
                      </a:r>
                    </a:p>
                  </a:txBody>
                  <a:tcPr marL="9525" marR="9525" marT="9525" marB="0" anchor="b"/>
                </a:tc>
                <a:extLst>
                  <a:ext uri="{0D108BD9-81ED-4DB2-BD59-A6C34878D82A}">
                    <a16:rowId xmlns:a16="http://schemas.microsoft.com/office/drawing/2014/main" val="10003"/>
                  </a:ext>
                </a:extLst>
              </a:tr>
              <a:tr h="168853">
                <a:tc>
                  <a:txBody>
                    <a:bodyPr/>
                    <a:lstStyle/>
                    <a:p>
                      <a:pPr algn="l" fontAlgn="b"/>
                      <a:r>
                        <a:rPr lang="de-DE" sz="1100" b="0" i="0" u="none" strike="noStrike">
                          <a:solidFill>
                            <a:srgbClr val="000000"/>
                          </a:solidFill>
                          <a:effectLst/>
                          <a:latin typeface="Calibri"/>
                        </a:rPr>
                        <a:t>Kosovo</a:t>
                      </a:r>
                    </a:p>
                  </a:txBody>
                  <a:tcPr marL="9525" marR="9525" marT="9525" marB="0" anchor="b"/>
                </a:tc>
                <a:tc>
                  <a:txBody>
                    <a:bodyPr/>
                    <a:lstStyle/>
                    <a:p>
                      <a:pPr algn="r" fontAlgn="b"/>
                      <a:r>
                        <a:rPr lang="de-DE" sz="1100" b="0" i="0" u="none" strike="noStrike">
                          <a:solidFill>
                            <a:srgbClr val="000000"/>
                          </a:solidFill>
                          <a:effectLst/>
                          <a:latin typeface="Calibri"/>
                        </a:rPr>
                        <a:t>283,24</a:t>
                      </a:r>
                    </a:p>
                  </a:txBody>
                  <a:tcPr marL="9525" marR="9525" marT="9525" marB="0" anchor="b"/>
                </a:tc>
                <a:extLst>
                  <a:ext uri="{0D108BD9-81ED-4DB2-BD59-A6C34878D82A}">
                    <a16:rowId xmlns:a16="http://schemas.microsoft.com/office/drawing/2014/main" val="10004"/>
                  </a:ext>
                </a:extLst>
              </a:tr>
              <a:tr h="168853">
                <a:tc>
                  <a:txBody>
                    <a:bodyPr/>
                    <a:lstStyle/>
                    <a:p>
                      <a:pPr algn="l" fontAlgn="b"/>
                      <a:r>
                        <a:rPr lang="de-DE" sz="1100" b="0" i="0" u="none" strike="noStrike">
                          <a:solidFill>
                            <a:srgbClr val="000000"/>
                          </a:solidFill>
                          <a:effectLst/>
                          <a:latin typeface="Calibri"/>
                        </a:rPr>
                        <a:t>Bosnia and Herzegovina</a:t>
                      </a:r>
                    </a:p>
                  </a:txBody>
                  <a:tcPr marL="9525" marR="9525" marT="9525" marB="0" anchor="b"/>
                </a:tc>
                <a:tc>
                  <a:txBody>
                    <a:bodyPr/>
                    <a:lstStyle/>
                    <a:p>
                      <a:pPr algn="r" fontAlgn="b"/>
                      <a:r>
                        <a:rPr lang="de-DE" sz="1100" b="0" i="0" u="none" strike="noStrike">
                          <a:solidFill>
                            <a:srgbClr val="000000"/>
                          </a:solidFill>
                          <a:effectLst/>
                          <a:latin typeface="Calibri"/>
                        </a:rPr>
                        <a:t>273,01</a:t>
                      </a:r>
                    </a:p>
                  </a:txBody>
                  <a:tcPr marL="9525" marR="9525" marT="9525" marB="0" anchor="b"/>
                </a:tc>
                <a:extLst>
                  <a:ext uri="{0D108BD9-81ED-4DB2-BD59-A6C34878D82A}">
                    <a16:rowId xmlns:a16="http://schemas.microsoft.com/office/drawing/2014/main" val="10005"/>
                  </a:ext>
                </a:extLst>
              </a:tr>
              <a:tr h="168853">
                <a:tc>
                  <a:txBody>
                    <a:bodyPr/>
                    <a:lstStyle/>
                    <a:p>
                      <a:pPr algn="l" fontAlgn="b"/>
                      <a:r>
                        <a:rPr lang="de-DE" sz="1100" b="0" i="0" u="none" strike="noStrike">
                          <a:solidFill>
                            <a:srgbClr val="000000"/>
                          </a:solidFill>
                          <a:effectLst/>
                          <a:latin typeface="Calibri"/>
                        </a:rPr>
                        <a:t>Gibraltar</a:t>
                      </a:r>
                    </a:p>
                  </a:txBody>
                  <a:tcPr marL="9525" marR="9525" marT="9525" marB="0" anchor="b"/>
                </a:tc>
                <a:tc>
                  <a:txBody>
                    <a:bodyPr/>
                    <a:lstStyle/>
                    <a:p>
                      <a:pPr algn="r" fontAlgn="b"/>
                      <a:r>
                        <a:rPr lang="de-DE" sz="1100" b="0" i="0" u="none" strike="noStrike">
                          <a:solidFill>
                            <a:srgbClr val="000000"/>
                          </a:solidFill>
                          <a:effectLst/>
                          <a:latin typeface="Calibri"/>
                        </a:rPr>
                        <a:t>249,21</a:t>
                      </a:r>
                    </a:p>
                  </a:txBody>
                  <a:tcPr marL="9525" marR="9525" marT="9525" marB="0" anchor="b"/>
                </a:tc>
                <a:extLst>
                  <a:ext uri="{0D108BD9-81ED-4DB2-BD59-A6C34878D82A}">
                    <a16:rowId xmlns:a16="http://schemas.microsoft.com/office/drawing/2014/main" val="10006"/>
                  </a:ext>
                </a:extLst>
              </a:tr>
              <a:tr h="168853">
                <a:tc>
                  <a:txBody>
                    <a:bodyPr/>
                    <a:lstStyle/>
                    <a:p>
                      <a:pPr algn="l" fontAlgn="b"/>
                      <a:r>
                        <a:rPr lang="de-DE" sz="1100" b="0" i="0" u="none" strike="noStrike">
                          <a:solidFill>
                            <a:srgbClr val="000000"/>
                          </a:solidFill>
                          <a:effectLst/>
                          <a:latin typeface="Calibri"/>
                        </a:rPr>
                        <a:t>Republik Moldau</a:t>
                      </a:r>
                    </a:p>
                  </a:txBody>
                  <a:tcPr marL="9525" marR="9525" marT="9525" marB="0" anchor="b"/>
                </a:tc>
                <a:tc>
                  <a:txBody>
                    <a:bodyPr/>
                    <a:lstStyle/>
                    <a:p>
                      <a:pPr algn="r" fontAlgn="b"/>
                      <a:r>
                        <a:rPr lang="de-DE" sz="1100" b="0" i="0" u="none" strike="noStrike">
                          <a:solidFill>
                            <a:srgbClr val="000000"/>
                          </a:solidFill>
                          <a:effectLst/>
                          <a:latin typeface="Calibri"/>
                        </a:rPr>
                        <a:t>193,21</a:t>
                      </a:r>
                    </a:p>
                  </a:txBody>
                  <a:tcPr marL="9525" marR="9525" marT="9525" marB="0" anchor="b"/>
                </a:tc>
                <a:extLst>
                  <a:ext uri="{0D108BD9-81ED-4DB2-BD59-A6C34878D82A}">
                    <a16:rowId xmlns:a16="http://schemas.microsoft.com/office/drawing/2014/main" val="10007"/>
                  </a:ext>
                </a:extLst>
              </a:tr>
              <a:tr h="189369">
                <a:tc>
                  <a:txBody>
                    <a:bodyPr/>
                    <a:lstStyle/>
                    <a:p>
                      <a:pPr algn="l" fontAlgn="b"/>
                      <a:r>
                        <a:rPr lang="de-DE" sz="1100" b="0" i="0" u="none" strike="noStrike">
                          <a:solidFill>
                            <a:srgbClr val="000000"/>
                          </a:solidFill>
                          <a:effectLst/>
                          <a:latin typeface="Calibri"/>
                        </a:rPr>
                        <a:t>Ukraine</a:t>
                      </a:r>
                    </a:p>
                  </a:txBody>
                  <a:tcPr marL="9525" marR="9525" marT="9525" marB="0" anchor="b"/>
                </a:tc>
                <a:tc>
                  <a:txBody>
                    <a:bodyPr/>
                    <a:lstStyle/>
                    <a:p>
                      <a:pPr algn="r" fontAlgn="b"/>
                      <a:r>
                        <a:rPr lang="de-DE" sz="1100" b="0" i="0" u="none" strike="noStrike">
                          <a:solidFill>
                            <a:srgbClr val="000000"/>
                          </a:solidFill>
                          <a:effectLst/>
                          <a:latin typeface="Calibri"/>
                        </a:rPr>
                        <a:t>182,63</a:t>
                      </a:r>
                    </a:p>
                  </a:txBody>
                  <a:tcPr marL="9525" marR="9525" marT="9525" marB="0" anchor="b"/>
                </a:tc>
                <a:extLst>
                  <a:ext uri="{0D108BD9-81ED-4DB2-BD59-A6C34878D82A}">
                    <a16:rowId xmlns:a16="http://schemas.microsoft.com/office/drawing/2014/main" val="10008"/>
                  </a:ext>
                </a:extLst>
              </a:tr>
              <a:tr h="189369">
                <a:tc>
                  <a:txBody>
                    <a:bodyPr/>
                    <a:lstStyle/>
                    <a:p>
                      <a:pPr algn="l" fontAlgn="b"/>
                      <a:r>
                        <a:rPr lang="de-DE" sz="1100" b="0" i="0" u="none" strike="noStrike">
                          <a:solidFill>
                            <a:srgbClr val="000000"/>
                          </a:solidFill>
                          <a:effectLst/>
                          <a:latin typeface="Calibri"/>
                        </a:rPr>
                        <a:t>Albanien</a:t>
                      </a:r>
                    </a:p>
                  </a:txBody>
                  <a:tcPr marL="9525" marR="9525" marT="9525" marB="0" anchor="b"/>
                </a:tc>
                <a:tc>
                  <a:txBody>
                    <a:bodyPr/>
                    <a:lstStyle/>
                    <a:p>
                      <a:pPr algn="r" fontAlgn="b"/>
                      <a:r>
                        <a:rPr lang="de-DE" sz="1100" b="0" i="0" u="none" strike="noStrike">
                          <a:solidFill>
                            <a:srgbClr val="000000"/>
                          </a:solidFill>
                          <a:effectLst/>
                          <a:latin typeface="Calibri"/>
                        </a:rPr>
                        <a:t>141</a:t>
                      </a:r>
                    </a:p>
                  </a:txBody>
                  <a:tcPr marL="9525" marR="9525" marT="9525" marB="0" anchor="b"/>
                </a:tc>
                <a:extLst>
                  <a:ext uri="{0D108BD9-81ED-4DB2-BD59-A6C34878D82A}">
                    <a16:rowId xmlns:a16="http://schemas.microsoft.com/office/drawing/2014/main" val="2733997586"/>
                  </a:ext>
                </a:extLst>
              </a:tr>
              <a:tr h="189369">
                <a:tc>
                  <a:txBody>
                    <a:bodyPr/>
                    <a:lstStyle/>
                    <a:p>
                      <a:pPr algn="l" fontAlgn="b"/>
                      <a:r>
                        <a:rPr lang="de-DE" sz="1100" b="0" i="0" u="none" strike="noStrike">
                          <a:solidFill>
                            <a:srgbClr val="000000"/>
                          </a:solidFill>
                          <a:effectLst/>
                          <a:latin typeface="Calibri"/>
                        </a:rPr>
                        <a:t>Aserbaidschan</a:t>
                      </a:r>
                    </a:p>
                  </a:txBody>
                  <a:tcPr marL="9525" marR="9525" marT="9525" marB="0" anchor="b"/>
                </a:tc>
                <a:tc>
                  <a:txBody>
                    <a:bodyPr/>
                    <a:lstStyle/>
                    <a:p>
                      <a:pPr algn="r" fontAlgn="b"/>
                      <a:r>
                        <a:rPr lang="de-DE" sz="1100" b="0" i="0" u="none" strike="noStrike">
                          <a:solidFill>
                            <a:srgbClr val="000000"/>
                          </a:solidFill>
                          <a:effectLst/>
                          <a:latin typeface="Calibri"/>
                        </a:rPr>
                        <a:t>127,42</a:t>
                      </a:r>
                    </a:p>
                  </a:txBody>
                  <a:tcPr marL="9525" marR="9525" marT="9525" marB="0" anchor="b"/>
                </a:tc>
                <a:extLst>
                  <a:ext uri="{0D108BD9-81ED-4DB2-BD59-A6C34878D82A}">
                    <a16:rowId xmlns:a16="http://schemas.microsoft.com/office/drawing/2014/main" val="67137041"/>
                  </a:ext>
                </a:extLst>
              </a:tr>
              <a:tr h="189369">
                <a:tc>
                  <a:txBody>
                    <a:bodyPr/>
                    <a:lstStyle/>
                    <a:p>
                      <a:pPr algn="l" fontAlgn="b"/>
                      <a:r>
                        <a:rPr lang="de-DE" sz="1100" b="0" i="0" u="none" strike="noStrike">
                          <a:solidFill>
                            <a:srgbClr val="000000"/>
                          </a:solidFill>
                          <a:effectLst/>
                          <a:latin typeface="Calibri"/>
                        </a:rPr>
                        <a:t>Monaco</a:t>
                      </a:r>
                    </a:p>
                  </a:txBody>
                  <a:tcPr marL="9525" marR="9525" marT="9525" marB="0" anchor="b"/>
                </a:tc>
                <a:tc>
                  <a:txBody>
                    <a:bodyPr/>
                    <a:lstStyle/>
                    <a:p>
                      <a:pPr algn="r" fontAlgn="b"/>
                      <a:r>
                        <a:rPr lang="de-DE" sz="1100" b="0" i="0" u="none" strike="noStrike">
                          <a:solidFill>
                            <a:srgbClr val="000000"/>
                          </a:solidFill>
                          <a:effectLst/>
                          <a:latin typeface="Calibri"/>
                        </a:rPr>
                        <a:t>123,92</a:t>
                      </a:r>
                    </a:p>
                  </a:txBody>
                  <a:tcPr marL="9525" marR="9525" marT="9525" marB="0" anchor="b"/>
                </a:tc>
                <a:extLst>
                  <a:ext uri="{0D108BD9-81ED-4DB2-BD59-A6C34878D82A}">
                    <a16:rowId xmlns:a16="http://schemas.microsoft.com/office/drawing/2014/main" val="371644995"/>
                  </a:ext>
                </a:extLst>
              </a:tr>
              <a:tr h="189369">
                <a:tc>
                  <a:txBody>
                    <a:bodyPr/>
                    <a:lstStyle/>
                    <a:p>
                      <a:pPr algn="l" fontAlgn="b"/>
                      <a:r>
                        <a:rPr lang="de-DE" sz="1100" b="0" i="0" u="none" strike="noStrike">
                          <a:solidFill>
                            <a:srgbClr val="000000"/>
                          </a:solidFill>
                          <a:effectLst/>
                          <a:latin typeface="Calibri"/>
                        </a:rPr>
                        <a:t>Russische Föderation</a:t>
                      </a:r>
                    </a:p>
                  </a:txBody>
                  <a:tcPr marL="9525" marR="9525" marT="9525" marB="0" anchor="b"/>
                </a:tc>
                <a:tc>
                  <a:txBody>
                    <a:bodyPr/>
                    <a:lstStyle/>
                    <a:p>
                      <a:pPr algn="r" fontAlgn="b"/>
                      <a:r>
                        <a:rPr lang="de-DE" sz="1100" b="0" i="0" u="none" strike="noStrike">
                          <a:solidFill>
                            <a:srgbClr val="000000"/>
                          </a:solidFill>
                          <a:effectLst/>
                          <a:latin typeface="Calibri"/>
                        </a:rPr>
                        <a:t>122,47</a:t>
                      </a:r>
                    </a:p>
                  </a:txBody>
                  <a:tcPr marL="9525" marR="9525" marT="9525" marB="0" anchor="b"/>
                </a:tc>
                <a:extLst>
                  <a:ext uri="{0D108BD9-81ED-4DB2-BD59-A6C34878D82A}">
                    <a16:rowId xmlns:a16="http://schemas.microsoft.com/office/drawing/2014/main" val="1148955037"/>
                  </a:ext>
                </a:extLst>
              </a:tr>
              <a:tr h="189369">
                <a:tc>
                  <a:txBody>
                    <a:bodyPr/>
                    <a:lstStyle/>
                    <a:p>
                      <a:pPr algn="l" fontAlgn="b"/>
                      <a:r>
                        <a:rPr lang="de-DE" sz="1100" b="0" i="0" u="none" strike="noStrike" dirty="0">
                          <a:solidFill>
                            <a:srgbClr val="000000"/>
                          </a:solidFill>
                          <a:effectLst/>
                          <a:latin typeface="Calibri"/>
                        </a:rPr>
                        <a:t>Weißrussland</a:t>
                      </a:r>
                    </a:p>
                  </a:txBody>
                  <a:tcPr marL="9525" marR="9525" marT="9525" marB="0" anchor="b"/>
                </a:tc>
                <a:tc>
                  <a:txBody>
                    <a:bodyPr/>
                    <a:lstStyle/>
                    <a:p>
                      <a:pPr algn="r" fontAlgn="b"/>
                      <a:r>
                        <a:rPr lang="de-DE" sz="1100" b="0" i="0" u="none" strike="noStrike">
                          <a:solidFill>
                            <a:srgbClr val="000000"/>
                          </a:solidFill>
                          <a:effectLst/>
                          <a:latin typeface="Calibri"/>
                        </a:rPr>
                        <a:t>91,52</a:t>
                      </a:r>
                    </a:p>
                  </a:txBody>
                  <a:tcPr marL="9525" marR="9525" marT="9525" marB="0" anchor="b"/>
                </a:tc>
                <a:extLst>
                  <a:ext uri="{0D108BD9-81ED-4DB2-BD59-A6C34878D82A}">
                    <a16:rowId xmlns:a16="http://schemas.microsoft.com/office/drawing/2014/main" val="3092361515"/>
                  </a:ext>
                </a:extLst>
              </a:tr>
              <a:tr h="189369">
                <a:tc>
                  <a:txBody>
                    <a:bodyPr/>
                    <a:lstStyle/>
                    <a:p>
                      <a:pPr algn="l" fontAlgn="b"/>
                      <a:r>
                        <a:rPr lang="de-DE" sz="1100" b="0" i="0" u="none" strike="noStrike" dirty="0">
                          <a:solidFill>
                            <a:srgbClr val="000000"/>
                          </a:solidFill>
                          <a:effectLst/>
                          <a:latin typeface="Calibri"/>
                        </a:rPr>
                        <a:t>Jersey</a:t>
                      </a:r>
                    </a:p>
                  </a:txBody>
                  <a:tcPr marL="9525" marR="9525" marT="9525" marB="0" anchor="b"/>
                </a:tc>
                <a:tc>
                  <a:txBody>
                    <a:bodyPr/>
                    <a:lstStyle/>
                    <a:p>
                      <a:pPr algn="r" fontAlgn="b"/>
                      <a:r>
                        <a:rPr lang="de-DE" sz="1100" b="0" i="0" u="none" strike="noStrike" dirty="0">
                          <a:solidFill>
                            <a:srgbClr val="000000"/>
                          </a:solidFill>
                          <a:effectLst/>
                          <a:latin typeface="Calibri"/>
                        </a:rPr>
                        <a:t>76,07</a:t>
                      </a:r>
                    </a:p>
                  </a:txBody>
                  <a:tcPr marL="9525" marR="9525" marT="9525" marB="0" anchor="b"/>
                </a:tc>
                <a:extLst>
                  <a:ext uri="{0D108BD9-81ED-4DB2-BD59-A6C34878D82A}">
                    <a16:rowId xmlns:a16="http://schemas.microsoft.com/office/drawing/2014/main" val="10018"/>
                  </a:ext>
                </a:extLst>
              </a:tr>
            </a:tbl>
          </a:graphicData>
        </a:graphic>
      </p:graphicFrame>
      <p:sp>
        <p:nvSpPr>
          <p:cNvPr id="11" name="Textfeld 10"/>
          <p:cNvSpPr txBox="1"/>
          <p:nvPr/>
        </p:nvSpPr>
        <p:spPr>
          <a:xfrm>
            <a:off x="971600" y="3481263"/>
            <a:ext cx="6032758" cy="307777"/>
          </a:xfrm>
          <a:prstGeom prst="rect">
            <a:avLst/>
          </a:prstGeom>
          <a:solidFill>
            <a:schemeClr val="accent2">
              <a:lumMod val="60000"/>
              <a:lumOff val="40000"/>
            </a:schemeClr>
          </a:solidFill>
        </p:spPr>
        <p:txBody>
          <a:bodyPr wrap="square" rtlCol="0">
            <a:spAutoFit/>
          </a:bodyPr>
          <a:lstStyle/>
          <a:p>
            <a:pPr algn="ctr"/>
            <a:r>
              <a:rPr lang="de-DE" sz="1400" b="1" dirty="0"/>
              <a:t>82 Länder/Territorien mit einer 7-Tages-Inzidenz &gt; 50 Fälle / 100.000 Ew.</a:t>
            </a:r>
          </a:p>
        </p:txBody>
      </p:sp>
      <p:graphicFrame>
        <p:nvGraphicFramePr>
          <p:cNvPr id="12" name="Tabelle 11"/>
          <p:cNvGraphicFramePr>
            <a:graphicFrameLocks noGrp="1"/>
          </p:cNvGraphicFramePr>
          <p:nvPr>
            <p:extLst>
              <p:ext uri="{D42A27DB-BD31-4B8C-83A1-F6EECF244321}">
                <p14:modId xmlns:p14="http://schemas.microsoft.com/office/powerpoint/2010/main" val="1855722955"/>
              </p:ext>
            </p:extLst>
          </p:nvPr>
        </p:nvGraphicFramePr>
        <p:xfrm>
          <a:off x="1763688" y="4201889"/>
          <a:ext cx="1828176" cy="1586865"/>
        </p:xfrm>
        <a:graphic>
          <a:graphicData uri="http://schemas.openxmlformats.org/drawingml/2006/table">
            <a:tbl>
              <a:tblPr>
                <a:tableStyleId>{21E4AEA4-8DFA-4A89-87EB-49C32662AFE0}</a:tableStyleId>
              </a:tblPr>
              <a:tblGrid>
                <a:gridCol w="1134370">
                  <a:extLst>
                    <a:ext uri="{9D8B030D-6E8A-4147-A177-3AD203B41FA5}">
                      <a16:colId xmlns:a16="http://schemas.microsoft.com/office/drawing/2014/main" val="20000"/>
                    </a:ext>
                  </a:extLst>
                </a:gridCol>
                <a:gridCol w="693806">
                  <a:extLst>
                    <a:ext uri="{9D8B030D-6E8A-4147-A177-3AD203B41FA5}">
                      <a16:colId xmlns:a16="http://schemas.microsoft.com/office/drawing/2014/main" val="20001"/>
                    </a:ext>
                  </a:extLst>
                </a:gridCol>
              </a:tblGrid>
              <a:tr h="161590">
                <a:tc>
                  <a:txBody>
                    <a:bodyPr/>
                    <a:lstStyle/>
                    <a:p>
                      <a:pPr algn="l" fontAlgn="b"/>
                      <a:r>
                        <a:rPr lang="de-DE" sz="1050" b="1" u="none" strike="noStrike" dirty="0">
                          <a:effectLst/>
                          <a:latin typeface="+mn-lt"/>
                        </a:rPr>
                        <a:t>Land</a:t>
                      </a:r>
                      <a:endParaRPr lang="de-DE" sz="1050" b="1" i="0" u="none" strike="noStrike" dirty="0">
                        <a:solidFill>
                          <a:srgbClr val="000000"/>
                        </a:solidFill>
                        <a:effectLst/>
                        <a:latin typeface="+mn-lt"/>
                      </a:endParaRPr>
                    </a:p>
                  </a:txBody>
                  <a:tcPr marL="9525" marR="9525" marT="9525"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0000"/>
                  </a:ext>
                </a:extLst>
              </a:tr>
              <a:tr h="168853">
                <a:tc>
                  <a:txBody>
                    <a:bodyPr/>
                    <a:lstStyle/>
                    <a:p>
                      <a:pPr algn="l" fontAlgn="b"/>
                      <a:r>
                        <a:rPr lang="de-DE" sz="1100" b="0" i="0" u="none" strike="noStrike">
                          <a:solidFill>
                            <a:srgbClr val="000000"/>
                          </a:solidFill>
                          <a:effectLst/>
                          <a:latin typeface="Calibri"/>
                        </a:rPr>
                        <a:t>Vereinigte Staaten</a:t>
                      </a:r>
                    </a:p>
                  </a:txBody>
                  <a:tcPr marL="9525" marR="9525" marT="9525" marB="0" anchor="b"/>
                </a:tc>
                <a:tc>
                  <a:txBody>
                    <a:bodyPr/>
                    <a:lstStyle/>
                    <a:p>
                      <a:pPr algn="r" fontAlgn="b"/>
                      <a:r>
                        <a:rPr lang="de-DE" sz="1100" b="0" i="0" u="none" strike="noStrike">
                          <a:solidFill>
                            <a:srgbClr val="000000"/>
                          </a:solidFill>
                          <a:effectLst/>
                          <a:latin typeface="Calibri"/>
                        </a:rPr>
                        <a:t>342,99</a:t>
                      </a:r>
                    </a:p>
                  </a:txBody>
                  <a:tcPr marL="9525" marR="9525" marT="9525" marB="0" anchor="b"/>
                </a:tc>
                <a:extLst>
                  <a:ext uri="{0D108BD9-81ED-4DB2-BD59-A6C34878D82A}">
                    <a16:rowId xmlns:a16="http://schemas.microsoft.com/office/drawing/2014/main" val="10001"/>
                  </a:ext>
                </a:extLst>
              </a:tr>
              <a:tr h="168853">
                <a:tc>
                  <a:txBody>
                    <a:bodyPr/>
                    <a:lstStyle/>
                    <a:p>
                      <a:pPr algn="l" fontAlgn="b"/>
                      <a:r>
                        <a:rPr lang="de-DE" sz="1100" b="0" i="0" u="none" strike="noStrike">
                          <a:solidFill>
                            <a:srgbClr val="000000"/>
                          </a:solidFill>
                          <a:effectLst/>
                          <a:latin typeface="Calibri"/>
                        </a:rPr>
                        <a:t>Puerto Rico</a:t>
                      </a:r>
                    </a:p>
                  </a:txBody>
                  <a:tcPr marL="9525" marR="9525" marT="9525" marB="0" anchor="b"/>
                </a:tc>
                <a:tc>
                  <a:txBody>
                    <a:bodyPr/>
                    <a:lstStyle/>
                    <a:p>
                      <a:pPr algn="r" fontAlgn="b"/>
                      <a:r>
                        <a:rPr lang="de-DE" sz="1100" b="0" i="0" u="none" strike="noStrike">
                          <a:solidFill>
                            <a:srgbClr val="000000"/>
                          </a:solidFill>
                          <a:effectLst/>
                          <a:latin typeface="Calibri"/>
                        </a:rPr>
                        <a:t>236,86</a:t>
                      </a:r>
                    </a:p>
                  </a:txBody>
                  <a:tcPr marL="9525" marR="9525" marT="9525" marB="0" anchor="b"/>
                </a:tc>
                <a:extLst>
                  <a:ext uri="{0D108BD9-81ED-4DB2-BD59-A6C34878D82A}">
                    <a16:rowId xmlns:a16="http://schemas.microsoft.com/office/drawing/2014/main" val="10002"/>
                  </a:ext>
                </a:extLst>
              </a:tr>
              <a:tr h="168853">
                <a:tc>
                  <a:txBody>
                    <a:bodyPr/>
                    <a:lstStyle/>
                    <a:p>
                      <a:pPr algn="l" fontAlgn="b"/>
                      <a:r>
                        <a:rPr lang="de-DE" sz="1100" b="0" i="0" u="none" strike="noStrike">
                          <a:solidFill>
                            <a:srgbClr val="000000"/>
                          </a:solidFill>
                          <a:effectLst/>
                          <a:latin typeface="Calibri"/>
                        </a:rPr>
                        <a:t>CuraÃ§ao</a:t>
                      </a:r>
                    </a:p>
                  </a:txBody>
                  <a:tcPr marL="9525" marR="9525" marT="9525" marB="0" anchor="b"/>
                </a:tc>
                <a:tc>
                  <a:txBody>
                    <a:bodyPr/>
                    <a:lstStyle/>
                    <a:p>
                      <a:pPr algn="r" fontAlgn="b"/>
                      <a:r>
                        <a:rPr lang="de-DE" sz="1100" b="0" i="0" u="none" strike="noStrike">
                          <a:solidFill>
                            <a:srgbClr val="000000"/>
                          </a:solidFill>
                          <a:effectLst/>
                          <a:latin typeface="Calibri"/>
                        </a:rPr>
                        <a:t>183,57</a:t>
                      </a:r>
                    </a:p>
                  </a:txBody>
                  <a:tcPr marL="9525" marR="9525" marT="9525" marB="0" anchor="b"/>
                </a:tc>
                <a:extLst>
                  <a:ext uri="{0D108BD9-81ED-4DB2-BD59-A6C34878D82A}">
                    <a16:rowId xmlns:a16="http://schemas.microsoft.com/office/drawing/2014/main" val="10003"/>
                  </a:ext>
                </a:extLst>
              </a:tr>
              <a:tr h="168853">
                <a:tc>
                  <a:txBody>
                    <a:bodyPr/>
                    <a:lstStyle/>
                    <a:p>
                      <a:pPr algn="l" fontAlgn="b"/>
                      <a:r>
                        <a:rPr lang="de-DE" sz="1100" b="0" i="0" u="none" strike="noStrike">
                          <a:solidFill>
                            <a:srgbClr val="000000"/>
                          </a:solidFill>
                          <a:effectLst/>
                          <a:latin typeface="Calibri"/>
                        </a:rPr>
                        <a:t>Panama</a:t>
                      </a:r>
                    </a:p>
                  </a:txBody>
                  <a:tcPr marL="9525" marR="9525" marT="9525" marB="0" anchor="b"/>
                </a:tc>
                <a:tc>
                  <a:txBody>
                    <a:bodyPr/>
                    <a:lstStyle/>
                    <a:p>
                      <a:pPr algn="r" fontAlgn="b"/>
                      <a:r>
                        <a:rPr lang="de-DE" sz="1100" b="0" i="0" u="none" strike="noStrike">
                          <a:solidFill>
                            <a:srgbClr val="000000"/>
                          </a:solidFill>
                          <a:effectLst/>
                          <a:latin typeface="Calibri"/>
                        </a:rPr>
                        <a:t>173,51</a:t>
                      </a:r>
                    </a:p>
                  </a:txBody>
                  <a:tcPr marL="9525" marR="9525" marT="9525" marB="0" anchor="b"/>
                </a:tc>
                <a:extLst>
                  <a:ext uri="{0D108BD9-81ED-4DB2-BD59-A6C34878D82A}">
                    <a16:rowId xmlns:a16="http://schemas.microsoft.com/office/drawing/2014/main" val="10004"/>
                  </a:ext>
                </a:extLst>
              </a:tr>
              <a:tr h="168853">
                <a:tc>
                  <a:txBody>
                    <a:bodyPr/>
                    <a:lstStyle/>
                    <a:p>
                      <a:pPr algn="l" fontAlgn="b"/>
                      <a:r>
                        <a:rPr lang="de-DE" sz="1100" b="0" i="0" u="none" strike="noStrike">
                          <a:solidFill>
                            <a:srgbClr val="000000"/>
                          </a:solidFill>
                          <a:effectLst/>
                          <a:latin typeface="Calibri"/>
                        </a:rPr>
                        <a:t>Argentinien</a:t>
                      </a:r>
                    </a:p>
                  </a:txBody>
                  <a:tcPr marL="9525" marR="9525" marT="9525" marB="0" anchor="b"/>
                </a:tc>
                <a:tc>
                  <a:txBody>
                    <a:bodyPr/>
                    <a:lstStyle/>
                    <a:p>
                      <a:pPr algn="r" fontAlgn="b"/>
                      <a:r>
                        <a:rPr lang="de-DE" sz="1100" b="0" i="0" u="none" strike="noStrike">
                          <a:solidFill>
                            <a:srgbClr val="000000"/>
                          </a:solidFill>
                          <a:effectLst/>
                          <a:latin typeface="Calibri"/>
                        </a:rPr>
                        <a:t>147,34</a:t>
                      </a:r>
                    </a:p>
                  </a:txBody>
                  <a:tcPr marL="9525" marR="9525" marT="9525" marB="0" anchor="b"/>
                </a:tc>
                <a:extLst>
                  <a:ext uri="{0D108BD9-81ED-4DB2-BD59-A6C34878D82A}">
                    <a16:rowId xmlns:a16="http://schemas.microsoft.com/office/drawing/2014/main" val="10005"/>
                  </a:ext>
                </a:extLst>
              </a:tr>
              <a:tr h="168853">
                <a:tc>
                  <a:txBody>
                    <a:bodyPr/>
                    <a:lstStyle/>
                    <a:p>
                      <a:pPr algn="l" fontAlgn="b"/>
                      <a:r>
                        <a:rPr lang="de-DE" sz="1100" b="0" i="0" u="none" strike="noStrike">
                          <a:solidFill>
                            <a:srgbClr val="000000"/>
                          </a:solidFill>
                          <a:effectLst/>
                          <a:latin typeface="Calibri"/>
                        </a:rPr>
                        <a:t>Costa Rica</a:t>
                      </a:r>
                    </a:p>
                  </a:txBody>
                  <a:tcPr marL="9525" marR="9525" marT="9525" marB="0" anchor="b"/>
                </a:tc>
                <a:tc>
                  <a:txBody>
                    <a:bodyPr/>
                    <a:lstStyle/>
                    <a:p>
                      <a:pPr algn="r" fontAlgn="b"/>
                      <a:r>
                        <a:rPr lang="de-DE" sz="1100" b="0" i="0" u="none" strike="noStrike">
                          <a:solidFill>
                            <a:srgbClr val="000000"/>
                          </a:solidFill>
                          <a:effectLst/>
                          <a:latin typeface="Calibri"/>
                        </a:rPr>
                        <a:t>143,51</a:t>
                      </a:r>
                    </a:p>
                  </a:txBody>
                  <a:tcPr marL="9525" marR="9525" marT="9525" marB="0" anchor="b"/>
                </a:tc>
                <a:extLst>
                  <a:ext uri="{0D108BD9-81ED-4DB2-BD59-A6C34878D82A}">
                    <a16:rowId xmlns:a16="http://schemas.microsoft.com/office/drawing/2014/main" val="10006"/>
                  </a:ext>
                </a:extLst>
              </a:tr>
              <a:tr h="157004">
                <a:tc>
                  <a:txBody>
                    <a:bodyPr/>
                    <a:lstStyle/>
                    <a:p>
                      <a:pPr algn="l" fontAlgn="b"/>
                      <a:r>
                        <a:rPr lang="de-DE" sz="1100" b="0" i="0" u="none" strike="noStrike" dirty="0" err="1">
                          <a:solidFill>
                            <a:srgbClr val="000000"/>
                          </a:solidFill>
                          <a:effectLst/>
                          <a:latin typeface="Calibri"/>
                        </a:rPr>
                        <a:t>Sint</a:t>
                      </a:r>
                      <a:r>
                        <a:rPr lang="de-DE" sz="1100" b="0" i="0" u="none" strike="noStrike" dirty="0">
                          <a:solidFill>
                            <a:srgbClr val="000000"/>
                          </a:solidFill>
                          <a:effectLst/>
                          <a:latin typeface="Calibri"/>
                        </a:rPr>
                        <a:t> Maarten (NL)</a:t>
                      </a:r>
                    </a:p>
                  </a:txBody>
                  <a:tcPr marL="9525" marR="9525" marT="9525" marB="0" anchor="b"/>
                </a:tc>
                <a:tc>
                  <a:txBody>
                    <a:bodyPr/>
                    <a:lstStyle/>
                    <a:p>
                      <a:pPr algn="r" fontAlgn="b"/>
                      <a:r>
                        <a:rPr lang="de-DE" sz="1100" b="0" i="0" u="none" strike="noStrike">
                          <a:solidFill>
                            <a:srgbClr val="000000"/>
                          </a:solidFill>
                          <a:effectLst/>
                          <a:latin typeface="Calibri"/>
                        </a:rPr>
                        <a:t>127,39</a:t>
                      </a:r>
                    </a:p>
                  </a:txBody>
                  <a:tcPr marL="9525" marR="9525" marT="9525" marB="0" anchor="b"/>
                </a:tc>
                <a:extLst>
                  <a:ext uri="{0D108BD9-81ED-4DB2-BD59-A6C34878D82A}">
                    <a16:rowId xmlns:a16="http://schemas.microsoft.com/office/drawing/2014/main" val="10007"/>
                  </a:ext>
                </a:extLst>
              </a:tr>
              <a:tr h="168853">
                <a:tc>
                  <a:txBody>
                    <a:bodyPr/>
                    <a:lstStyle/>
                    <a:p>
                      <a:pPr algn="l" fontAlgn="b"/>
                      <a:r>
                        <a:rPr lang="de-DE" sz="1100" b="0" i="0" u="none" strike="noStrike" dirty="0">
                          <a:solidFill>
                            <a:srgbClr val="000000"/>
                          </a:solidFill>
                          <a:effectLst/>
                          <a:latin typeface="Calibri"/>
                        </a:rPr>
                        <a:t>Kolumbien</a:t>
                      </a:r>
                    </a:p>
                  </a:txBody>
                  <a:tcPr marL="9525" marR="9525" marT="9525" marB="0" anchor="b"/>
                </a:tc>
                <a:tc>
                  <a:txBody>
                    <a:bodyPr/>
                    <a:lstStyle/>
                    <a:p>
                      <a:pPr algn="r" fontAlgn="b"/>
                      <a:r>
                        <a:rPr lang="de-DE" sz="1100" b="0" i="0" u="none" strike="noStrike" dirty="0">
                          <a:solidFill>
                            <a:srgbClr val="000000"/>
                          </a:solidFill>
                          <a:effectLst/>
                          <a:latin typeface="Calibri"/>
                        </a:rPr>
                        <a:t>112,21</a:t>
                      </a:r>
                    </a:p>
                  </a:txBody>
                  <a:tcPr marL="9525" marR="9525" marT="9525" marB="0" anchor="b"/>
                </a:tc>
                <a:extLst>
                  <a:ext uri="{0D108BD9-81ED-4DB2-BD59-A6C34878D82A}">
                    <a16:rowId xmlns:a16="http://schemas.microsoft.com/office/drawing/2014/main" val="10008"/>
                  </a:ext>
                </a:extLst>
              </a:tr>
            </a:tbl>
          </a:graphicData>
        </a:graphic>
      </p:graphicFrame>
      <p:pic>
        <p:nvPicPr>
          <p:cNvPr id="3" name="Grafik 2">
            <a:extLst>
              <a:ext uri="{FF2B5EF4-FFF2-40B4-BE49-F238E27FC236}">
                <a16:creationId xmlns:a16="http://schemas.microsoft.com/office/drawing/2014/main" id="{CD4DB5E5-4836-476D-BADE-A82B2E8730FB}"/>
              </a:ext>
            </a:extLst>
          </p:cNvPr>
          <p:cNvPicPr>
            <a:picLocks noChangeAspect="1"/>
          </p:cNvPicPr>
          <p:nvPr/>
        </p:nvPicPr>
        <p:blipFill>
          <a:blip r:embed="rId3"/>
          <a:stretch>
            <a:fillRect/>
          </a:stretch>
        </p:blipFill>
        <p:spPr>
          <a:xfrm>
            <a:off x="0" y="515608"/>
            <a:ext cx="7004358" cy="2862052"/>
          </a:xfrm>
          <a:prstGeom prst="rect">
            <a:avLst/>
          </a:prstGeom>
        </p:spPr>
      </p:pic>
    </p:spTree>
    <p:extLst>
      <p:ext uri="{BB962C8B-B14F-4D97-AF65-F5344CB8AC3E}">
        <p14:creationId xmlns:p14="http://schemas.microsoft.com/office/powerpoint/2010/main" val="2060143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txBox="1">
            <a:spLocks/>
          </p:cNvSpPr>
          <p:nvPr/>
        </p:nvSpPr>
        <p:spPr>
          <a:xfrm>
            <a:off x="179512" y="44624"/>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lvl="0">
              <a:defRPr/>
            </a:pPr>
            <a:r>
              <a:rPr lang="de-DE" sz="2400" dirty="0"/>
              <a:t>7-Tages-Inzidenz pro 100.000 Einwohner – EU/EWR/UK/CH</a:t>
            </a:r>
          </a:p>
        </p:txBody>
      </p:sp>
      <p:cxnSp>
        <p:nvCxnSpPr>
          <p:cNvPr id="6" name="Gerade Verbindung 5"/>
          <p:cNvCxnSpPr/>
          <p:nvPr/>
        </p:nvCxnSpPr>
        <p:spPr>
          <a:xfrm>
            <a:off x="0" y="404664"/>
            <a:ext cx="9144000" cy="0"/>
          </a:xfrm>
          <a:prstGeom prst="line">
            <a:avLst/>
          </a:prstGeom>
          <a:noFill/>
          <a:ln w="19050" cap="flat" cmpd="sng" algn="ctr">
            <a:solidFill>
              <a:srgbClr val="006EC7"/>
            </a:solidFill>
            <a:prstDash val="solid"/>
          </a:ln>
          <a:effectLst/>
        </p:spPr>
      </p:cxnSp>
      <p:sp>
        <p:nvSpPr>
          <p:cNvPr id="8" name="Textfeld 7"/>
          <p:cNvSpPr txBox="1"/>
          <p:nvPr/>
        </p:nvSpPr>
        <p:spPr>
          <a:xfrm>
            <a:off x="5903640" y="6577607"/>
            <a:ext cx="3240360" cy="307777"/>
          </a:xfrm>
          <a:prstGeom prst="rect">
            <a:avLst/>
          </a:prstGeom>
          <a:noFill/>
        </p:spPr>
        <p:txBody>
          <a:bodyPr wrap="square" rtlCol="0">
            <a:spAutoFit/>
          </a:bodyPr>
          <a:lstStyle/>
          <a:p>
            <a:pPr algn="r"/>
            <a:r>
              <a:rPr lang="de-DE" sz="1400" i="1" dirty="0">
                <a:solidFill>
                  <a:prstClr val="black"/>
                </a:solidFill>
              </a:rPr>
              <a:t>Quelle: ECDC, Stand: 19.11.2020</a:t>
            </a:r>
          </a:p>
        </p:txBody>
      </p:sp>
      <p:sp>
        <p:nvSpPr>
          <p:cNvPr id="7" name="Textfeld 6"/>
          <p:cNvSpPr txBox="1"/>
          <p:nvPr/>
        </p:nvSpPr>
        <p:spPr>
          <a:xfrm>
            <a:off x="575556" y="378237"/>
            <a:ext cx="2304256" cy="400110"/>
          </a:xfrm>
          <a:prstGeom prst="rect">
            <a:avLst/>
          </a:prstGeom>
          <a:noFill/>
        </p:spPr>
        <p:txBody>
          <a:bodyPr wrap="square" rtlCol="0">
            <a:spAutoFit/>
          </a:bodyPr>
          <a:lstStyle/>
          <a:p>
            <a:pPr algn="ctr"/>
            <a:r>
              <a:rPr lang="de-DE" sz="2000" b="1" dirty="0"/>
              <a:t>Europa </a:t>
            </a:r>
            <a:r>
              <a:rPr lang="de-DE" sz="1400" b="1" dirty="0"/>
              <a:t>(EU/EWR/UK/CH</a:t>
            </a:r>
            <a:r>
              <a:rPr lang="de-DE" sz="1100" b="1" dirty="0"/>
              <a:t>)</a:t>
            </a:r>
            <a:endParaRPr lang="de-DE" sz="1600" b="1" dirty="0"/>
          </a:p>
        </p:txBody>
      </p:sp>
      <p:graphicFrame>
        <p:nvGraphicFramePr>
          <p:cNvPr id="9" name="Tabelle 8"/>
          <p:cNvGraphicFramePr>
            <a:graphicFrameLocks noGrp="1"/>
          </p:cNvGraphicFramePr>
          <p:nvPr>
            <p:extLst>
              <p:ext uri="{D42A27DB-BD31-4B8C-83A1-F6EECF244321}">
                <p14:modId xmlns:p14="http://schemas.microsoft.com/office/powerpoint/2010/main" val="228054753"/>
              </p:ext>
            </p:extLst>
          </p:nvPr>
        </p:nvGraphicFramePr>
        <p:xfrm>
          <a:off x="323528" y="742628"/>
          <a:ext cx="2808312" cy="5866913"/>
        </p:xfrm>
        <a:graphic>
          <a:graphicData uri="http://schemas.openxmlformats.org/drawingml/2006/table">
            <a:tbl>
              <a:tblPr>
                <a:tableStyleId>{21E4AEA4-8DFA-4A89-87EB-49C32662AFE0}</a:tableStyleId>
              </a:tblPr>
              <a:tblGrid>
                <a:gridCol w="1656184">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tblGrid>
              <a:tr h="165248">
                <a:tc>
                  <a:txBody>
                    <a:bodyPr/>
                    <a:lstStyle/>
                    <a:p>
                      <a:pPr algn="l" fontAlgn="b"/>
                      <a:r>
                        <a:rPr lang="de-DE" sz="1000" b="1" u="none" strike="noStrike" dirty="0">
                          <a:effectLst/>
                          <a:latin typeface="+mn-lt"/>
                        </a:rPr>
                        <a:t>Land</a:t>
                      </a:r>
                      <a:endParaRPr lang="de-DE" sz="1000" b="1" i="0" u="none" strike="noStrike" dirty="0">
                        <a:solidFill>
                          <a:srgbClr val="000000"/>
                        </a:solidFill>
                        <a:effectLst/>
                        <a:latin typeface="+mn-lt"/>
                      </a:endParaRPr>
                    </a:p>
                  </a:txBody>
                  <a:tcPr marL="9525" marR="9525" marT="9525" marB="0" anchor="b"/>
                </a:tc>
                <a:tc>
                  <a:txBody>
                    <a:bodyPr/>
                    <a:lstStyle/>
                    <a:p>
                      <a:pPr algn="l" fontAlgn="b"/>
                      <a:r>
                        <a:rPr lang="de-DE" sz="1000" b="1" u="none" strike="noStrike" dirty="0">
                          <a:effectLst/>
                          <a:latin typeface="+mn-lt"/>
                        </a:rPr>
                        <a:t>Inzidenz 7T</a:t>
                      </a:r>
                      <a:endParaRPr lang="de-DE" sz="1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0000"/>
                  </a:ext>
                </a:extLst>
              </a:tr>
              <a:tr h="165248">
                <a:tc>
                  <a:txBody>
                    <a:bodyPr/>
                    <a:lstStyle/>
                    <a:p>
                      <a:pPr algn="l" fontAlgn="b"/>
                      <a:r>
                        <a:rPr lang="de-DE" sz="1100" b="0" i="0" u="none" strike="noStrike">
                          <a:solidFill>
                            <a:srgbClr val="000000"/>
                          </a:solidFill>
                          <a:effectLst/>
                          <a:latin typeface="Calibri"/>
                        </a:rPr>
                        <a:t>Luxemburg</a:t>
                      </a:r>
                    </a:p>
                  </a:txBody>
                  <a:tcPr marL="9525" marR="9525" marT="9525" marB="0" anchor="b"/>
                </a:tc>
                <a:tc>
                  <a:txBody>
                    <a:bodyPr/>
                    <a:lstStyle/>
                    <a:p>
                      <a:pPr algn="r" fontAlgn="b"/>
                      <a:r>
                        <a:rPr lang="de-DE" sz="1100" b="0" i="0" u="none" strike="noStrike">
                          <a:solidFill>
                            <a:srgbClr val="000000"/>
                          </a:solidFill>
                          <a:effectLst/>
                          <a:latin typeface="Calibri"/>
                        </a:rPr>
                        <a:t>646,85</a:t>
                      </a:r>
                    </a:p>
                  </a:txBody>
                  <a:tcPr marL="9525" marR="9525" marT="9525" marB="0" anchor="b"/>
                </a:tc>
                <a:extLst>
                  <a:ext uri="{0D108BD9-81ED-4DB2-BD59-A6C34878D82A}">
                    <a16:rowId xmlns:a16="http://schemas.microsoft.com/office/drawing/2014/main" val="10023"/>
                  </a:ext>
                </a:extLst>
              </a:tr>
              <a:tr h="190500">
                <a:tc>
                  <a:txBody>
                    <a:bodyPr/>
                    <a:lstStyle/>
                    <a:p>
                      <a:pPr algn="l" fontAlgn="b"/>
                      <a:r>
                        <a:rPr lang="de-DE" sz="1100" b="0" i="0" u="none" strike="noStrike">
                          <a:solidFill>
                            <a:srgbClr val="000000"/>
                          </a:solidFill>
                          <a:effectLst/>
                          <a:latin typeface="Calibri"/>
                        </a:rPr>
                        <a:t>Österreich</a:t>
                      </a:r>
                    </a:p>
                  </a:txBody>
                  <a:tcPr marL="9525" marR="9525" marT="9525" marB="0" anchor="b"/>
                </a:tc>
                <a:tc>
                  <a:txBody>
                    <a:bodyPr/>
                    <a:lstStyle/>
                    <a:p>
                      <a:pPr algn="r" fontAlgn="b"/>
                      <a:r>
                        <a:rPr lang="de-DE" sz="1100" b="0" i="0" u="none" strike="noStrike">
                          <a:solidFill>
                            <a:srgbClr val="000000"/>
                          </a:solidFill>
                          <a:effectLst/>
                          <a:latin typeface="Calibri"/>
                        </a:rPr>
                        <a:t>559,15</a:t>
                      </a:r>
                    </a:p>
                  </a:txBody>
                  <a:tcPr marL="9525" marR="9525" marT="9525" marB="0" anchor="b"/>
                </a:tc>
                <a:extLst>
                  <a:ext uri="{0D108BD9-81ED-4DB2-BD59-A6C34878D82A}">
                    <a16:rowId xmlns:a16="http://schemas.microsoft.com/office/drawing/2014/main" val="10001"/>
                  </a:ext>
                </a:extLst>
              </a:tr>
              <a:tr h="190500">
                <a:tc>
                  <a:txBody>
                    <a:bodyPr/>
                    <a:lstStyle/>
                    <a:p>
                      <a:pPr algn="l" fontAlgn="b"/>
                      <a:r>
                        <a:rPr lang="de-DE" sz="1100" b="0" i="0" u="none" strike="noStrike">
                          <a:solidFill>
                            <a:srgbClr val="000000"/>
                          </a:solidFill>
                          <a:effectLst/>
                          <a:latin typeface="Calibri"/>
                        </a:rPr>
                        <a:t>Slowenien</a:t>
                      </a:r>
                    </a:p>
                  </a:txBody>
                  <a:tcPr marL="9525" marR="9525" marT="9525" marB="0" anchor="b"/>
                </a:tc>
                <a:tc>
                  <a:txBody>
                    <a:bodyPr/>
                    <a:lstStyle/>
                    <a:p>
                      <a:pPr algn="r" fontAlgn="b"/>
                      <a:r>
                        <a:rPr lang="de-DE" sz="1100" b="0" i="0" u="none" strike="noStrike">
                          <a:solidFill>
                            <a:srgbClr val="000000"/>
                          </a:solidFill>
                          <a:effectLst/>
                          <a:latin typeface="Calibri"/>
                        </a:rPr>
                        <a:t>481,76</a:t>
                      </a:r>
                    </a:p>
                  </a:txBody>
                  <a:tcPr marL="9525" marR="9525" marT="9525" marB="0" anchor="b"/>
                </a:tc>
                <a:extLst>
                  <a:ext uri="{0D108BD9-81ED-4DB2-BD59-A6C34878D82A}">
                    <a16:rowId xmlns:a16="http://schemas.microsoft.com/office/drawing/2014/main" val="10024"/>
                  </a:ext>
                </a:extLst>
              </a:tr>
              <a:tr h="190500">
                <a:tc>
                  <a:txBody>
                    <a:bodyPr/>
                    <a:lstStyle/>
                    <a:p>
                      <a:pPr algn="l" fontAlgn="b"/>
                      <a:r>
                        <a:rPr lang="de-DE" sz="1100" b="0" i="0" u="none" strike="noStrike">
                          <a:solidFill>
                            <a:srgbClr val="000000"/>
                          </a:solidFill>
                          <a:effectLst/>
                          <a:latin typeface="Calibri"/>
                        </a:rPr>
                        <a:t>Kroatien</a:t>
                      </a:r>
                    </a:p>
                  </a:txBody>
                  <a:tcPr marL="9525" marR="9525" marT="9525" marB="0" anchor="b"/>
                </a:tc>
                <a:tc>
                  <a:txBody>
                    <a:bodyPr/>
                    <a:lstStyle/>
                    <a:p>
                      <a:pPr algn="r" fontAlgn="b"/>
                      <a:r>
                        <a:rPr lang="de-DE" sz="1100" b="0" i="0" u="none" strike="noStrike">
                          <a:solidFill>
                            <a:srgbClr val="000000"/>
                          </a:solidFill>
                          <a:effectLst/>
                          <a:latin typeface="Calibri"/>
                        </a:rPr>
                        <a:t>438,52</a:t>
                      </a:r>
                    </a:p>
                  </a:txBody>
                  <a:tcPr marL="9525" marR="9525" marT="9525" marB="0" anchor="b"/>
                </a:tc>
                <a:extLst>
                  <a:ext uri="{0D108BD9-81ED-4DB2-BD59-A6C34878D82A}">
                    <a16:rowId xmlns:a16="http://schemas.microsoft.com/office/drawing/2014/main" val="2553330640"/>
                  </a:ext>
                </a:extLst>
              </a:tr>
              <a:tr h="190500">
                <a:tc>
                  <a:txBody>
                    <a:bodyPr/>
                    <a:lstStyle/>
                    <a:p>
                      <a:pPr algn="l" fontAlgn="b"/>
                      <a:r>
                        <a:rPr lang="de-DE" sz="1100" b="0" i="0" u="none" strike="noStrike">
                          <a:solidFill>
                            <a:srgbClr val="000000"/>
                          </a:solidFill>
                          <a:effectLst/>
                          <a:latin typeface="Calibri"/>
                        </a:rPr>
                        <a:t>Schweiz</a:t>
                      </a:r>
                    </a:p>
                  </a:txBody>
                  <a:tcPr marL="9525" marR="9525" marT="9525" marB="0" anchor="b"/>
                </a:tc>
                <a:tc>
                  <a:txBody>
                    <a:bodyPr/>
                    <a:lstStyle/>
                    <a:p>
                      <a:pPr algn="r" fontAlgn="b"/>
                      <a:r>
                        <a:rPr lang="de-DE" sz="1100" b="0" i="0" u="none" strike="noStrike">
                          <a:solidFill>
                            <a:srgbClr val="000000"/>
                          </a:solidFill>
                          <a:effectLst/>
                          <a:latin typeface="Calibri"/>
                        </a:rPr>
                        <a:t>432,96</a:t>
                      </a:r>
                    </a:p>
                  </a:txBody>
                  <a:tcPr marL="9525" marR="9525" marT="9525" marB="0" anchor="b"/>
                </a:tc>
                <a:extLst>
                  <a:ext uri="{0D108BD9-81ED-4DB2-BD59-A6C34878D82A}">
                    <a16:rowId xmlns:a16="http://schemas.microsoft.com/office/drawing/2014/main" val="10025"/>
                  </a:ext>
                </a:extLst>
              </a:tr>
              <a:tr h="190500">
                <a:tc>
                  <a:txBody>
                    <a:bodyPr/>
                    <a:lstStyle/>
                    <a:p>
                      <a:pPr algn="l" fontAlgn="b"/>
                      <a:r>
                        <a:rPr lang="de-DE" sz="1100" b="0" i="0" u="none" strike="noStrike">
                          <a:solidFill>
                            <a:srgbClr val="000000"/>
                          </a:solidFill>
                          <a:effectLst/>
                          <a:latin typeface="Calibri"/>
                        </a:rPr>
                        <a:t>Portugal</a:t>
                      </a:r>
                    </a:p>
                  </a:txBody>
                  <a:tcPr marL="9525" marR="9525" marT="9525" marB="0" anchor="b"/>
                </a:tc>
                <a:tc>
                  <a:txBody>
                    <a:bodyPr/>
                    <a:lstStyle/>
                    <a:p>
                      <a:pPr algn="r" fontAlgn="b"/>
                      <a:r>
                        <a:rPr lang="de-DE" sz="1100" b="0" i="0" u="none" strike="noStrike">
                          <a:solidFill>
                            <a:srgbClr val="000000"/>
                          </a:solidFill>
                          <a:effectLst/>
                          <a:latin typeface="Calibri"/>
                        </a:rPr>
                        <a:t>426,63</a:t>
                      </a:r>
                    </a:p>
                  </a:txBody>
                  <a:tcPr marL="9525" marR="9525" marT="9525" marB="0" anchor="b"/>
                </a:tc>
                <a:extLst>
                  <a:ext uri="{0D108BD9-81ED-4DB2-BD59-A6C34878D82A}">
                    <a16:rowId xmlns:a16="http://schemas.microsoft.com/office/drawing/2014/main" val="10026"/>
                  </a:ext>
                </a:extLst>
              </a:tr>
              <a:tr h="190500">
                <a:tc>
                  <a:txBody>
                    <a:bodyPr/>
                    <a:lstStyle/>
                    <a:p>
                      <a:pPr algn="l" fontAlgn="b"/>
                      <a:r>
                        <a:rPr lang="de-DE" sz="1100" b="0" i="0" u="none" strike="noStrike">
                          <a:solidFill>
                            <a:srgbClr val="000000"/>
                          </a:solidFill>
                          <a:effectLst/>
                          <a:latin typeface="Calibri"/>
                        </a:rPr>
                        <a:t>Liechtenstein</a:t>
                      </a:r>
                    </a:p>
                  </a:txBody>
                  <a:tcPr marL="9525" marR="9525" marT="9525" marB="0" anchor="b"/>
                </a:tc>
                <a:tc>
                  <a:txBody>
                    <a:bodyPr/>
                    <a:lstStyle/>
                    <a:p>
                      <a:pPr algn="r" fontAlgn="b"/>
                      <a:r>
                        <a:rPr lang="de-DE" sz="1100" b="0" i="0" u="none" strike="noStrike">
                          <a:solidFill>
                            <a:srgbClr val="000000"/>
                          </a:solidFill>
                          <a:effectLst/>
                          <a:latin typeface="Calibri"/>
                        </a:rPr>
                        <a:t>409,09</a:t>
                      </a:r>
                    </a:p>
                  </a:txBody>
                  <a:tcPr marL="9525" marR="9525" marT="9525" marB="0" anchor="b"/>
                </a:tc>
                <a:extLst>
                  <a:ext uri="{0D108BD9-81ED-4DB2-BD59-A6C34878D82A}">
                    <a16:rowId xmlns:a16="http://schemas.microsoft.com/office/drawing/2014/main" val="10002"/>
                  </a:ext>
                </a:extLst>
              </a:tr>
              <a:tr h="190500">
                <a:tc>
                  <a:txBody>
                    <a:bodyPr/>
                    <a:lstStyle/>
                    <a:p>
                      <a:pPr algn="l" fontAlgn="b"/>
                      <a:r>
                        <a:rPr lang="de-DE" sz="1100" b="0" i="0" u="none" strike="noStrike">
                          <a:solidFill>
                            <a:srgbClr val="000000"/>
                          </a:solidFill>
                          <a:effectLst/>
                          <a:latin typeface="Calibri"/>
                        </a:rPr>
                        <a:t>Polen</a:t>
                      </a:r>
                    </a:p>
                  </a:txBody>
                  <a:tcPr marL="9525" marR="9525" marT="9525" marB="0" anchor="b"/>
                </a:tc>
                <a:tc>
                  <a:txBody>
                    <a:bodyPr/>
                    <a:lstStyle/>
                    <a:p>
                      <a:pPr algn="r" fontAlgn="b"/>
                      <a:r>
                        <a:rPr lang="de-DE" sz="1100" b="0" i="0" u="none" strike="noStrike">
                          <a:solidFill>
                            <a:srgbClr val="000000"/>
                          </a:solidFill>
                          <a:effectLst/>
                          <a:latin typeface="Calibri"/>
                        </a:rPr>
                        <a:t>405,58</a:t>
                      </a:r>
                    </a:p>
                  </a:txBody>
                  <a:tcPr marL="9525" marR="9525" marT="9525" marB="0" anchor="b"/>
                </a:tc>
                <a:extLst>
                  <a:ext uri="{0D108BD9-81ED-4DB2-BD59-A6C34878D82A}">
                    <a16:rowId xmlns:a16="http://schemas.microsoft.com/office/drawing/2014/main" val="10027"/>
                  </a:ext>
                </a:extLst>
              </a:tr>
              <a:tr h="190500">
                <a:tc>
                  <a:txBody>
                    <a:bodyPr/>
                    <a:lstStyle/>
                    <a:p>
                      <a:pPr algn="l" fontAlgn="b"/>
                      <a:r>
                        <a:rPr lang="de-DE" sz="1100" b="0" i="0" u="none" strike="noStrike">
                          <a:solidFill>
                            <a:srgbClr val="000000"/>
                          </a:solidFill>
                          <a:effectLst/>
                          <a:latin typeface="Calibri"/>
                        </a:rPr>
                        <a:t>Italien</a:t>
                      </a:r>
                    </a:p>
                  </a:txBody>
                  <a:tcPr marL="9525" marR="9525" marT="9525" marB="0" anchor="b"/>
                </a:tc>
                <a:tc>
                  <a:txBody>
                    <a:bodyPr/>
                    <a:lstStyle/>
                    <a:p>
                      <a:pPr algn="r" fontAlgn="b"/>
                      <a:r>
                        <a:rPr lang="de-DE" sz="1100" b="0" i="0" u="none" strike="noStrike">
                          <a:solidFill>
                            <a:srgbClr val="000000"/>
                          </a:solidFill>
                          <a:effectLst/>
                          <a:latin typeface="Calibri"/>
                        </a:rPr>
                        <a:t>404,12</a:t>
                      </a:r>
                    </a:p>
                  </a:txBody>
                  <a:tcPr marL="9525" marR="9525" marT="9525" marB="0" anchor="b"/>
                </a:tc>
                <a:extLst>
                  <a:ext uri="{0D108BD9-81ED-4DB2-BD59-A6C34878D82A}">
                    <a16:rowId xmlns:a16="http://schemas.microsoft.com/office/drawing/2014/main" val="10003"/>
                  </a:ext>
                </a:extLst>
              </a:tr>
              <a:tr h="190500">
                <a:tc>
                  <a:txBody>
                    <a:bodyPr/>
                    <a:lstStyle/>
                    <a:p>
                      <a:pPr algn="l" fontAlgn="b"/>
                      <a:r>
                        <a:rPr lang="de-DE" sz="1100" b="0" i="0" u="none" strike="noStrike">
                          <a:solidFill>
                            <a:srgbClr val="000000"/>
                          </a:solidFill>
                          <a:effectLst/>
                          <a:latin typeface="Calibri"/>
                        </a:rPr>
                        <a:t>Litauen</a:t>
                      </a:r>
                    </a:p>
                  </a:txBody>
                  <a:tcPr marL="9525" marR="9525" marT="9525" marB="0" anchor="b"/>
                </a:tc>
                <a:tc>
                  <a:txBody>
                    <a:bodyPr/>
                    <a:lstStyle/>
                    <a:p>
                      <a:pPr algn="r" fontAlgn="b"/>
                      <a:r>
                        <a:rPr lang="de-DE" sz="1100" b="0" i="0" u="none" strike="noStrike">
                          <a:solidFill>
                            <a:srgbClr val="000000"/>
                          </a:solidFill>
                          <a:effectLst/>
                          <a:latin typeface="Calibri"/>
                        </a:rPr>
                        <a:t>377,5</a:t>
                      </a:r>
                    </a:p>
                  </a:txBody>
                  <a:tcPr marL="9525" marR="9525" marT="9525" marB="0" anchor="b"/>
                </a:tc>
                <a:extLst>
                  <a:ext uri="{0D108BD9-81ED-4DB2-BD59-A6C34878D82A}">
                    <a16:rowId xmlns:a16="http://schemas.microsoft.com/office/drawing/2014/main" val="2211973429"/>
                  </a:ext>
                </a:extLst>
              </a:tr>
              <a:tr h="190500">
                <a:tc>
                  <a:txBody>
                    <a:bodyPr/>
                    <a:lstStyle/>
                    <a:p>
                      <a:pPr algn="l" fontAlgn="b"/>
                      <a:r>
                        <a:rPr lang="de-DE" sz="1100" b="0" i="0" u="none" strike="noStrike">
                          <a:solidFill>
                            <a:srgbClr val="000000"/>
                          </a:solidFill>
                          <a:effectLst/>
                          <a:latin typeface="Calibri"/>
                        </a:rPr>
                        <a:t>Ungarn</a:t>
                      </a:r>
                    </a:p>
                  </a:txBody>
                  <a:tcPr marL="9525" marR="9525" marT="9525" marB="0" anchor="b"/>
                </a:tc>
                <a:tc>
                  <a:txBody>
                    <a:bodyPr/>
                    <a:lstStyle/>
                    <a:p>
                      <a:pPr algn="r" fontAlgn="b"/>
                      <a:r>
                        <a:rPr lang="de-DE" sz="1100" b="0" i="0" u="none" strike="noStrike">
                          <a:solidFill>
                            <a:srgbClr val="000000"/>
                          </a:solidFill>
                          <a:effectLst/>
                          <a:latin typeface="Calibri"/>
                        </a:rPr>
                        <a:t>354,77</a:t>
                      </a:r>
                    </a:p>
                  </a:txBody>
                  <a:tcPr marL="9525" marR="9525" marT="9525" marB="0" anchor="b"/>
                </a:tc>
                <a:extLst>
                  <a:ext uri="{0D108BD9-81ED-4DB2-BD59-A6C34878D82A}">
                    <a16:rowId xmlns:a16="http://schemas.microsoft.com/office/drawing/2014/main" val="10004"/>
                  </a:ext>
                </a:extLst>
              </a:tr>
              <a:tr h="190500">
                <a:tc>
                  <a:txBody>
                    <a:bodyPr/>
                    <a:lstStyle/>
                    <a:p>
                      <a:pPr algn="l" fontAlgn="b"/>
                      <a:r>
                        <a:rPr lang="de-DE" sz="1100" b="0" i="0" u="none" strike="noStrike">
                          <a:solidFill>
                            <a:srgbClr val="000000"/>
                          </a:solidFill>
                          <a:effectLst/>
                          <a:latin typeface="Calibri"/>
                        </a:rPr>
                        <a:t>Tschechische Republik</a:t>
                      </a:r>
                    </a:p>
                  </a:txBody>
                  <a:tcPr marL="9525" marR="9525" marT="9525" marB="0" anchor="b"/>
                </a:tc>
                <a:tc>
                  <a:txBody>
                    <a:bodyPr/>
                    <a:lstStyle/>
                    <a:p>
                      <a:pPr algn="r" fontAlgn="b"/>
                      <a:r>
                        <a:rPr lang="de-DE" sz="1100" b="0" i="0" u="none" strike="noStrike">
                          <a:solidFill>
                            <a:srgbClr val="000000"/>
                          </a:solidFill>
                          <a:effectLst/>
                          <a:latin typeface="Calibri"/>
                        </a:rPr>
                        <a:t>342,53</a:t>
                      </a:r>
                    </a:p>
                  </a:txBody>
                  <a:tcPr marL="9525" marR="9525" marT="9525" marB="0" anchor="b"/>
                </a:tc>
                <a:extLst>
                  <a:ext uri="{0D108BD9-81ED-4DB2-BD59-A6C34878D82A}">
                    <a16:rowId xmlns:a16="http://schemas.microsoft.com/office/drawing/2014/main" val="10005"/>
                  </a:ext>
                </a:extLst>
              </a:tr>
              <a:tr h="190500">
                <a:tc>
                  <a:txBody>
                    <a:bodyPr/>
                    <a:lstStyle/>
                    <a:p>
                      <a:pPr algn="l" fontAlgn="b"/>
                      <a:r>
                        <a:rPr lang="de-DE" sz="1100" b="0" i="0" u="none" strike="noStrike">
                          <a:solidFill>
                            <a:srgbClr val="000000"/>
                          </a:solidFill>
                          <a:effectLst/>
                          <a:latin typeface="Calibri"/>
                        </a:rPr>
                        <a:t>Bulgarien</a:t>
                      </a:r>
                    </a:p>
                  </a:txBody>
                  <a:tcPr marL="9525" marR="9525" marT="9525" marB="0" anchor="b"/>
                </a:tc>
                <a:tc>
                  <a:txBody>
                    <a:bodyPr/>
                    <a:lstStyle/>
                    <a:p>
                      <a:pPr algn="r" fontAlgn="b"/>
                      <a:r>
                        <a:rPr lang="de-DE" sz="1100" b="0" i="0" u="none" strike="noStrike">
                          <a:solidFill>
                            <a:srgbClr val="000000"/>
                          </a:solidFill>
                          <a:effectLst/>
                          <a:latin typeface="Calibri"/>
                        </a:rPr>
                        <a:t>331,78</a:t>
                      </a:r>
                    </a:p>
                  </a:txBody>
                  <a:tcPr marL="9525" marR="9525" marT="9525" marB="0" anchor="b"/>
                </a:tc>
                <a:extLst>
                  <a:ext uri="{0D108BD9-81ED-4DB2-BD59-A6C34878D82A}">
                    <a16:rowId xmlns:a16="http://schemas.microsoft.com/office/drawing/2014/main" val="741908879"/>
                  </a:ext>
                </a:extLst>
              </a:tr>
              <a:tr h="190500">
                <a:tc>
                  <a:txBody>
                    <a:bodyPr/>
                    <a:lstStyle/>
                    <a:p>
                      <a:pPr algn="l" fontAlgn="b"/>
                      <a:r>
                        <a:rPr lang="de-DE" sz="1100" b="0" i="0" u="none" strike="noStrike">
                          <a:solidFill>
                            <a:srgbClr val="000000"/>
                          </a:solidFill>
                          <a:effectLst/>
                          <a:latin typeface="Calibri"/>
                        </a:rPr>
                        <a:t>Rumänien</a:t>
                      </a:r>
                    </a:p>
                  </a:txBody>
                  <a:tcPr marL="9525" marR="9525" marT="9525" marB="0" anchor="b"/>
                </a:tc>
                <a:tc>
                  <a:txBody>
                    <a:bodyPr/>
                    <a:lstStyle/>
                    <a:p>
                      <a:pPr algn="r" fontAlgn="b"/>
                      <a:r>
                        <a:rPr lang="de-DE" sz="1100" b="0" i="0" u="none" strike="noStrike">
                          <a:solidFill>
                            <a:srgbClr val="000000"/>
                          </a:solidFill>
                          <a:effectLst/>
                          <a:latin typeface="Calibri"/>
                        </a:rPr>
                        <a:t>307,24</a:t>
                      </a:r>
                    </a:p>
                  </a:txBody>
                  <a:tcPr marL="9525" marR="9525" marT="9525" marB="0" anchor="b"/>
                </a:tc>
                <a:extLst>
                  <a:ext uri="{0D108BD9-81ED-4DB2-BD59-A6C34878D82A}">
                    <a16:rowId xmlns:a16="http://schemas.microsoft.com/office/drawing/2014/main" val="2091527640"/>
                  </a:ext>
                </a:extLst>
              </a:tr>
              <a:tr h="190500">
                <a:tc>
                  <a:txBody>
                    <a:bodyPr/>
                    <a:lstStyle/>
                    <a:p>
                      <a:pPr algn="l" fontAlgn="b"/>
                      <a:r>
                        <a:rPr lang="de-DE" sz="1100" b="0" i="0" u="none" strike="noStrike">
                          <a:solidFill>
                            <a:srgbClr val="000000"/>
                          </a:solidFill>
                          <a:effectLst/>
                          <a:latin typeface="Calibri"/>
                        </a:rPr>
                        <a:t>Frankreich</a:t>
                      </a:r>
                    </a:p>
                  </a:txBody>
                  <a:tcPr marL="9525" marR="9525" marT="9525" marB="0" anchor="b"/>
                </a:tc>
                <a:tc>
                  <a:txBody>
                    <a:bodyPr/>
                    <a:lstStyle/>
                    <a:p>
                      <a:pPr algn="r" fontAlgn="b"/>
                      <a:r>
                        <a:rPr lang="de-DE" sz="1100" b="0" i="0" u="none" strike="noStrike">
                          <a:solidFill>
                            <a:srgbClr val="000000"/>
                          </a:solidFill>
                          <a:effectLst/>
                          <a:latin typeface="Calibri"/>
                        </a:rPr>
                        <a:t>297,85</a:t>
                      </a:r>
                    </a:p>
                  </a:txBody>
                  <a:tcPr marL="9525" marR="9525" marT="9525" marB="0" anchor="b"/>
                </a:tc>
                <a:extLst>
                  <a:ext uri="{0D108BD9-81ED-4DB2-BD59-A6C34878D82A}">
                    <a16:rowId xmlns:a16="http://schemas.microsoft.com/office/drawing/2014/main" val="10006"/>
                  </a:ext>
                </a:extLst>
              </a:tr>
              <a:tr h="190500">
                <a:tc>
                  <a:txBody>
                    <a:bodyPr/>
                    <a:lstStyle/>
                    <a:p>
                      <a:pPr algn="l" fontAlgn="b"/>
                      <a:r>
                        <a:rPr lang="de-DE" sz="1100" b="0" i="0" u="none" strike="noStrike">
                          <a:solidFill>
                            <a:srgbClr val="000000"/>
                          </a:solidFill>
                          <a:effectLst/>
                          <a:latin typeface="Calibri"/>
                        </a:rPr>
                        <a:t>Schweden</a:t>
                      </a:r>
                    </a:p>
                  </a:txBody>
                  <a:tcPr marL="9525" marR="9525" marT="9525" marB="0" anchor="b"/>
                </a:tc>
                <a:tc>
                  <a:txBody>
                    <a:bodyPr/>
                    <a:lstStyle/>
                    <a:p>
                      <a:pPr algn="r" fontAlgn="b"/>
                      <a:r>
                        <a:rPr lang="de-DE" sz="1100" b="0" i="0" u="none" strike="noStrike">
                          <a:solidFill>
                            <a:srgbClr val="000000"/>
                          </a:solidFill>
                          <a:effectLst/>
                          <a:latin typeface="Calibri"/>
                        </a:rPr>
                        <a:t>288,14</a:t>
                      </a:r>
                    </a:p>
                  </a:txBody>
                  <a:tcPr marL="9525" marR="9525" marT="9525" marB="0" anchor="b"/>
                </a:tc>
                <a:extLst>
                  <a:ext uri="{0D108BD9-81ED-4DB2-BD59-A6C34878D82A}">
                    <a16:rowId xmlns:a16="http://schemas.microsoft.com/office/drawing/2014/main" val="10007"/>
                  </a:ext>
                </a:extLst>
              </a:tr>
              <a:tr h="190500">
                <a:tc>
                  <a:txBody>
                    <a:bodyPr/>
                    <a:lstStyle/>
                    <a:p>
                      <a:pPr algn="l" fontAlgn="b"/>
                      <a:r>
                        <a:rPr lang="de-DE" sz="1100" b="0" i="0" u="none" strike="noStrike">
                          <a:solidFill>
                            <a:srgbClr val="000000"/>
                          </a:solidFill>
                          <a:effectLst/>
                          <a:latin typeface="Calibri"/>
                        </a:rPr>
                        <a:t>Großbritannien</a:t>
                      </a:r>
                    </a:p>
                  </a:txBody>
                  <a:tcPr marL="9525" marR="9525" marT="9525" marB="0" anchor="b"/>
                </a:tc>
                <a:tc>
                  <a:txBody>
                    <a:bodyPr/>
                    <a:lstStyle/>
                    <a:p>
                      <a:pPr algn="r" fontAlgn="b"/>
                      <a:r>
                        <a:rPr lang="de-DE" sz="1100" b="0" i="0" u="none" strike="noStrike">
                          <a:solidFill>
                            <a:srgbClr val="000000"/>
                          </a:solidFill>
                          <a:effectLst/>
                          <a:latin typeface="Calibri"/>
                        </a:rPr>
                        <a:t>260,5</a:t>
                      </a:r>
                    </a:p>
                  </a:txBody>
                  <a:tcPr marL="9525" marR="9525" marT="9525" marB="0" anchor="b"/>
                </a:tc>
                <a:extLst>
                  <a:ext uri="{0D108BD9-81ED-4DB2-BD59-A6C34878D82A}">
                    <a16:rowId xmlns:a16="http://schemas.microsoft.com/office/drawing/2014/main" val="10008"/>
                  </a:ext>
                </a:extLst>
              </a:tr>
              <a:tr h="190500">
                <a:tc>
                  <a:txBody>
                    <a:bodyPr/>
                    <a:lstStyle/>
                    <a:p>
                      <a:pPr algn="l" fontAlgn="b"/>
                      <a:r>
                        <a:rPr lang="de-DE" sz="1100" b="0" i="0" u="none" strike="noStrike">
                          <a:solidFill>
                            <a:srgbClr val="000000"/>
                          </a:solidFill>
                          <a:effectLst/>
                          <a:latin typeface="Calibri"/>
                        </a:rPr>
                        <a:t>Spanien</a:t>
                      </a:r>
                    </a:p>
                  </a:txBody>
                  <a:tcPr marL="9525" marR="9525" marT="9525" marB="0" anchor="b"/>
                </a:tc>
                <a:tc>
                  <a:txBody>
                    <a:bodyPr/>
                    <a:lstStyle/>
                    <a:p>
                      <a:pPr algn="r" fontAlgn="b"/>
                      <a:r>
                        <a:rPr lang="de-DE" sz="1100" b="0" i="0" u="none" strike="noStrike">
                          <a:solidFill>
                            <a:srgbClr val="000000"/>
                          </a:solidFill>
                          <a:effectLst/>
                          <a:latin typeface="Calibri"/>
                        </a:rPr>
                        <a:t>229,31</a:t>
                      </a:r>
                    </a:p>
                  </a:txBody>
                  <a:tcPr marL="9525" marR="9525" marT="9525" marB="0" anchor="b"/>
                </a:tc>
                <a:extLst>
                  <a:ext uri="{0D108BD9-81ED-4DB2-BD59-A6C34878D82A}">
                    <a16:rowId xmlns:a16="http://schemas.microsoft.com/office/drawing/2014/main" val="10009"/>
                  </a:ext>
                </a:extLst>
              </a:tr>
              <a:tr h="190500">
                <a:tc>
                  <a:txBody>
                    <a:bodyPr/>
                    <a:lstStyle/>
                    <a:p>
                      <a:pPr algn="l" fontAlgn="b"/>
                      <a:r>
                        <a:rPr lang="de-DE" sz="1100" b="0" i="0" u="none" strike="noStrike">
                          <a:solidFill>
                            <a:srgbClr val="000000"/>
                          </a:solidFill>
                          <a:effectLst/>
                          <a:latin typeface="Calibri"/>
                        </a:rPr>
                        <a:t>Niederlande</a:t>
                      </a:r>
                    </a:p>
                  </a:txBody>
                  <a:tcPr marL="9525" marR="9525" marT="9525" marB="0" anchor="b"/>
                </a:tc>
                <a:tc>
                  <a:txBody>
                    <a:bodyPr/>
                    <a:lstStyle/>
                    <a:p>
                      <a:pPr algn="r" fontAlgn="b"/>
                      <a:r>
                        <a:rPr lang="de-DE" sz="1100" b="0" i="0" u="none" strike="noStrike">
                          <a:solidFill>
                            <a:srgbClr val="000000"/>
                          </a:solidFill>
                          <a:effectLst/>
                          <a:latin typeface="Calibri"/>
                        </a:rPr>
                        <a:t>212,64</a:t>
                      </a:r>
                    </a:p>
                  </a:txBody>
                  <a:tcPr marL="9525" marR="9525" marT="9525" marB="0" anchor="b"/>
                </a:tc>
                <a:extLst>
                  <a:ext uri="{0D108BD9-81ED-4DB2-BD59-A6C34878D82A}">
                    <a16:rowId xmlns:a16="http://schemas.microsoft.com/office/drawing/2014/main" val="10010"/>
                  </a:ext>
                </a:extLst>
              </a:tr>
              <a:tr h="190500">
                <a:tc>
                  <a:txBody>
                    <a:bodyPr/>
                    <a:lstStyle/>
                    <a:p>
                      <a:pPr algn="l" fontAlgn="b"/>
                      <a:r>
                        <a:rPr lang="de-DE" sz="1100" b="0" i="0" u="none" strike="noStrike">
                          <a:solidFill>
                            <a:srgbClr val="000000"/>
                          </a:solidFill>
                          <a:effectLst/>
                          <a:latin typeface="Calibri"/>
                        </a:rPr>
                        <a:t>Slowakei</a:t>
                      </a:r>
                    </a:p>
                  </a:txBody>
                  <a:tcPr marL="9525" marR="9525" marT="9525" marB="0" anchor="b"/>
                </a:tc>
                <a:tc>
                  <a:txBody>
                    <a:bodyPr/>
                    <a:lstStyle/>
                    <a:p>
                      <a:pPr algn="r" fontAlgn="b"/>
                      <a:r>
                        <a:rPr lang="de-DE" sz="1100" b="0" i="0" u="none" strike="noStrike">
                          <a:solidFill>
                            <a:srgbClr val="000000"/>
                          </a:solidFill>
                          <a:effectLst/>
                          <a:latin typeface="Calibri"/>
                        </a:rPr>
                        <a:t>196,9</a:t>
                      </a:r>
                    </a:p>
                  </a:txBody>
                  <a:tcPr marL="9525" marR="9525" marT="9525" marB="0" anchor="b"/>
                </a:tc>
                <a:extLst>
                  <a:ext uri="{0D108BD9-81ED-4DB2-BD59-A6C34878D82A}">
                    <a16:rowId xmlns:a16="http://schemas.microsoft.com/office/drawing/2014/main" val="10011"/>
                  </a:ext>
                </a:extLst>
              </a:tr>
              <a:tr h="190500">
                <a:tc>
                  <a:txBody>
                    <a:bodyPr/>
                    <a:lstStyle/>
                    <a:p>
                      <a:pPr algn="l" fontAlgn="b"/>
                      <a:r>
                        <a:rPr lang="de-DE" sz="1100" b="0" i="0" u="none" strike="noStrike">
                          <a:solidFill>
                            <a:srgbClr val="000000"/>
                          </a:solidFill>
                          <a:effectLst/>
                          <a:latin typeface="Calibri"/>
                        </a:rPr>
                        <a:t>Belgien</a:t>
                      </a:r>
                    </a:p>
                  </a:txBody>
                  <a:tcPr marL="9525" marR="9525" marT="9525" marB="0" anchor="b"/>
                </a:tc>
                <a:tc>
                  <a:txBody>
                    <a:bodyPr/>
                    <a:lstStyle/>
                    <a:p>
                      <a:pPr algn="r" fontAlgn="b"/>
                      <a:r>
                        <a:rPr lang="de-DE" sz="1100" b="0" i="0" u="none" strike="noStrike">
                          <a:solidFill>
                            <a:srgbClr val="000000"/>
                          </a:solidFill>
                          <a:effectLst/>
                          <a:latin typeface="Calibri"/>
                        </a:rPr>
                        <a:t>195,76</a:t>
                      </a:r>
                    </a:p>
                  </a:txBody>
                  <a:tcPr marL="9525" marR="9525" marT="9525" marB="0" anchor="b"/>
                </a:tc>
                <a:extLst>
                  <a:ext uri="{0D108BD9-81ED-4DB2-BD59-A6C34878D82A}">
                    <a16:rowId xmlns:a16="http://schemas.microsoft.com/office/drawing/2014/main" val="10012"/>
                  </a:ext>
                </a:extLst>
              </a:tr>
              <a:tr h="190500">
                <a:tc>
                  <a:txBody>
                    <a:bodyPr/>
                    <a:lstStyle/>
                    <a:p>
                      <a:pPr algn="l" fontAlgn="b"/>
                      <a:r>
                        <a:rPr lang="de-DE" sz="1100" b="0" i="0" u="none" strike="noStrike">
                          <a:solidFill>
                            <a:srgbClr val="000000"/>
                          </a:solidFill>
                          <a:effectLst/>
                          <a:latin typeface="Calibri"/>
                        </a:rPr>
                        <a:t>Malta</a:t>
                      </a:r>
                    </a:p>
                  </a:txBody>
                  <a:tcPr marL="9525" marR="9525" marT="9525" marB="0" anchor="b"/>
                </a:tc>
                <a:tc>
                  <a:txBody>
                    <a:bodyPr/>
                    <a:lstStyle/>
                    <a:p>
                      <a:pPr algn="r" fontAlgn="b"/>
                      <a:r>
                        <a:rPr lang="de-DE" sz="1100" b="0" i="0" u="none" strike="noStrike">
                          <a:solidFill>
                            <a:srgbClr val="000000"/>
                          </a:solidFill>
                          <a:effectLst/>
                          <a:latin typeface="Calibri"/>
                        </a:rPr>
                        <a:t>178,9</a:t>
                      </a:r>
                    </a:p>
                  </a:txBody>
                  <a:tcPr marL="9525" marR="9525" marT="9525" marB="0" anchor="b"/>
                </a:tc>
                <a:extLst>
                  <a:ext uri="{0D108BD9-81ED-4DB2-BD59-A6C34878D82A}">
                    <a16:rowId xmlns:a16="http://schemas.microsoft.com/office/drawing/2014/main" val="10013"/>
                  </a:ext>
                </a:extLst>
              </a:tr>
              <a:tr h="190500">
                <a:tc>
                  <a:txBody>
                    <a:bodyPr/>
                    <a:lstStyle/>
                    <a:p>
                      <a:pPr algn="l" fontAlgn="b"/>
                      <a:r>
                        <a:rPr lang="de-DE" sz="1100" b="0" i="0" u="none" strike="noStrike">
                          <a:solidFill>
                            <a:srgbClr val="000000"/>
                          </a:solidFill>
                          <a:effectLst/>
                          <a:latin typeface="Calibri"/>
                        </a:rPr>
                        <a:t>Griechenland</a:t>
                      </a:r>
                    </a:p>
                  </a:txBody>
                  <a:tcPr marL="9525" marR="9525" marT="9525" marB="0" anchor="b"/>
                </a:tc>
                <a:tc>
                  <a:txBody>
                    <a:bodyPr/>
                    <a:lstStyle/>
                    <a:p>
                      <a:pPr algn="r" fontAlgn="b"/>
                      <a:r>
                        <a:rPr lang="de-DE" sz="1100" b="0" i="0" u="none" strike="noStrike">
                          <a:solidFill>
                            <a:srgbClr val="000000"/>
                          </a:solidFill>
                          <a:effectLst/>
                          <a:latin typeface="Calibri"/>
                        </a:rPr>
                        <a:t>174,49</a:t>
                      </a:r>
                    </a:p>
                  </a:txBody>
                  <a:tcPr marL="9525" marR="9525" marT="9525" marB="0" anchor="b"/>
                </a:tc>
                <a:extLst>
                  <a:ext uri="{0D108BD9-81ED-4DB2-BD59-A6C34878D82A}">
                    <a16:rowId xmlns:a16="http://schemas.microsoft.com/office/drawing/2014/main" val="10014"/>
                  </a:ext>
                </a:extLst>
              </a:tr>
              <a:tr h="190500">
                <a:tc>
                  <a:txBody>
                    <a:bodyPr/>
                    <a:lstStyle/>
                    <a:p>
                      <a:pPr algn="l" fontAlgn="b"/>
                      <a:r>
                        <a:rPr lang="de-DE" sz="1100" b="0" i="0" u="none" strike="noStrike">
                          <a:solidFill>
                            <a:srgbClr val="000000"/>
                          </a:solidFill>
                          <a:effectLst/>
                          <a:latin typeface="Calibri"/>
                        </a:rPr>
                        <a:t>Deutschland</a:t>
                      </a:r>
                    </a:p>
                  </a:txBody>
                  <a:tcPr marL="9525" marR="9525" marT="9525" marB="0" anchor="b"/>
                </a:tc>
                <a:tc>
                  <a:txBody>
                    <a:bodyPr/>
                    <a:lstStyle/>
                    <a:p>
                      <a:pPr algn="r" fontAlgn="b"/>
                      <a:r>
                        <a:rPr lang="de-DE" sz="1100" b="0" i="0" u="none" strike="noStrike">
                          <a:solidFill>
                            <a:srgbClr val="000000"/>
                          </a:solidFill>
                          <a:effectLst/>
                          <a:latin typeface="Calibri"/>
                        </a:rPr>
                        <a:t>154,62</a:t>
                      </a:r>
                    </a:p>
                  </a:txBody>
                  <a:tcPr marL="9525" marR="9525" marT="9525" marB="0" anchor="b"/>
                </a:tc>
                <a:extLst>
                  <a:ext uri="{0D108BD9-81ED-4DB2-BD59-A6C34878D82A}">
                    <a16:rowId xmlns:a16="http://schemas.microsoft.com/office/drawing/2014/main" val="10015"/>
                  </a:ext>
                </a:extLst>
              </a:tr>
              <a:tr h="190500">
                <a:tc>
                  <a:txBody>
                    <a:bodyPr/>
                    <a:lstStyle/>
                    <a:p>
                      <a:pPr algn="l" fontAlgn="b"/>
                      <a:r>
                        <a:rPr lang="de-DE" sz="1100" b="0" i="0" u="none" strike="noStrike">
                          <a:solidFill>
                            <a:srgbClr val="000000"/>
                          </a:solidFill>
                          <a:effectLst/>
                          <a:latin typeface="Calibri"/>
                        </a:rPr>
                        <a:t>Zypern</a:t>
                      </a:r>
                    </a:p>
                  </a:txBody>
                  <a:tcPr marL="9525" marR="9525" marT="9525" marB="0" anchor="b"/>
                </a:tc>
                <a:tc>
                  <a:txBody>
                    <a:bodyPr/>
                    <a:lstStyle/>
                    <a:p>
                      <a:pPr algn="r" fontAlgn="b"/>
                      <a:r>
                        <a:rPr lang="de-DE" sz="1100" b="0" i="0" u="none" strike="noStrike">
                          <a:solidFill>
                            <a:srgbClr val="000000"/>
                          </a:solidFill>
                          <a:effectLst/>
                          <a:latin typeface="Calibri"/>
                        </a:rPr>
                        <a:t>142,71</a:t>
                      </a:r>
                    </a:p>
                  </a:txBody>
                  <a:tcPr marL="9525" marR="9525" marT="9525" marB="0" anchor="b"/>
                </a:tc>
                <a:extLst>
                  <a:ext uri="{0D108BD9-81ED-4DB2-BD59-A6C34878D82A}">
                    <a16:rowId xmlns:a16="http://schemas.microsoft.com/office/drawing/2014/main" val="10016"/>
                  </a:ext>
                </a:extLst>
              </a:tr>
              <a:tr h="190500">
                <a:tc>
                  <a:txBody>
                    <a:bodyPr/>
                    <a:lstStyle/>
                    <a:p>
                      <a:pPr algn="l" fontAlgn="b"/>
                      <a:r>
                        <a:rPr lang="de-DE" sz="1100" b="0" i="0" u="none" strike="noStrike">
                          <a:solidFill>
                            <a:srgbClr val="000000"/>
                          </a:solidFill>
                          <a:effectLst/>
                          <a:latin typeface="Calibri"/>
                        </a:rPr>
                        <a:t>Estland</a:t>
                      </a:r>
                    </a:p>
                  </a:txBody>
                  <a:tcPr marL="9525" marR="9525" marT="9525" marB="0" anchor="b"/>
                </a:tc>
                <a:tc>
                  <a:txBody>
                    <a:bodyPr/>
                    <a:lstStyle/>
                    <a:p>
                      <a:pPr algn="r" fontAlgn="b"/>
                      <a:r>
                        <a:rPr lang="de-DE" sz="1100" b="0" i="0" u="none" strike="noStrike">
                          <a:solidFill>
                            <a:srgbClr val="000000"/>
                          </a:solidFill>
                          <a:effectLst/>
                          <a:latin typeface="Calibri"/>
                        </a:rPr>
                        <a:t>135,57</a:t>
                      </a:r>
                    </a:p>
                  </a:txBody>
                  <a:tcPr marL="9525" marR="9525" marT="9525" marB="0" anchor="b"/>
                </a:tc>
                <a:extLst>
                  <a:ext uri="{0D108BD9-81ED-4DB2-BD59-A6C34878D82A}">
                    <a16:rowId xmlns:a16="http://schemas.microsoft.com/office/drawing/2014/main" val="10017"/>
                  </a:ext>
                </a:extLst>
              </a:tr>
              <a:tr h="190500">
                <a:tc>
                  <a:txBody>
                    <a:bodyPr/>
                    <a:lstStyle/>
                    <a:p>
                      <a:pPr algn="l" fontAlgn="b"/>
                      <a:r>
                        <a:rPr lang="de-DE" sz="1100" b="0" i="0" u="none" strike="noStrike">
                          <a:solidFill>
                            <a:srgbClr val="000000"/>
                          </a:solidFill>
                          <a:effectLst/>
                          <a:latin typeface="Calibri"/>
                        </a:rPr>
                        <a:t>Dänemark</a:t>
                      </a:r>
                    </a:p>
                  </a:txBody>
                  <a:tcPr marL="9525" marR="9525" marT="9525" marB="0" anchor="b"/>
                </a:tc>
                <a:tc>
                  <a:txBody>
                    <a:bodyPr/>
                    <a:lstStyle/>
                    <a:p>
                      <a:pPr algn="r" fontAlgn="b"/>
                      <a:r>
                        <a:rPr lang="de-DE" sz="1100" b="0" i="0" u="none" strike="noStrike">
                          <a:solidFill>
                            <a:srgbClr val="000000"/>
                          </a:solidFill>
                          <a:effectLst/>
                          <a:latin typeface="Calibri"/>
                        </a:rPr>
                        <a:t>135,31</a:t>
                      </a:r>
                    </a:p>
                  </a:txBody>
                  <a:tcPr marL="9525" marR="9525" marT="9525" marB="0" anchor="b"/>
                </a:tc>
                <a:extLst>
                  <a:ext uri="{0D108BD9-81ED-4DB2-BD59-A6C34878D82A}">
                    <a16:rowId xmlns:a16="http://schemas.microsoft.com/office/drawing/2014/main" val="10018"/>
                  </a:ext>
                </a:extLst>
              </a:tr>
              <a:tr h="190500">
                <a:tc>
                  <a:txBody>
                    <a:bodyPr/>
                    <a:lstStyle/>
                    <a:p>
                      <a:pPr algn="l" fontAlgn="b"/>
                      <a:r>
                        <a:rPr lang="de-DE" sz="1100" b="0" i="0" u="none" strike="noStrike">
                          <a:solidFill>
                            <a:srgbClr val="000000"/>
                          </a:solidFill>
                          <a:effectLst/>
                          <a:latin typeface="Calibri"/>
                        </a:rPr>
                        <a:t>Lettland</a:t>
                      </a:r>
                    </a:p>
                  </a:txBody>
                  <a:tcPr marL="9525" marR="9525" marT="9525" marB="0" anchor="b"/>
                </a:tc>
                <a:tc>
                  <a:txBody>
                    <a:bodyPr/>
                    <a:lstStyle/>
                    <a:p>
                      <a:pPr algn="r" fontAlgn="b"/>
                      <a:r>
                        <a:rPr lang="de-DE" sz="1100" b="0" i="0" u="none" strike="noStrike">
                          <a:solidFill>
                            <a:srgbClr val="000000"/>
                          </a:solidFill>
                          <a:effectLst/>
                          <a:latin typeface="Calibri"/>
                        </a:rPr>
                        <a:t>130,63</a:t>
                      </a:r>
                    </a:p>
                  </a:txBody>
                  <a:tcPr marL="9525" marR="9525" marT="9525" marB="0" anchor="b"/>
                </a:tc>
                <a:extLst>
                  <a:ext uri="{0D108BD9-81ED-4DB2-BD59-A6C34878D82A}">
                    <a16:rowId xmlns:a16="http://schemas.microsoft.com/office/drawing/2014/main" val="10019"/>
                  </a:ext>
                </a:extLst>
              </a:tr>
              <a:tr h="190500">
                <a:tc>
                  <a:txBody>
                    <a:bodyPr/>
                    <a:lstStyle/>
                    <a:p>
                      <a:pPr algn="l" fontAlgn="b"/>
                      <a:r>
                        <a:rPr lang="de-DE" sz="1100" b="0" i="0" u="none" strike="noStrike">
                          <a:solidFill>
                            <a:srgbClr val="000000"/>
                          </a:solidFill>
                          <a:effectLst/>
                          <a:latin typeface="Calibri"/>
                        </a:rPr>
                        <a:t>Norwegen</a:t>
                      </a:r>
                    </a:p>
                  </a:txBody>
                  <a:tcPr marL="9525" marR="9525" marT="9525" marB="0" anchor="b"/>
                </a:tc>
                <a:tc>
                  <a:txBody>
                    <a:bodyPr/>
                    <a:lstStyle/>
                    <a:p>
                      <a:pPr algn="r" fontAlgn="b"/>
                      <a:r>
                        <a:rPr lang="de-DE" sz="1100" b="0" i="0" u="none" strike="noStrike">
                          <a:solidFill>
                            <a:srgbClr val="000000"/>
                          </a:solidFill>
                          <a:effectLst/>
                          <a:latin typeface="Calibri"/>
                        </a:rPr>
                        <a:t>79,35</a:t>
                      </a:r>
                    </a:p>
                  </a:txBody>
                  <a:tcPr marL="9525" marR="9525" marT="9525" marB="0" anchor="b"/>
                </a:tc>
                <a:extLst>
                  <a:ext uri="{0D108BD9-81ED-4DB2-BD59-A6C34878D82A}">
                    <a16:rowId xmlns:a16="http://schemas.microsoft.com/office/drawing/2014/main" val="10020"/>
                  </a:ext>
                </a:extLst>
              </a:tr>
              <a:tr h="190500">
                <a:tc>
                  <a:txBody>
                    <a:bodyPr/>
                    <a:lstStyle/>
                    <a:p>
                      <a:pPr algn="l" fontAlgn="b"/>
                      <a:r>
                        <a:rPr lang="de-DE" sz="1100" b="0" i="0" u="none" strike="noStrike" dirty="0">
                          <a:solidFill>
                            <a:srgbClr val="000000"/>
                          </a:solidFill>
                          <a:effectLst/>
                          <a:latin typeface="Calibri"/>
                        </a:rPr>
                        <a:t>Irland</a:t>
                      </a:r>
                    </a:p>
                  </a:txBody>
                  <a:tcPr marL="9525" marR="9525" marT="9525" marB="0" anchor="b"/>
                </a:tc>
                <a:tc>
                  <a:txBody>
                    <a:bodyPr/>
                    <a:lstStyle/>
                    <a:p>
                      <a:pPr algn="r" fontAlgn="b"/>
                      <a:r>
                        <a:rPr lang="de-DE" sz="1100" b="0" i="0" u="none" strike="noStrike" dirty="0">
                          <a:solidFill>
                            <a:srgbClr val="000000"/>
                          </a:solidFill>
                          <a:effectLst/>
                          <a:latin typeface="Calibri"/>
                        </a:rPr>
                        <a:t>57,32</a:t>
                      </a:r>
                    </a:p>
                  </a:txBody>
                  <a:tcPr marL="9525" marR="9525" marT="9525" marB="0" anchor="b"/>
                </a:tc>
                <a:extLst>
                  <a:ext uri="{0D108BD9-81ED-4DB2-BD59-A6C34878D82A}">
                    <a16:rowId xmlns:a16="http://schemas.microsoft.com/office/drawing/2014/main" val="10021"/>
                  </a:ext>
                </a:extLst>
              </a:tr>
            </a:tbl>
          </a:graphicData>
        </a:graphic>
      </p:graphicFrame>
      <p:pic>
        <p:nvPicPr>
          <p:cNvPr id="3" name="Grafik 2">
            <a:extLst>
              <a:ext uri="{FF2B5EF4-FFF2-40B4-BE49-F238E27FC236}">
                <a16:creationId xmlns:a16="http://schemas.microsoft.com/office/drawing/2014/main" id="{36C7D7B8-3BCA-425E-B7DE-9ADBC1B165D5}"/>
              </a:ext>
            </a:extLst>
          </p:cNvPr>
          <p:cNvPicPr>
            <a:picLocks noChangeAspect="1"/>
          </p:cNvPicPr>
          <p:nvPr/>
        </p:nvPicPr>
        <p:blipFill>
          <a:blip r:embed="rId3"/>
          <a:stretch>
            <a:fillRect/>
          </a:stretch>
        </p:blipFill>
        <p:spPr>
          <a:xfrm>
            <a:off x="3618694" y="803865"/>
            <a:ext cx="5363542" cy="4437112"/>
          </a:xfrm>
          <a:prstGeom prst="rect">
            <a:avLst/>
          </a:prstGeom>
        </p:spPr>
      </p:pic>
    </p:spTree>
    <p:extLst>
      <p:ext uri="{BB962C8B-B14F-4D97-AF65-F5344CB8AC3E}">
        <p14:creationId xmlns:p14="http://schemas.microsoft.com/office/powerpoint/2010/main" val="98446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Gerade Verbindung 7"/>
          <p:cNvCxnSpPr/>
          <p:nvPr/>
        </p:nvCxnSpPr>
        <p:spPr>
          <a:xfrm>
            <a:off x="0" y="692696"/>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7" name="Titel 4"/>
          <p:cNvSpPr>
            <a:spLocks noGrp="1"/>
          </p:cNvSpPr>
          <p:nvPr>
            <p:ph type="title"/>
          </p:nvPr>
        </p:nvSpPr>
        <p:spPr>
          <a:xfrm>
            <a:off x="457200" y="188640"/>
            <a:ext cx="8092592" cy="430887"/>
          </a:xfrm>
        </p:spPr>
        <p:txBody>
          <a:bodyPr>
            <a:normAutofit fontScale="90000"/>
          </a:bodyPr>
          <a:lstStyle/>
          <a:p>
            <a:pPr algn="l"/>
            <a:r>
              <a:rPr lang="de-DE" sz="2800" b="1" dirty="0">
                <a:solidFill>
                  <a:srgbClr val="006EC7"/>
                </a:solidFill>
                <a:latin typeface="Scala Sans OT" panose="020B0504030101020104" pitchFamily="34" charset="0"/>
              </a:rPr>
              <a:t>COVID-19/ Finnland</a:t>
            </a:r>
            <a:endParaRPr lang="en-GB" sz="2800" dirty="0">
              <a:latin typeface="Scala Sans OT" panose="020B0504030101020104" pitchFamily="34" charset="0"/>
            </a:endParaRPr>
          </a:p>
        </p:txBody>
      </p:sp>
      <p:sp>
        <p:nvSpPr>
          <p:cNvPr id="4" name="Textfeld 3">
            <a:extLst>
              <a:ext uri="{FF2B5EF4-FFF2-40B4-BE49-F238E27FC236}">
                <a16:creationId xmlns:a16="http://schemas.microsoft.com/office/drawing/2014/main" id="{394ACFCD-63D2-4C55-9BFE-6C5CE8B6C998}"/>
              </a:ext>
            </a:extLst>
          </p:cNvPr>
          <p:cNvSpPr txBox="1"/>
          <p:nvPr/>
        </p:nvSpPr>
        <p:spPr>
          <a:xfrm>
            <a:off x="1424" y="765866"/>
            <a:ext cx="4858607" cy="830997"/>
          </a:xfrm>
          <a:prstGeom prst="rect">
            <a:avLst/>
          </a:prstGeom>
          <a:solidFill>
            <a:schemeClr val="bg1">
              <a:lumMod val="85000"/>
            </a:schemeClr>
          </a:solidFill>
        </p:spPr>
        <p:txBody>
          <a:bodyPr wrap="square" rtlCol="0">
            <a:spAutoFit/>
          </a:bodyPr>
          <a:lstStyle/>
          <a:p>
            <a:pPr marL="285750" indent="-285750">
              <a:buFont typeface="Wingdings" panose="05000000000000000000" pitchFamily="2" charset="2"/>
              <a:buChar char="§"/>
            </a:pPr>
            <a:r>
              <a:rPr lang="de-DE" sz="1600" b="1" dirty="0">
                <a:solidFill>
                  <a:prstClr val="black"/>
                </a:solidFill>
              </a:rPr>
              <a:t>19.935 Fälle</a:t>
            </a:r>
          </a:p>
          <a:p>
            <a:pPr marL="285750" indent="-285750">
              <a:buFont typeface="Wingdings" panose="05000000000000000000" pitchFamily="2" charset="2"/>
              <a:buChar char="§"/>
            </a:pPr>
            <a:r>
              <a:rPr lang="de-DE" sz="1600" b="1" dirty="0">
                <a:solidFill>
                  <a:prstClr val="black"/>
                </a:solidFill>
              </a:rPr>
              <a:t>374 Todesfälle (Fallsterblichkeit: 1,9%)  </a:t>
            </a:r>
          </a:p>
          <a:p>
            <a:pPr marL="285750" indent="-285750">
              <a:buFont typeface="Wingdings" panose="05000000000000000000" pitchFamily="2" charset="2"/>
              <a:buChar char="§"/>
            </a:pPr>
            <a:r>
              <a:rPr lang="de-DE" sz="1600" b="1" dirty="0">
                <a:solidFill>
                  <a:prstClr val="black"/>
                </a:solidFill>
              </a:rPr>
              <a:t>7-T-Inzidenz /100.000 </a:t>
            </a:r>
            <a:r>
              <a:rPr lang="de-DE" sz="1600" b="1" dirty="0" err="1">
                <a:solidFill>
                  <a:prstClr val="black"/>
                </a:solidFill>
              </a:rPr>
              <a:t>Ew</a:t>
            </a:r>
            <a:r>
              <a:rPr lang="de-DE" sz="1600" b="1" dirty="0">
                <a:solidFill>
                  <a:prstClr val="black"/>
                </a:solidFill>
              </a:rPr>
              <a:t>.: 28,8 </a:t>
            </a:r>
            <a:r>
              <a:rPr lang="de-DE" sz="1600" dirty="0">
                <a:solidFill>
                  <a:prstClr val="black"/>
                </a:solidFill>
              </a:rPr>
              <a:t>(ECDC, 19.11.2020)</a:t>
            </a:r>
          </a:p>
        </p:txBody>
      </p:sp>
      <p:pic>
        <p:nvPicPr>
          <p:cNvPr id="2" name="Grafik 1">
            <a:extLst>
              <a:ext uri="{FF2B5EF4-FFF2-40B4-BE49-F238E27FC236}">
                <a16:creationId xmlns:a16="http://schemas.microsoft.com/office/drawing/2014/main" id="{90281BEC-2CBD-44F3-B858-2053CDF77E6D}"/>
              </a:ext>
            </a:extLst>
          </p:cNvPr>
          <p:cNvPicPr>
            <a:picLocks noChangeAspect="1"/>
          </p:cNvPicPr>
          <p:nvPr/>
        </p:nvPicPr>
        <p:blipFill>
          <a:blip r:embed="rId3"/>
          <a:stretch>
            <a:fillRect/>
          </a:stretch>
        </p:blipFill>
        <p:spPr>
          <a:xfrm>
            <a:off x="6876256" y="1000473"/>
            <a:ext cx="1989573" cy="4254176"/>
          </a:xfrm>
          <a:prstGeom prst="rect">
            <a:avLst/>
          </a:prstGeom>
        </p:spPr>
      </p:pic>
      <p:sp>
        <p:nvSpPr>
          <p:cNvPr id="3" name="Textfeld 2">
            <a:extLst>
              <a:ext uri="{FF2B5EF4-FFF2-40B4-BE49-F238E27FC236}">
                <a16:creationId xmlns:a16="http://schemas.microsoft.com/office/drawing/2014/main" id="{783C4706-94CE-4D82-9122-7BC5613A69F3}"/>
              </a:ext>
            </a:extLst>
          </p:cNvPr>
          <p:cNvSpPr txBox="1"/>
          <p:nvPr/>
        </p:nvSpPr>
        <p:spPr>
          <a:xfrm>
            <a:off x="6534409" y="6638799"/>
            <a:ext cx="2592288" cy="200055"/>
          </a:xfrm>
          <a:prstGeom prst="rect">
            <a:avLst/>
          </a:prstGeom>
          <a:noFill/>
        </p:spPr>
        <p:txBody>
          <a:bodyPr wrap="square" rtlCol="0">
            <a:spAutoFit/>
          </a:bodyPr>
          <a:lstStyle/>
          <a:p>
            <a:r>
              <a:rPr lang="en-US" sz="700" dirty="0"/>
              <a:t>THL / </a:t>
            </a:r>
            <a:r>
              <a:rPr lang="en-US" sz="700" dirty="0">
                <a:hlinkClick r:id="rId4"/>
              </a:rPr>
              <a:t>National Infectious Disease Register</a:t>
            </a:r>
            <a:r>
              <a:rPr lang="en-US" sz="700" dirty="0"/>
              <a:t>,</a:t>
            </a:r>
            <a:r>
              <a:rPr lang="de-DE" sz="700" dirty="0"/>
              <a:t> 19.11.2020</a:t>
            </a:r>
            <a:endParaRPr lang="x-none" sz="700" dirty="0"/>
          </a:p>
        </p:txBody>
      </p:sp>
      <p:sp>
        <p:nvSpPr>
          <p:cNvPr id="5" name="Textfeld 4">
            <a:extLst>
              <a:ext uri="{FF2B5EF4-FFF2-40B4-BE49-F238E27FC236}">
                <a16:creationId xmlns:a16="http://schemas.microsoft.com/office/drawing/2014/main" id="{298299A5-1394-4964-9990-06AF5A8DB62C}"/>
              </a:ext>
            </a:extLst>
          </p:cNvPr>
          <p:cNvSpPr txBox="1"/>
          <p:nvPr/>
        </p:nvSpPr>
        <p:spPr>
          <a:xfrm>
            <a:off x="371386" y="1772815"/>
            <a:ext cx="6360854" cy="4693593"/>
          </a:xfrm>
          <a:prstGeom prst="rect">
            <a:avLst/>
          </a:prstGeom>
          <a:noFill/>
        </p:spPr>
        <p:txBody>
          <a:bodyPr wrap="square" rtlCol="0">
            <a:spAutoFit/>
          </a:bodyPr>
          <a:lstStyle/>
          <a:p>
            <a:r>
              <a:rPr lang="de-DE" sz="1600" b="1" dirty="0">
                <a:solidFill>
                  <a:srgbClr val="006EC7"/>
                </a:solidFill>
                <a:latin typeface="Scala Sans OT" panose="020B0504030101020104" pitchFamily="34" charset="0"/>
                <a:ea typeface="+mj-ea"/>
                <a:cs typeface="+mj-cs"/>
              </a:rPr>
              <a:t>Aktuelle Lagebeschreibung:</a:t>
            </a:r>
          </a:p>
          <a:p>
            <a:pPr marL="285750" indent="-285750">
              <a:buFontTx/>
              <a:buChar char="-"/>
            </a:pPr>
            <a:r>
              <a:rPr lang="de-DE" sz="1600" dirty="0">
                <a:solidFill>
                  <a:prstClr val="black"/>
                </a:solidFill>
              </a:rPr>
              <a:t>erneuter Anstieg der Neuinfektionen und Testpositivität seit Anfang Oktober</a:t>
            </a:r>
          </a:p>
          <a:p>
            <a:pPr marL="285750" indent="-285750">
              <a:buFontTx/>
              <a:buChar char="-"/>
            </a:pPr>
            <a:r>
              <a:rPr lang="de-DE" sz="1600" dirty="0" err="1">
                <a:solidFill>
                  <a:prstClr val="black"/>
                </a:solidFill>
              </a:rPr>
              <a:t>Testrate</a:t>
            </a:r>
            <a:r>
              <a:rPr lang="de-DE" sz="1600" dirty="0">
                <a:solidFill>
                  <a:prstClr val="black"/>
                </a:solidFill>
              </a:rPr>
              <a:t> nimmt im November ab (ca. 1.800/100.000 </a:t>
            </a:r>
            <a:r>
              <a:rPr lang="de-DE" sz="1600" dirty="0" err="1">
                <a:solidFill>
                  <a:prstClr val="black"/>
                </a:solidFill>
              </a:rPr>
              <a:t>Ew</a:t>
            </a:r>
            <a:r>
              <a:rPr lang="de-DE" sz="1600" dirty="0">
                <a:solidFill>
                  <a:prstClr val="black"/>
                </a:solidFill>
              </a:rPr>
              <a:t>. Ende de Sommers; KW46: ca. 1.500/100.000 </a:t>
            </a:r>
            <a:r>
              <a:rPr lang="de-DE" sz="1600" dirty="0" err="1">
                <a:solidFill>
                  <a:prstClr val="black"/>
                </a:solidFill>
              </a:rPr>
              <a:t>Ew</a:t>
            </a:r>
            <a:r>
              <a:rPr lang="de-DE" sz="1600" dirty="0">
                <a:solidFill>
                  <a:prstClr val="black"/>
                </a:solidFill>
              </a:rPr>
              <a:t>.)</a:t>
            </a:r>
            <a:endParaRPr lang="de-DE" sz="1100" dirty="0"/>
          </a:p>
          <a:p>
            <a:endParaRPr lang="de-DE" sz="1100" dirty="0"/>
          </a:p>
          <a:p>
            <a:r>
              <a:rPr lang="de-DE" sz="1600" b="1" dirty="0">
                <a:solidFill>
                  <a:srgbClr val="006EC7"/>
                </a:solidFill>
                <a:latin typeface="Scala Sans OT" panose="020B0504030101020104" pitchFamily="34" charset="0"/>
                <a:ea typeface="+mj-ea"/>
                <a:cs typeface="+mj-cs"/>
              </a:rPr>
              <a:t>Maßnahmen:</a:t>
            </a:r>
          </a:p>
          <a:p>
            <a:pPr marL="285750" indent="-285750">
              <a:buFontTx/>
              <a:buChar char="-"/>
            </a:pPr>
            <a:r>
              <a:rPr lang="de-DE" sz="1600" dirty="0">
                <a:solidFill>
                  <a:prstClr val="black"/>
                </a:solidFill>
              </a:rPr>
              <a:t>Schnelles Handeln zu Beginn der Pandemie</a:t>
            </a:r>
          </a:p>
          <a:p>
            <a:pPr marL="285750" indent="-285750">
              <a:buFontTx/>
              <a:buChar char="-"/>
            </a:pPr>
            <a:r>
              <a:rPr lang="de-DE" sz="1600" dirty="0">
                <a:solidFill>
                  <a:prstClr val="black"/>
                </a:solidFill>
              </a:rPr>
              <a:t>Umfangreiche Depots, wie Masken und persönliche Schutzausrüstung</a:t>
            </a:r>
          </a:p>
          <a:p>
            <a:pPr marL="285750" indent="-285750">
              <a:buFontTx/>
              <a:buChar char="-"/>
            </a:pPr>
            <a:r>
              <a:rPr lang="de-DE" sz="1600" dirty="0">
                <a:solidFill>
                  <a:prstClr val="black"/>
                </a:solidFill>
              </a:rPr>
              <a:t>Effiziente Teststrategie</a:t>
            </a:r>
          </a:p>
          <a:p>
            <a:pPr marL="285750" indent="-285750">
              <a:buFontTx/>
              <a:buChar char="-"/>
            </a:pPr>
            <a:r>
              <a:rPr lang="de-DE" sz="1600" dirty="0">
                <a:solidFill>
                  <a:prstClr val="black"/>
                </a:solidFill>
              </a:rPr>
              <a:t>Kontaktnachverfolgung: 45% der Bevölkerung hat App herunter geladen (+Symptomfragebogen zum </a:t>
            </a:r>
            <a:r>
              <a:rPr lang="de-DE" sz="1600" dirty="0" err="1">
                <a:solidFill>
                  <a:prstClr val="black"/>
                </a:solidFill>
              </a:rPr>
              <a:t>Selfassessment</a:t>
            </a:r>
            <a:r>
              <a:rPr lang="de-DE" sz="1600">
                <a:solidFill>
                  <a:prstClr val="black"/>
                </a:solidFill>
              </a:rPr>
              <a:t>)</a:t>
            </a:r>
            <a:endParaRPr lang="de-DE" sz="1600" dirty="0">
              <a:solidFill>
                <a:prstClr val="black"/>
              </a:solidFill>
            </a:endParaRPr>
          </a:p>
          <a:p>
            <a:pPr marL="285750" indent="-285750">
              <a:buFontTx/>
              <a:buChar char="-"/>
            </a:pPr>
            <a:r>
              <a:rPr lang="de-DE" sz="1600" dirty="0">
                <a:solidFill>
                  <a:prstClr val="black"/>
                </a:solidFill>
              </a:rPr>
              <a:t>Höchste Rate Europas in Telearbeit (60%)</a:t>
            </a:r>
          </a:p>
          <a:p>
            <a:pPr marL="285750" indent="-285750">
              <a:buFontTx/>
              <a:buChar char="-"/>
            </a:pPr>
            <a:r>
              <a:rPr lang="de-DE" sz="1600" dirty="0">
                <a:solidFill>
                  <a:prstClr val="black"/>
                </a:solidFill>
              </a:rPr>
              <a:t>Maskentragen wird in der Öffentlichkeit empfohlen</a:t>
            </a:r>
          </a:p>
          <a:p>
            <a:pPr marL="285750" indent="-285750">
              <a:buFontTx/>
              <a:buChar char="-"/>
            </a:pPr>
            <a:r>
              <a:rPr lang="de-DE" sz="1600" dirty="0">
                <a:solidFill>
                  <a:prstClr val="black"/>
                </a:solidFill>
              </a:rPr>
              <a:t>Beschränkung der Personenanzahl in Restaurants auf die Hälfte</a:t>
            </a:r>
          </a:p>
          <a:p>
            <a:pPr marL="285750" indent="-285750">
              <a:buFontTx/>
              <a:buChar char="-"/>
            </a:pPr>
            <a:r>
              <a:rPr lang="de-DE" sz="1600" dirty="0">
                <a:solidFill>
                  <a:prstClr val="black"/>
                </a:solidFill>
              </a:rPr>
              <a:t>Sozialverhalten in FIN</a:t>
            </a:r>
          </a:p>
          <a:p>
            <a:pPr marL="285750" indent="-285750">
              <a:buFontTx/>
              <a:buChar char="-"/>
            </a:pPr>
            <a:r>
              <a:rPr lang="de-DE" sz="1600" dirty="0">
                <a:solidFill>
                  <a:prstClr val="black"/>
                </a:solidFill>
              </a:rPr>
              <a:t>Hohes Vertrauen in die Regierung und die Maßnahmen</a:t>
            </a:r>
          </a:p>
          <a:p>
            <a:pPr marL="285750" indent="-285750">
              <a:buFontTx/>
              <a:buChar char="-"/>
            </a:pPr>
            <a:r>
              <a:rPr lang="de-DE" sz="1600" dirty="0">
                <a:solidFill>
                  <a:prstClr val="black"/>
                </a:solidFill>
              </a:rPr>
              <a:t>Moderne Krisenkommunikation, z.B. Einbindung von Influencern</a:t>
            </a:r>
          </a:p>
          <a:p>
            <a:pPr marL="285750" indent="-285750">
              <a:buFontTx/>
              <a:buChar char="-"/>
            </a:pPr>
            <a:r>
              <a:rPr lang="de-DE" sz="1600" dirty="0">
                <a:solidFill>
                  <a:prstClr val="black"/>
                </a:solidFill>
              </a:rPr>
              <a:t>Niedrige Bevölkerungsdichte im Land</a:t>
            </a:r>
            <a:endParaRPr lang="x-none" sz="1600" dirty="0">
              <a:solidFill>
                <a:prstClr val="black"/>
              </a:solidFill>
            </a:endParaRPr>
          </a:p>
        </p:txBody>
      </p:sp>
      <p:pic>
        <p:nvPicPr>
          <p:cNvPr id="6" name="Grafik 5">
            <a:extLst>
              <a:ext uri="{FF2B5EF4-FFF2-40B4-BE49-F238E27FC236}">
                <a16:creationId xmlns:a16="http://schemas.microsoft.com/office/drawing/2014/main" id="{1B4A121E-2609-4E40-A8CB-1F547CEF973E}"/>
              </a:ext>
            </a:extLst>
          </p:cNvPr>
          <p:cNvPicPr>
            <a:picLocks noChangeAspect="1"/>
          </p:cNvPicPr>
          <p:nvPr/>
        </p:nvPicPr>
        <p:blipFill>
          <a:blip r:embed="rId5"/>
          <a:stretch>
            <a:fillRect/>
          </a:stretch>
        </p:blipFill>
        <p:spPr>
          <a:xfrm>
            <a:off x="6397817" y="5521588"/>
            <a:ext cx="2746183" cy="1147772"/>
          </a:xfrm>
          <a:prstGeom prst="rect">
            <a:avLst/>
          </a:prstGeom>
        </p:spPr>
      </p:pic>
      <p:sp>
        <p:nvSpPr>
          <p:cNvPr id="9" name="Textfeld 8">
            <a:extLst>
              <a:ext uri="{FF2B5EF4-FFF2-40B4-BE49-F238E27FC236}">
                <a16:creationId xmlns:a16="http://schemas.microsoft.com/office/drawing/2014/main" id="{A3CBBAE3-3146-4697-95E5-F5A3955B4AED}"/>
              </a:ext>
            </a:extLst>
          </p:cNvPr>
          <p:cNvSpPr txBox="1"/>
          <p:nvPr/>
        </p:nvSpPr>
        <p:spPr>
          <a:xfrm>
            <a:off x="7029903" y="692696"/>
            <a:ext cx="1499641" cy="307777"/>
          </a:xfrm>
          <a:prstGeom prst="rect">
            <a:avLst/>
          </a:prstGeom>
          <a:noFill/>
        </p:spPr>
        <p:txBody>
          <a:bodyPr wrap="none" rtlCol="0">
            <a:spAutoFit/>
          </a:bodyPr>
          <a:lstStyle/>
          <a:p>
            <a:r>
              <a:rPr lang="de-DE" sz="1400" b="1" dirty="0"/>
              <a:t>14-Tages-Inzidenz</a:t>
            </a:r>
            <a:endParaRPr lang="x-none" sz="1400" b="1" dirty="0"/>
          </a:p>
        </p:txBody>
      </p:sp>
      <p:sp>
        <p:nvSpPr>
          <p:cNvPr id="10" name="Textfeld 9">
            <a:extLst>
              <a:ext uri="{FF2B5EF4-FFF2-40B4-BE49-F238E27FC236}">
                <a16:creationId xmlns:a16="http://schemas.microsoft.com/office/drawing/2014/main" id="{53CBF553-63EA-48BD-81E6-9D3F585724F2}"/>
              </a:ext>
            </a:extLst>
          </p:cNvPr>
          <p:cNvSpPr txBox="1"/>
          <p:nvPr/>
        </p:nvSpPr>
        <p:spPr>
          <a:xfrm>
            <a:off x="6876256" y="5294529"/>
            <a:ext cx="1563248" cy="307777"/>
          </a:xfrm>
          <a:prstGeom prst="rect">
            <a:avLst/>
          </a:prstGeom>
          <a:noFill/>
        </p:spPr>
        <p:txBody>
          <a:bodyPr wrap="none" rtlCol="0">
            <a:spAutoFit/>
          </a:bodyPr>
          <a:lstStyle/>
          <a:p>
            <a:r>
              <a:rPr lang="de-DE" sz="1400" b="1" dirty="0"/>
              <a:t>Tägliche Fallzahlen</a:t>
            </a:r>
            <a:endParaRPr lang="x-none" sz="1400" b="1" dirty="0"/>
          </a:p>
        </p:txBody>
      </p:sp>
    </p:spTree>
    <p:extLst>
      <p:ext uri="{BB962C8B-B14F-4D97-AF65-F5344CB8AC3E}">
        <p14:creationId xmlns:p14="http://schemas.microsoft.com/office/powerpoint/2010/main" val="2582647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Gerade Verbindung 7"/>
          <p:cNvCxnSpPr/>
          <p:nvPr/>
        </p:nvCxnSpPr>
        <p:spPr>
          <a:xfrm>
            <a:off x="0" y="692696"/>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7" name="Titel 4"/>
          <p:cNvSpPr>
            <a:spLocks noGrp="1"/>
          </p:cNvSpPr>
          <p:nvPr>
            <p:ph type="title"/>
          </p:nvPr>
        </p:nvSpPr>
        <p:spPr>
          <a:xfrm>
            <a:off x="457200" y="188640"/>
            <a:ext cx="8092592" cy="430887"/>
          </a:xfrm>
        </p:spPr>
        <p:txBody>
          <a:bodyPr>
            <a:normAutofit fontScale="90000"/>
          </a:bodyPr>
          <a:lstStyle/>
          <a:p>
            <a:pPr algn="l"/>
            <a:r>
              <a:rPr lang="de-DE" sz="2800" b="1" dirty="0">
                <a:solidFill>
                  <a:srgbClr val="006EC7"/>
                </a:solidFill>
                <a:latin typeface="Scala Sans OT" panose="020B0504030101020104" pitchFamily="34" charset="0"/>
              </a:rPr>
              <a:t>COVID-19/ Finnland</a:t>
            </a:r>
            <a:endParaRPr lang="en-GB" sz="2800" dirty="0">
              <a:latin typeface="Scala Sans OT" panose="020B0504030101020104" pitchFamily="34" charset="0"/>
            </a:endParaRPr>
          </a:p>
        </p:txBody>
      </p:sp>
      <p:sp>
        <p:nvSpPr>
          <p:cNvPr id="5" name="Textfeld 4">
            <a:extLst>
              <a:ext uri="{FF2B5EF4-FFF2-40B4-BE49-F238E27FC236}">
                <a16:creationId xmlns:a16="http://schemas.microsoft.com/office/drawing/2014/main" id="{298299A5-1394-4964-9990-06AF5A8DB62C}"/>
              </a:ext>
            </a:extLst>
          </p:cNvPr>
          <p:cNvSpPr txBox="1"/>
          <p:nvPr/>
        </p:nvSpPr>
        <p:spPr>
          <a:xfrm>
            <a:off x="525704" y="980728"/>
            <a:ext cx="8092592" cy="5262979"/>
          </a:xfrm>
          <a:prstGeom prst="rect">
            <a:avLst/>
          </a:prstGeom>
          <a:noFill/>
        </p:spPr>
        <p:txBody>
          <a:bodyPr wrap="square" rtlCol="0">
            <a:spAutoFit/>
          </a:bodyPr>
          <a:lstStyle/>
          <a:p>
            <a:r>
              <a:rPr lang="de-DE" sz="1600" b="1" dirty="0">
                <a:solidFill>
                  <a:srgbClr val="006EC7"/>
                </a:solidFill>
                <a:latin typeface="Scala Sans OT" panose="020B0504030101020104" pitchFamily="34" charset="0"/>
                <a:ea typeface="+mj-ea"/>
                <a:cs typeface="+mj-cs"/>
              </a:rPr>
              <a:t>Teststrategie vom 19.08.2020, aktualisiert am 13.11.:</a:t>
            </a:r>
          </a:p>
          <a:p>
            <a:pPr marL="285750" indent="-285750">
              <a:buFontTx/>
              <a:buChar char="-"/>
            </a:pPr>
            <a:r>
              <a:rPr lang="de-DE" sz="1600" dirty="0">
                <a:solidFill>
                  <a:prstClr val="black"/>
                </a:solidFill>
              </a:rPr>
              <a:t>Ziel: Zugang zu einem Test innerhalb von 24Std, Ergebnisse innerhalb von 24Std</a:t>
            </a:r>
          </a:p>
          <a:p>
            <a:pPr marL="285750" indent="-285750">
              <a:buFontTx/>
              <a:buChar char="-"/>
            </a:pPr>
            <a:r>
              <a:rPr lang="de-DE" sz="1600" dirty="0">
                <a:solidFill>
                  <a:prstClr val="black"/>
                </a:solidFill>
              </a:rPr>
              <a:t>Testkapazität liegt bei 20.000 Tests/Tag</a:t>
            </a:r>
          </a:p>
          <a:p>
            <a:pPr marL="285750" indent="-285750">
              <a:buFontTx/>
              <a:buChar char="-"/>
            </a:pPr>
            <a:r>
              <a:rPr lang="de-DE" sz="1600" dirty="0">
                <a:solidFill>
                  <a:prstClr val="black"/>
                </a:solidFill>
              </a:rPr>
              <a:t>Umsetzung der Strategie von einer nationalen Koordinierungsgruppe begleitet</a:t>
            </a:r>
          </a:p>
          <a:p>
            <a:pPr marL="285750" indent="-285750">
              <a:buFontTx/>
              <a:buChar char="-"/>
            </a:pPr>
            <a:r>
              <a:rPr lang="de-DE" sz="1600" dirty="0">
                <a:solidFill>
                  <a:prstClr val="black"/>
                </a:solidFill>
              </a:rPr>
              <a:t>Müssen getestet werden:</a:t>
            </a:r>
          </a:p>
          <a:p>
            <a:pPr marL="742950" lvl="1" indent="-285750">
              <a:buFontTx/>
              <a:buChar char="-"/>
            </a:pPr>
            <a:r>
              <a:rPr lang="de-DE" sz="1600" dirty="0">
                <a:solidFill>
                  <a:prstClr val="black"/>
                </a:solidFill>
              </a:rPr>
              <a:t>Symptomatische Personen</a:t>
            </a:r>
          </a:p>
          <a:p>
            <a:pPr marL="742950" lvl="1" indent="-285750">
              <a:buFontTx/>
              <a:buChar char="-"/>
            </a:pPr>
            <a:r>
              <a:rPr lang="de-DE" sz="1600" dirty="0">
                <a:solidFill>
                  <a:prstClr val="black"/>
                </a:solidFill>
              </a:rPr>
              <a:t>Enge Kontaktpersonen (</a:t>
            </a:r>
            <a:r>
              <a:rPr lang="de-DE" sz="1600" dirty="0" err="1">
                <a:solidFill>
                  <a:prstClr val="black"/>
                </a:solidFill>
              </a:rPr>
              <a:t>sympt</a:t>
            </a:r>
            <a:r>
              <a:rPr lang="de-DE" sz="1600" dirty="0">
                <a:solidFill>
                  <a:prstClr val="black"/>
                </a:solidFill>
              </a:rPr>
              <a:t>. und </a:t>
            </a:r>
            <a:r>
              <a:rPr lang="de-DE" sz="1600" dirty="0" err="1">
                <a:solidFill>
                  <a:prstClr val="black"/>
                </a:solidFill>
              </a:rPr>
              <a:t>asympt</a:t>
            </a:r>
            <a:r>
              <a:rPr lang="de-DE" sz="1600" dirty="0">
                <a:solidFill>
                  <a:prstClr val="black"/>
                </a:solidFill>
              </a:rPr>
              <a:t>.)</a:t>
            </a:r>
          </a:p>
          <a:p>
            <a:pPr marL="285750" indent="-285750">
              <a:buFontTx/>
              <a:buChar char="-"/>
            </a:pPr>
            <a:r>
              <a:rPr lang="de-DE" sz="1600" dirty="0">
                <a:solidFill>
                  <a:prstClr val="black"/>
                </a:solidFill>
              </a:rPr>
              <a:t>Können getestet werden:</a:t>
            </a:r>
          </a:p>
          <a:p>
            <a:pPr marL="742950" lvl="1" indent="-285750">
              <a:buFontTx/>
              <a:buChar char="-"/>
            </a:pPr>
            <a:r>
              <a:rPr lang="de-DE" sz="1600" dirty="0" err="1">
                <a:solidFill>
                  <a:prstClr val="black"/>
                </a:solidFill>
              </a:rPr>
              <a:t>Schulkinder+Lehrer</a:t>
            </a:r>
            <a:r>
              <a:rPr lang="de-DE" sz="1600" dirty="0">
                <a:solidFill>
                  <a:prstClr val="black"/>
                </a:solidFill>
              </a:rPr>
              <a:t> bei einem Fall in der Klasse/Gruppe</a:t>
            </a:r>
          </a:p>
          <a:p>
            <a:pPr marL="742950" lvl="1" indent="-285750">
              <a:buFontTx/>
              <a:buChar char="-"/>
            </a:pPr>
            <a:r>
              <a:rPr lang="de-DE" sz="1600" dirty="0">
                <a:solidFill>
                  <a:prstClr val="black"/>
                </a:solidFill>
              </a:rPr>
              <a:t>Neue </a:t>
            </a:r>
            <a:r>
              <a:rPr lang="de-DE" sz="1600" dirty="0"/>
              <a:t>Bewohner in Langzeitpflege- und Pflegeeinheiten</a:t>
            </a:r>
          </a:p>
          <a:p>
            <a:pPr marL="742950" lvl="1" indent="-285750">
              <a:buFontTx/>
              <a:buChar char="-"/>
            </a:pPr>
            <a:r>
              <a:rPr lang="de-DE" sz="1600" dirty="0">
                <a:solidFill>
                  <a:prstClr val="black"/>
                </a:solidFill>
              </a:rPr>
              <a:t>Ggf. </a:t>
            </a:r>
            <a:r>
              <a:rPr lang="de-DE" sz="1600" dirty="0"/>
              <a:t>Patienten, die für Operationen und andere Eingriffe ins Krankenhaus neu aufgenommen werden</a:t>
            </a:r>
          </a:p>
          <a:p>
            <a:pPr marL="742950" lvl="1" indent="-285750">
              <a:buFontTx/>
              <a:buChar char="-"/>
            </a:pPr>
            <a:r>
              <a:rPr lang="de-DE" sz="1600" dirty="0">
                <a:solidFill>
                  <a:prstClr val="black"/>
                </a:solidFill>
              </a:rPr>
              <a:t>Risikogruppen (Personal aus </a:t>
            </a:r>
            <a:r>
              <a:rPr lang="de-DE" sz="1600" dirty="0" err="1">
                <a:solidFill>
                  <a:prstClr val="black"/>
                </a:solidFill>
              </a:rPr>
              <a:t>zB</a:t>
            </a:r>
            <a:r>
              <a:rPr lang="de-DE" sz="1600" dirty="0">
                <a:solidFill>
                  <a:prstClr val="black"/>
                </a:solidFill>
              </a:rPr>
              <a:t> Gesundheitseinrichtungen, Gefängnissen).</a:t>
            </a:r>
          </a:p>
          <a:p>
            <a:pPr marL="285750" indent="-285750">
              <a:buFontTx/>
              <a:buChar char="-"/>
            </a:pPr>
            <a:r>
              <a:rPr lang="de-DE" sz="1600" dirty="0">
                <a:solidFill>
                  <a:prstClr val="black"/>
                </a:solidFill>
              </a:rPr>
              <a:t>Rückreisende aus Hoch-Inzidenz-Länder:</a:t>
            </a:r>
          </a:p>
          <a:p>
            <a:pPr marL="742950" lvl="1" indent="-285750">
              <a:buFontTx/>
              <a:buChar char="-"/>
            </a:pPr>
            <a:r>
              <a:rPr lang="de-DE" sz="1600" dirty="0">
                <a:solidFill>
                  <a:prstClr val="black"/>
                </a:solidFill>
              </a:rPr>
              <a:t>Kontrollen an Landesgrenzen</a:t>
            </a:r>
          </a:p>
          <a:p>
            <a:pPr marL="742950" lvl="1" indent="-285750">
              <a:buFontTx/>
              <a:buChar char="-"/>
            </a:pPr>
            <a:r>
              <a:rPr lang="de-DE" sz="1600" dirty="0">
                <a:solidFill>
                  <a:prstClr val="black"/>
                </a:solidFill>
              </a:rPr>
              <a:t>10 Tage Quarantäne empfohlen</a:t>
            </a:r>
          </a:p>
          <a:p>
            <a:pPr marL="1200150" lvl="2" indent="-285750">
              <a:buFontTx/>
              <a:buChar char="-"/>
            </a:pPr>
            <a:r>
              <a:rPr lang="de-DE" sz="1600" dirty="0">
                <a:solidFill>
                  <a:prstClr val="black"/>
                </a:solidFill>
              </a:rPr>
              <a:t>Kann mit 2 neg. Tests verkürzt werden (Abstand zw. Tests min. 72Std)</a:t>
            </a:r>
          </a:p>
          <a:p>
            <a:pPr marL="1200150" lvl="2" indent="-285750">
              <a:buFontTx/>
              <a:buChar char="-"/>
            </a:pPr>
            <a:r>
              <a:rPr lang="de-DE" sz="1600" dirty="0">
                <a:solidFill>
                  <a:prstClr val="black"/>
                </a:solidFill>
              </a:rPr>
              <a:t>Nicht finnische Ansässigen wird ein Test vor Abflug empfohlen (max. 72Std vor Abflug) + ein 2. Test frühestens 72Std nach Einreise</a:t>
            </a:r>
          </a:p>
          <a:p>
            <a:pPr marL="1200150" lvl="2" indent="-285750">
              <a:buFontTx/>
              <a:buChar char="-"/>
            </a:pPr>
            <a:r>
              <a:rPr lang="de-DE" sz="1600" dirty="0">
                <a:solidFill>
                  <a:prstClr val="black"/>
                </a:solidFill>
              </a:rPr>
              <a:t>Mit Ausnahmen für Pendler und Reisen kürzer als 72Std</a:t>
            </a:r>
          </a:p>
          <a:p>
            <a:pPr marL="742950" lvl="1" indent="-285750">
              <a:buFontTx/>
              <a:buChar char="-"/>
            </a:pPr>
            <a:r>
              <a:rPr lang="de-DE" sz="1600" dirty="0">
                <a:solidFill>
                  <a:prstClr val="black"/>
                </a:solidFill>
              </a:rPr>
              <a:t>Ab 23.11. wird ein Test vor Abflug aus Hoch-Inzidenz-Länder verpflichtend </a:t>
            </a:r>
          </a:p>
        </p:txBody>
      </p:sp>
    </p:spTree>
    <p:extLst>
      <p:ext uri="{BB962C8B-B14F-4D97-AF65-F5344CB8AC3E}">
        <p14:creationId xmlns:p14="http://schemas.microsoft.com/office/powerpoint/2010/main" val="3725334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Gerade Verbindung 7"/>
          <p:cNvCxnSpPr/>
          <p:nvPr/>
        </p:nvCxnSpPr>
        <p:spPr>
          <a:xfrm>
            <a:off x="0" y="692696"/>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7" name="Titel 4"/>
          <p:cNvSpPr>
            <a:spLocks noGrp="1"/>
          </p:cNvSpPr>
          <p:nvPr>
            <p:ph type="title"/>
          </p:nvPr>
        </p:nvSpPr>
        <p:spPr>
          <a:xfrm>
            <a:off x="457200" y="188640"/>
            <a:ext cx="8092592" cy="430887"/>
          </a:xfrm>
        </p:spPr>
        <p:txBody>
          <a:bodyPr>
            <a:noAutofit/>
          </a:bodyPr>
          <a:lstStyle/>
          <a:p>
            <a:pPr algn="l"/>
            <a:r>
              <a:rPr lang="de-DE" sz="2400" b="1" dirty="0">
                <a:solidFill>
                  <a:srgbClr val="006EC7"/>
                </a:solidFill>
                <a:latin typeface="Scala Sans OT" panose="020B0504030101020104" pitchFamily="34" charset="0"/>
              </a:rPr>
              <a:t>COVID-19/ </a:t>
            </a:r>
            <a:r>
              <a:rPr lang="de-DE" sz="2500" b="1" dirty="0">
                <a:solidFill>
                  <a:srgbClr val="006EC7"/>
                </a:solidFill>
                <a:latin typeface="Scala Sans OT" panose="020B0504030101020104" pitchFamily="34" charset="0"/>
              </a:rPr>
              <a:t>Südkorea und Taiwan</a:t>
            </a:r>
            <a:endParaRPr lang="en-GB" sz="2500" b="1" dirty="0">
              <a:solidFill>
                <a:srgbClr val="006EC7"/>
              </a:solidFill>
              <a:latin typeface="Scala Sans OT" panose="020B0504030101020104" pitchFamily="34" charset="0"/>
            </a:endParaRPr>
          </a:p>
        </p:txBody>
      </p:sp>
      <p:sp>
        <p:nvSpPr>
          <p:cNvPr id="10" name="Inhaltsplatzhalter 1">
            <a:extLst>
              <a:ext uri="{FF2B5EF4-FFF2-40B4-BE49-F238E27FC236}">
                <a16:creationId xmlns:a16="http://schemas.microsoft.com/office/drawing/2014/main" id="{C100ABC7-AEAC-41ED-889F-5360FE7067D0}"/>
              </a:ext>
            </a:extLst>
          </p:cNvPr>
          <p:cNvSpPr txBox="1">
            <a:spLocks/>
          </p:cNvSpPr>
          <p:nvPr/>
        </p:nvSpPr>
        <p:spPr>
          <a:xfrm>
            <a:off x="39000" y="2351772"/>
            <a:ext cx="4464496" cy="4752526"/>
          </a:xfrm>
          <a:prstGeom prst="rect">
            <a:avLst/>
          </a:prstGeom>
          <a:noFill/>
        </p:spPr>
        <p:txBody>
          <a:bodyPr vert="horz" lIns="0" tIns="0" rIns="0" bIns="0" rtlCol="0">
            <a:noAutofit/>
          </a:bodyPr>
          <a:lstStyle>
            <a:lvl1pPr marL="342900" indent="-342900" algn="l" defTabSz="457200" rtl="0" eaLnBrk="1" latinLnBrk="0" hangingPunct="1">
              <a:spcBef>
                <a:spcPts val="432"/>
              </a:spcBef>
              <a:buClr>
                <a:srgbClr val="006EC7"/>
              </a:buClr>
              <a:buFont typeface="Wingdings" charset="2"/>
              <a:buChar char="§"/>
              <a:defRPr sz="2200" kern="1200">
                <a:solidFill>
                  <a:schemeClr val="tx1"/>
                </a:solidFill>
                <a:latin typeface="+mn-lt"/>
                <a:ea typeface="+mn-ea"/>
                <a:cs typeface="+mn-cs"/>
              </a:defRPr>
            </a:lvl1pPr>
            <a:lvl2pPr marL="742950" indent="-285750" algn="l" defTabSz="457200" rtl="0" eaLnBrk="1" latinLnBrk="0" hangingPunct="1">
              <a:spcBef>
                <a:spcPts val="432"/>
              </a:spcBef>
              <a:buClr>
                <a:srgbClr val="006EC7"/>
              </a:buClr>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ts val="432"/>
              </a:spcBef>
              <a:buClr>
                <a:srgbClr val="006EC7"/>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ts val="432"/>
              </a:spcBef>
              <a:buClr>
                <a:srgbClr val="006EC7"/>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ts val="432"/>
              </a:spcBef>
              <a:buClr>
                <a:srgbClr val="006EC7"/>
              </a:buClr>
              <a:buFont typeface="Wingdings" charset="2"/>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Wingdings" panose="05000000000000000000" pitchFamily="2" charset="2"/>
              <a:buChar char="§"/>
            </a:pPr>
            <a:r>
              <a:rPr lang="de-DE" sz="1200" dirty="0"/>
              <a:t>Anstieg der Neuinfektionen in den letzten 2 Tagen (&gt;300 Fälle/Tag)</a:t>
            </a:r>
          </a:p>
          <a:p>
            <a:pPr marL="0" indent="0">
              <a:buFont typeface="Wingdings" charset="2"/>
              <a:buNone/>
            </a:pPr>
            <a:r>
              <a:rPr lang="de-DE" sz="1600" b="1" dirty="0">
                <a:solidFill>
                  <a:srgbClr val="006EC7"/>
                </a:solidFill>
                <a:latin typeface="Scala Sans OT" panose="020B0504030101020104" pitchFamily="34" charset="0"/>
                <a:ea typeface="+mj-ea"/>
                <a:cs typeface="+mj-cs"/>
              </a:rPr>
              <a:t>Maßnahmen:</a:t>
            </a:r>
          </a:p>
          <a:p>
            <a:r>
              <a:rPr lang="de-DE" sz="1200" dirty="0"/>
              <a:t>Verschärfung der Maßnahmen seit 19.11. in Seoul, </a:t>
            </a:r>
            <a:r>
              <a:rPr lang="de-DE" sz="1200" dirty="0" err="1"/>
              <a:t>Gwangju</a:t>
            </a:r>
            <a:r>
              <a:rPr lang="de-DE" sz="1200" dirty="0"/>
              <a:t> und </a:t>
            </a:r>
            <a:r>
              <a:rPr lang="de-DE" sz="1200" dirty="0" err="1"/>
              <a:t>Gangwon</a:t>
            </a:r>
            <a:r>
              <a:rPr lang="de-DE" sz="1200" dirty="0"/>
              <a:t>-Provinz </a:t>
            </a:r>
          </a:p>
          <a:p>
            <a:r>
              <a:rPr lang="de-DE" sz="1200" dirty="0"/>
              <a:t>Kombination von viel Testung, Kontaktnachverfolgung, Isolation, </a:t>
            </a:r>
            <a:r>
              <a:rPr lang="de-DE" sz="1200" dirty="0" err="1"/>
              <a:t>Social</a:t>
            </a:r>
            <a:r>
              <a:rPr lang="de-DE" sz="1200" dirty="0"/>
              <a:t> </a:t>
            </a:r>
            <a:r>
              <a:rPr lang="de-DE" sz="1200" dirty="0" err="1"/>
              <a:t>Distancing</a:t>
            </a:r>
            <a:r>
              <a:rPr lang="de-DE" sz="1200" dirty="0"/>
              <a:t> und Maskentragen, regional differenzierte Maßnahmen</a:t>
            </a:r>
          </a:p>
          <a:p>
            <a:r>
              <a:rPr lang="de-DE" sz="1200" dirty="0"/>
              <a:t>Differenzierte Kontaktbeschränkungen: Risikoorte (Bars, Clubs, Konzerthallen) mit strengeren Maßnahmen</a:t>
            </a:r>
          </a:p>
          <a:p>
            <a:r>
              <a:rPr lang="de-DE" sz="1200" dirty="0"/>
              <a:t>Beschränkungen von Versammlungen (max. 100 Personen), sowie in Kirchen und Sportstätten, Klassenzimmer maximal 2/3 gefüllt</a:t>
            </a:r>
          </a:p>
          <a:p>
            <a:r>
              <a:rPr lang="de-DE" sz="1200" dirty="0"/>
              <a:t>MERS Erfahrung 2015</a:t>
            </a:r>
          </a:p>
          <a:p>
            <a:r>
              <a:rPr lang="de-DE" sz="1200" dirty="0"/>
              <a:t>Digitale Tools: Korean Center </a:t>
            </a:r>
            <a:r>
              <a:rPr lang="de-DE" sz="1200" dirty="0" err="1"/>
              <a:t>for</a:t>
            </a:r>
            <a:r>
              <a:rPr lang="de-DE" sz="1200" dirty="0"/>
              <a:t> Disease Control and </a:t>
            </a:r>
            <a:r>
              <a:rPr lang="de-DE" sz="1200" dirty="0" err="1"/>
              <a:t>Prevention</a:t>
            </a:r>
            <a:r>
              <a:rPr lang="de-DE" sz="1200" dirty="0"/>
              <a:t> verwendet Global </a:t>
            </a:r>
            <a:r>
              <a:rPr lang="de-DE" sz="1200" dirty="0" err="1"/>
              <a:t>Epidemic</a:t>
            </a:r>
            <a:r>
              <a:rPr lang="de-DE" sz="1200" dirty="0"/>
              <a:t> </a:t>
            </a:r>
            <a:r>
              <a:rPr lang="de-DE" sz="1200" dirty="0" err="1"/>
              <a:t>Prevention</a:t>
            </a:r>
            <a:r>
              <a:rPr lang="de-DE" sz="1200" dirty="0"/>
              <a:t> </a:t>
            </a:r>
            <a:r>
              <a:rPr lang="de-DE" sz="1200" dirty="0" err="1"/>
              <a:t>Platform</a:t>
            </a:r>
            <a:r>
              <a:rPr lang="de-DE" sz="1200" dirty="0"/>
              <a:t> - App (Kombination von </a:t>
            </a:r>
            <a:r>
              <a:rPr lang="de-DE" sz="1200" dirty="0" err="1"/>
              <a:t>Epi</a:t>
            </a:r>
            <a:r>
              <a:rPr lang="de-DE" sz="1200" dirty="0"/>
              <a:t>-Daten und Handydaten)</a:t>
            </a:r>
          </a:p>
          <a:p>
            <a:pPr lvl="1"/>
            <a:r>
              <a:rPr lang="de-DE" sz="1000" dirty="0"/>
              <a:t>Monitoring der Bevölkerung und Kommunikation mit Bevölkerung über App </a:t>
            </a:r>
          </a:p>
          <a:p>
            <a:pPr lvl="1"/>
            <a:r>
              <a:rPr lang="de-DE" sz="1000" dirty="0"/>
              <a:t>Ca. 95% der Bevölkerung nutzen regelmäßig ein Smartphone</a:t>
            </a:r>
          </a:p>
          <a:p>
            <a:pPr marL="0" indent="0">
              <a:buNone/>
            </a:pPr>
            <a:endParaRPr lang="de-DE" sz="1400" dirty="0"/>
          </a:p>
          <a:p>
            <a:endParaRPr lang="de-DE" sz="1400" dirty="0"/>
          </a:p>
        </p:txBody>
      </p:sp>
      <p:sp>
        <p:nvSpPr>
          <p:cNvPr id="15" name="Inhaltsplatzhalter 1">
            <a:extLst>
              <a:ext uri="{FF2B5EF4-FFF2-40B4-BE49-F238E27FC236}">
                <a16:creationId xmlns:a16="http://schemas.microsoft.com/office/drawing/2014/main" id="{35504D08-00F9-4AC2-8160-38A182BAC73C}"/>
              </a:ext>
            </a:extLst>
          </p:cNvPr>
          <p:cNvSpPr txBox="1">
            <a:spLocks/>
          </p:cNvSpPr>
          <p:nvPr/>
        </p:nvSpPr>
        <p:spPr>
          <a:xfrm>
            <a:off x="4572000" y="2636912"/>
            <a:ext cx="4464496" cy="3384375"/>
          </a:xfrm>
          <a:prstGeom prst="rect">
            <a:avLst/>
          </a:prstGeom>
          <a:noFill/>
        </p:spPr>
        <p:txBody>
          <a:bodyPr vert="horz" lIns="0" tIns="0" rIns="0" bIns="0" rtlCol="0">
            <a:noAutofit/>
          </a:bodyPr>
          <a:lstStyle>
            <a:lvl1pPr marL="342900" indent="-342900" algn="l" defTabSz="457200" rtl="0" eaLnBrk="1" latinLnBrk="0" hangingPunct="1">
              <a:spcBef>
                <a:spcPts val="432"/>
              </a:spcBef>
              <a:buClr>
                <a:srgbClr val="006EC7"/>
              </a:buClr>
              <a:buFont typeface="Wingdings" charset="2"/>
              <a:buChar char="§"/>
              <a:defRPr sz="2200" kern="1200">
                <a:solidFill>
                  <a:schemeClr val="tx1"/>
                </a:solidFill>
                <a:latin typeface="+mn-lt"/>
                <a:ea typeface="+mn-ea"/>
                <a:cs typeface="+mn-cs"/>
              </a:defRPr>
            </a:lvl1pPr>
            <a:lvl2pPr marL="742950" indent="-285750" algn="l" defTabSz="457200" rtl="0" eaLnBrk="1" latinLnBrk="0" hangingPunct="1">
              <a:spcBef>
                <a:spcPts val="432"/>
              </a:spcBef>
              <a:buClr>
                <a:srgbClr val="006EC7"/>
              </a:buClr>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ts val="432"/>
              </a:spcBef>
              <a:buClr>
                <a:srgbClr val="006EC7"/>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ts val="432"/>
              </a:spcBef>
              <a:buClr>
                <a:srgbClr val="006EC7"/>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ts val="432"/>
              </a:spcBef>
              <a:buClr>
                <a:srgbClr val="006EC7"/>
              </a:buClr>
              <a:buFont typeface="Wingdings" charset="2"/>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de-DE" sz="1600" b="1" dirty="0">
                <a:solidFill>
                  <a:srgbClr val="006EC7"/>
                </a:solidFill>
                <a:latin typeface="Scala Sans OT" panose="020B0504030101020104" pitchFamily="34" charset="0"/>
                <a:ea typeface="+mj-ea"/>
                <a:cs typeface="+mj-cs"/>
              </a:rPr>
              <a:t>Maßnahmen:</a:t>
            </a:r>
          </a:p>
          <a:p>
            <a:r>
              <a:rPr lang="de-DE" sz="1200" dirty="0"/>
              <a:t>Frühe Response bereits im Januar 2020, „</a:t>
            </a:r>
            <a:r>
              <a:rPr lang="de-DE" sz="1200" dirty="0" err="1"/>
              <a:t>whole</a:t>
            </a:r>
            <a:r>
              <a:rPr lang="de-DE" sz="1200" dirty="0"/>
              <a:t>-</a:t>
            </a:r>
            <a:r>
              <a:rPr lang="de-DE" sz="1200" dirty="0" err="1"/>
              <a:t>of</a:t>
            </a:r>
            <a:r>
              <a:rPr lang="de-DE" sz="1200" dirty="0"/>
              <a:t>-government“-Ansatz über Koordinierung Central </a:t>
            </a:r>
            <a:r>
              <a:rPr lang="de-DE" sz="1200" dirty="0" err="1"/>
              <a:t>Epidemic</a:t>
            </a:r>
            <a:r>
              <a:rPr lang="de-DE" sz="1200" dirty="0"/>
              <a:t> Command Center umgesetzt</a:t>
            </a:r>
          </a:p>
          <a:p>
            <a:r>
              <a:rPr lang="de-DE" sz="1200" dirty="0"/>
              <a:t>Taiwan setzt auf Reisebeschränkungen, umfassende Kontaktnachverfolgung und Erstellen von individuellen Risikoprofilen </a:t>
            </a:r>
          </a:p>
          <a:p>
            <a:r>
              <a:rPr lang="de-DE" sz="1200" dirty="0"/>
              <a:t>Kein Lockdown bisher</a:t>
            </a:r>
          </a:p>
          <a:p>
            <a:r>
              <a:rPr lang="de-DE" sz="1200" dirty="0"/>
              <a:t>SARS Erfahrung 2002/2003 und bereits bestehender Krisenplan</a:t>
            </a:r>
          </a:p>
          <a:p>
            <a:r>
              <a:rPr lang="de-DE" sz="1200" dirty="0"/>
              <a:t>Digitale Tools: </a:t>
            </a:r>
          </a:p>
          <a:p>
            <a:pPr lvl="1"/>
            <a:r>
              <a:rPr lang="de-DE" sz="1000" dirty="0"/>
              <a:t>Big Data-Nutzung zur Kontaktpersonennachverfolgung und zur Erstellung von „Risikoprofilen“ ausländischer und taiwanesischer Reisender</a:t>
            </a:r>
          </a:p>
          <a:p>
            <a:pPr lvl="1"/>
            <a:r>
              <a:rPr lang="de-DE" sz="1000" dirty="0"/>
              <a:t>Ca. 80% der Bevölkerung nutzen regelmäßig ein Smartphone </a:t>
            </a:r>
          </a:p>
          <a:p>
            <a:endParaRPr lang="de-DE" sz="1400" dirty="0"/>
          </a:p>
        </p:txBody>
      </p:sp>
      <p:sp>
        <p:nvSpPr>
          <p:cNvPr id="2" name="Textfeld 1">
            <a:extLst>
              <a:ext uri="{FF2B5EF4-FFF2-40B4-BE49-F238E27FC236}">
                <a16:creationId xmlns:a16="http://schemas.microsoft.com/office/drawing/2014/main" id="{8B97DB26-B7A0-49A7-A5D3-54AD7A466D4A}"/>
              </a:ext>
            </a:extLst>
          </p:cNvPr>
          <p:cNvSpPr txBox="1"/>
          <p:nvPr/>
        </p:nvSpPr>
        <p:spPr>
          <a:xfrm>
            <a:off x="107504" y="681510"/>
            <a:ext cx="2880320" cy="523220"/>
          </a:xfrm>
          <a:prstGeom prst="rect">
            <a:avLst/>
          </a:prstGeom>
          <a:noFill/>
        </p:spPr>
        <p:txBody>
          <a:bodyPr wrap="square" rtlCol="0">
            <a:spAutoFit/>
          </a:bodyPr>
          <a:lstStyle/>
          <a:p>
            <a:r>
              <a:rPr lang="de-DE" sz="2800" b="1" dirty="0">
                <a:solidFill>
                  <a:srgbClr val="006EC7"/>
                </a:solidFill>
                <a:latin typeface="Scala Sans OT" panose="020B0504030101020104" pitchFamily="34" charset="0"/>
                <a:ea typeface="+mj-ea"/>
                <a:cs typeface="+mj-cs"/>
              </a:rPr>
              <a:t>Südkorea</a:t>
            </a:r>
          </a:p>
        </p:txBody>
      </p:sp>
      <p:sp>
        <p:nvSpPr>
          <p:cNvPr id="17" name="Textfeld 16">
            <a:extLst>
              <a:ext uri="{FF2B5EF4-FFF2-40B4-BE49-F238E27FC236}">
                <a16:creationId xmlns:a16="http://schemas.microsoft.com/office/drawing/2014/main" id="{97D07FF7-E9BA-412E-9E23-775282FA7354}"/>
              </a:ext>
            </a:extLst>
          </p:cNvPr>
          <p:cNvSpPr txBox="1"/>
          <p:nvPr/>
        </p:nvSpPr>
        <p:spPr>
          <a:xfrm>
            <a:off x="4716018" y="675962"/>
            <a:ext cx="2880320" cy="523220"/>
          </a:xfrm>
          <a:prstGeom prst="rect">
            <a:avLst/>
          </a:prstGeom>
          <a:noFill/>
        </p:spPr>
        <p:txBody>
          <a:bodyPr wrap="square" rtlCol="0">
            <a:spAutoFit/>
          </a:bodyPr>
          <a:lstStyle/>
          <a:p>
            <a:r>
              <a:rPr lang="de-DE" sz="2800" b="1" dirty="0">
                <a:solidFill>
                  <a:srgbClr val="006EC7"/>
                </a:solidFill>
                <a:latin typeface="Scala Sans OT" panose="020B0504030101020104" pitchFamily="34" charset="0"/>
                <a:ea typeface="+mj-ea"/>
                <a:cs typeface="+mj-cs"/>
              </a:rPr>
              <a:t>Taiwan</a:t>
            </a:r>
          </a:p>
        </p:txBody>
      </p:sp>
      <p:sp>
        <p:nvSpPr>
          <p:cNvPr id="12" name="Textfeld 11">
            <a:extLst>
              <a:ext uri="{FF2B5EF4-FFF2-40B4-BE49-F238E27FC236}">
                <a16:creationId xmlns:a16="http://schemas.microsoft.com/office/drawing/2014/main" id="{666DEFB2-41E7-41B7-BFF5-743296756DBB}"/>
              </a:ext>
            </a:extLst>
          </p:cNvPr>
          <p:cNvSpPr txBox="1"/>
          <p:nvPr/>
        </p:nvSpPr>
        <p:spPr>
          <a:xfrm>
            <a:off x="79653" y="1091415"/>
            <a:ext cx="2908172" cy="830997"/>
          </a:xfrm>
          <a:prstGeom prst="rect">
            <a:avLst/>
          </a:prstGeom>
          <a:solidFill>
            <a:schemeClr val="bg1">
              <a:lumMod val="85000"/>
            </a:schemeClr>
          </a:solidFill>
        </p:spPr>
        <p:txBody>
          <a:bodyPr wrap="square" rtlCol="0">
            <a:spAutoFit/>
          </a:bodyPr>
          <a:lstStyle/>
          <a:p>
            <a:pPr marL="285750" indent="-285750">
              <a:buFont typeface="Wingdings" panose="05000000000000000000" pitchFamily="2" charset="2"/>
              <a:buChar char="§"/>
            </a:pPr>
            <a:r>
              <a:rPr lang="de-DE" sz="1200" b="1" dirty="0">
                <a:solidFill>
                  <a:prstClr val="black"/>
                </a:solidFill>
              </a:rPr>
              <a:t>29.654 Fälle</a:t>
            </a:r>
          </a:p>
          <a:p>
            <a:pPr marL="285750" indent="-285750">
              <a:buFont typeface="Wingdings" panose="05000000000000000000" pitchFamily="2" charset="2"/>
              <a:buChar char="§"/>
            </a:pPr>
            <a:r>
              <a:rPr lang="de-DE" sz="1200" b="1" dirty="0">
                <a:solidFill>
                  <a:prstClr val="black"/>
                </a:solidFill>
              </a:rPr>
              <a:t>498 Todesfälle (Fallsterblichkeit: 1,7%)  </a:t>
            </a:r>
          </a:p>
          <a:p>
            <a:pPr marL="285750" indent="-285750">
              <a:buFont typeface="Wingdings" panose="05000000000000000000" pitchFamily="2" charset="2"/>
              <a:buChar char="§"/>
            </a:pPr>
            <a:r>
              <a:rPr lang="de-DE" sz="1200" b="1" dirty="0">
                <a:solidFill>
                  <a:prstClr val="black"/>
                </a:solidFill>
              </a:rPr>
              <a:t>7-T-Inzidenz /100.000 </a:t>
            </a:r>
            <a:r>
              <a:rPr lang="de-DE" sz="1200" b="1" dirty="0" err="1">
                <a:solidFill>
                  <a:prstClr val="black"/>
                </a:solidFill>
              </a:rPr>
              <a:t>Ew</a:t>
            </a:r>
            <a:r>
              <a:rPr lang="de-DE" sz="1200" b="1" dirty="0">
                <a:solidFill>
                  <a:prstClr val="black"/>
                </a:solidFill>
              </a:rPr>
              <a:t>.: 3,3 </a:t>
            </a:r>
          </a:p>
          <a:p>
            <a:r>
              <a:rPr lang="de-DE" sz="1200" dirty="0">
                <a:solidFill>
                  <a:prstClr val="black"/>
                </a:solidFill>
              </a:rPr>
              <a:t>(ECDC, 19.11.2020)</a:t>
            </a:r>
          </a:p>
        </p:txBody>
      </p:sp>
      <p:sp>
        <p:nvSpPr>
          <p:cNvPr id="16" name="Textfeld 15">
            <a:extLst>
              <a:ext uri="{FF2B5EF4-FFF2-40B4-BE49-F238E27FC236}">
                <a16:creationId xmlns:a16="http://schemas.microsoft.com/office/drawing/2014/main" id="{F4DDF309-F973-4573-B59F-18F62D3AAC0E}"/>
              </a:ext>
            </a:extLst>
          </p:cNvPr>
          <p:cNvSpPr txBox="1"/>
          <p:nvPr/>
        </p:nvSpPr>
        <p:spPr>
          <a:xfrm>
            <a:off x="4645719" y="1091415"/>
            <a:ext cx="2950620" cy="830997"/>
          </a:xfrm>
          <a:prstGeom prst="rect">
            <a:avLst/>
          </a:prstGeom>
          <a:solidFill>
            <a:schemeClr val="bg1">
              <a:lumMod val="85000"/>
            </a:schemeClr>
          </a:solidFill>
        </p:spPr>
        <p:txBody>
          <a:bodyPr wrap="square" rtlCol="0">
            <a:spAutoFit/>
          </a:bodyPr>
          <a:lstStyle/>
          <a:p>
            <a:pPr marL="285750" indent="-285750">
              <a:buFont typeface="Wingdings" panose="05000000000000000000" pitchFamily="2" charset="2"/>
              <a:buChar char="§"/>
            </a:pPr>
            <a:r>
              <a:rPr lang="de-DE" sz="1200" b="1" dirty="0">
                <a:solidFill>
                  <a:prstClr val="black"/>
                </a:solidFill>
              </a:rPr>
              <a:t>609 Fälle</a:t>
            </a:r>
          </a:p>
          <a:p>
            <a:pPr marL="285750" indent="-285750">
              <a:buFont typeface="Wingdings" panose="05000000000000000000" pitchFamily="2" charset="2"/>
              <a:buChar char="§"/>
            </a:pPr>
            <a:r>
              <a:rPr lang="de-DE" sz="1200" b="1" dirty="0">
                <a:solidFill>
                  <a:prstClr val="black"/>
                </a:solidFill>
              </a:rPr>
              <a:t>7 Todesfälle (Fallsterblichkeit: 1,2%)  </a:t>
            </a:r>
          </a:p>
          <a:p>
            <a:pPr marL="285750" indent="-285750">
              <a:buFont typeface="Wingdings" panose="05000000000000000000" pitchFamily="2" charset="2"/>
              <a:buChar char="§"/>
            </a:pPr>
            <a:r>
              <a:rPr lang="de-DE" sz="1200" b="1" dirty="0">
                <a:solidFill>
                  <a:prstClr val="black"/>
                </a:solidFill>
              </a:rPr>
              <a:t>7-T-Inzidenz /100.000 </a:t>
            </a:r>
            <a:r>
              <a:rPr lang="de-DE" sz="1200" b="1" dirty="0" err="1">
                <a:solidFill>
                  <a:prstClr val="black"/>
                </a:solidFill>
              </a:rPr>
              <a:t>Ew</a:t>
            </a:r>
            <a:r>
              <a:rPr lang="de-DE" sz="1200" b="1" dirty="0">
                <a:solidFill>
                  <a:prstClr val="black"/>
                </a:solidFill>
              </a:rPr>
              <a:t>.: 0,1 </a:t>
            </a:r>
          </a:p>
          <a:p>
            <a:r>
              <a:rPr lang="de-DE" sz="1200" dirty="0">
                <a:solidFill>
                  <a:prstClr val="black"/>
                </a:solidFill>
              </a:rPr>
              <a:t>(ECDC, 19.11.2020)</a:t>
            </a:r>
          </a:p>
        </p:txBody>
      </p:sp>
      <p:pic>
        <p:nvPicPr>
          <p:cNvPr id="3" name="Grafik 2">
            <a:extLst>
              <a:ext uri="{FF2B5EF4-FFF2-40B4-BE49-F238E27FC236}">
                <a16:creationId xmlns:a16="http://schemas.microsoft.com/office/drawing/2014/main" id="{4E696DE5-166C-431F-9C81-E62BE4BDBD10}"/>
              </a:ext>
            </a:extLst>
          </p:cNvPr>
          <p:cNvPicPr>
            <a:picLocks noChangeAspect="1"/>
          </p:cNvPicPr>
          <p:nvPr/>
        </p:nvPicPr>
        <p:blipFill>
          <a:blip r:embed="rId3"/>
          <a:stretch>
            <a:fillRect/>
          </a:stretch>
        </p:blipFill>
        <p:spPr>
          <a:xfrm>
            <a:off x="3058123" y="863604"/>
            <a:ext cx="1176013" cy="1204014"/>
          </a:xfrm>
          <a:prstGeom prst="rect">
            <a:avLst/>
          </a:prstGeom>
        </p:spPr>
      </p:pic>
      <p:pic>
        <p:nvPicPr>
          <p:cNvPr id="4" name="Grafik 3">
            <a:extLst>
              <a:ext uri="{FF2B5EF4-FFF2-40B4-BE49-F238E27FC236}">
                <a16:creationId xmlns:a16="http://schemas.microsoft.com/office/drawing/2014/main" id="{AEA1ACBD-CA48-43C8-982B-55A188130A2B}"/>
              </a:ext>
            </a:extLst>
          </p:cNvPr>
          <p:cNvPicPr>
            <a:picLocks noChangeAspect="1"/>
          </p:cNvPicPr>
          <p:nvPr/>
        </p:nvPicPr>
        <p:blipFill>
          <a:blip r:embed="rId4"/>
          <a:stretch>
            <a:fillRect/>
          </a:stretch>
        </p:blipFill>
        <p:spPr>
          <a:xfrm>
            <a:off x="7596338" y="1008335"/>
            <a:ext cx="1547662" cy="1080674"/>
          </a:xfrm>
          <a:prstGeom prst="rect">
            <a:avLst/>
          </a:prstGeom>
        </p:spPr>
      </p:pic>
    </p:spTree>
    <p:extLst>
      <p:ext uri="{BB962C8B-B14F-4D97-AF65-F5344CB8AC3E}">
        <p14:creationId xmlns:p14="http://schemas.microsoft.com/office/powerpoint/2010/main" val="2686453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01470" y="992216"/>
            <a:ext cx="8741060" cy="5877272"/>
          </a:xfrm>
        </p:spPr>
        <p:txBody>
          <a:bodyPr>
            <a:noAutofit/>
          </a:bodyPr>
          <a:lstStyle/>
          <a:p>
            <a:pPr lvl="0">
              <a:spcBef>
                <a:spcPts val="0"/>
              </a:spcBef>
              <a:spcAft>
                <a:spcPts val="600"/>
              </a:spcAft>
              <a:buClr>
                <a:srgbClr val="0070C0"/>
              </a:buClr>
              <a:buFont typeface="Wingdings" panose="05000000000000000000" pitchFamily="2" charset="2"/>
              <a:buChar char="§"/>
            </a:pPr>
            <a:r>
              <a:rPr lang="de-DE" sz="1800" dirty="0"/>
              <a:t>Die Zahl der weltweit neu gemeldeten Fälle nimmt weiter zu.</a:t>
            </a:r>
          </a:p>
          <a:p>
            <a:pPr marL="0" indent="0">
              <a:spcBef>
                <a:spcPts val="0"/>
              </a:spcBef>
              <a:spcAft>
                <a:spcPts val="600"/>
              </a:spcAft>
              <a:buClr>
                <a:srgbClr val="0070C0"/>
              </a:buClr>
              <a:buNone/>
            </a:pPr>
            <a:endParaRPr lang="de-DE" sz="2000" dirty="0"/>
          </a:p>
          <a:p>
            <a:pPr>
              <a:spcBef>
                <a:spcPts val="0"/>
              </a:spcBef>
              <a:spcAft>
                <a:spcPts val="600"/>
              </a:spcAft>
              <a:buClr>
                <a:srgbClr val="0070C0"/>
              </a:buClr>
              <a:buFont typeface="Wingdings" panose="05000000000000000000" pitchFamily="2" charset="2"/>
              <a:buChar char="§"/>
            </a:pPr>
            <a:r>
              <a:rPr lang="de-DE" sz="1800" dirty="0"/>
              <a:t>Afrika:</a:t>
            </a:r>
          </a:p>
          <a:p>
            <a:pPr lvl="1">
              <a:spcBef>
                <a:spcPts val="0"/>
              </a:spcBef>
              <a:spcAft>
                <a:spcPts val="600"/>
              </a:spcAft>
              <a:buClr>
                <a:srgbClr val="0070C0"/>
              </a:buClr>
              <a:buFont typeface="Courier New" panose="02070309020205020404" pitchFamily="49" charset="0"/>
              <a:buChar char="o"/>
            </a:pPr>
            <a:r>
              <a:rPr lang="de-DE" sz="1600" dirty="0"/>
              <a:t>Nach einem Abwärtstrend und einem anschließenden Plateau ist in Afrika seit Anfang Oktober ein Anstieg der Fälle zu verzeichnen. Im Gegensatz zur ersten Welle von Fällen, die durch Hotspots im südlichen Afrika ausgelöst wurde, wird der jüngste Anstieg von der nordafrikanischen Region angetrieben. </a:t>
            </a:r>
          </a:p>
          <a:p>
            <a:pPr>
              <a:spcBef>
                <a:spcPts val="0"/>
              </a:spcBef>
              <a:spcAft>
                <a:spcPts val="600"/>
              </a:spcAft>
              <a:buClr>
                <a:srgbClr val="0070C0"/>
              </a:buClr>
              <a:buFont typeface="Wingdings" panose="05000000000000000000" pitchFamily="2" charset="2"/>
              <a:buChar char="§"/>
            </a:pPr>
            <a:r>
              <a:rPr lang="de-DE" sz="1800" dirty="0"/>
              <a:t>Europa: </a:t>
            </a:r>
          </a:p>
          <a:p>
            <a:pPr lvl="1">
              <a:spcBef>
                <a:spcPts val="0"/>
              </a:spcBef>
              <a:spcAft>
                <a:spcPts val="600"/>
              </a:spcAft>
              <a:buClr>
                <a:srgbClr val="0070C0"/>
              </a:buClr>
              <a:buFont typeface="Courier New" panose="02070309020205020404" pitchFamily="49" charset="0"/>
              <a:buChar char="o"/>
            </a:pPr>
            <a:r>
              <a:rPr lang="de-DE" sz="1600" dirty="0"/>
              <a:t>Weiterhin größter Anteil mit der neuen Fälle und der Todesfälle in den letzten 7 Tagen, Zahl der Neuinfektionen insgesamt etwas rückläufig im Vergleich zur Vorwoche (ca. 10%), Todesfälle im Vergleich zur Vorwoche weiterhin ansteigend </a:t>
            </a:r>
          </a:p>
          <a:p>
            <a:pPr lvl="1">
              <a:spcBef>
                <a:spcPts val="0"/>
              </a:spcBef>
              <a:spcAft>
                <a:spcPts val="600"/>
              </a:spcAft>
              <a:buClr>
                <a:srgbClr val="0070C0"/>
              </a:buClr>
              <a:buFont typeface="Courier New" panose="02070309020205020404" pitchFamily="49" charset="0"/>
              <a:buChar char="o"/>
            </a:pPr>
            <a:r>
              <a:rPr lang="de-DE" sz="1600" dirty="0"/>
              <a:t>Sehr unterschiedliche Entwicklung in den Ländern: Rückgang der Neuinfektionen in Frankreich, Spanien, Polen; Weitere Anstieg einhergehend mit Verschärfung von Maßnahmen, u.a. in Schweden, Österreich</a:t>
            </a:r>
          </a:p>
          <a:p>
            <a:pPr lvl="1">
              <a:spcBef>
                <a:spcPts val="0"/>
              </a:spcBef>
              <a:spcAft>
                <a:spcPts val="600"/>
              </a:spcAft>
              <a:buClr>
                <a:srgbClr val="0070C0"/>
              </a:buClr>
              <a:buFont typeface="Courier New" panose="02070309020205020404" pitchFamily="49" charset="0"/>
              <a:buChar char="o"/>
            </a:pPr>
            <a:r>
              <a:rPr lang="de-DE" sz="1600" dirty="0"/>
              <a:t>Dänemark: die meisten Beschränkungen in Nordjütland werden vorzeitig aufgehoben, weil neue Daten eine fallende Tendenz bei den Infektionen durch bei Nerzen auftretende </a:t>
            </a:r>
            <a:r>
              <a:rPr lang="de-DE" sz="1600" dirty="0" err="1"/>
              <a:t>Coronavirus</a:t>
            </a:r>
            <a:r>
              <a:rPr lang="de-DE" sz="1600" dirty="0"/>
              <a:t>-Varianten zeigten</a:t>
            </a:r>
          </a:p>
        </p:txBody>
      </p:sp>
      <p:sp>
        <p:nvSpPr>
          <p:cNvPr id="4" name="Titel 4"/>
          <p:cNvSpPr txBox="1">
            <a:spLocks/>
          </p:cNvSpPr>
          <p:nvPr/>
        </p:nvSpPr>
        <p:spPr>
          <a:xfrm>
            <a:off x="180000" y="331200"/>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Zusammenfassung und News </a:t>
            </a:r>
          </a:p>
        </p:txBody>
      </p:sp>
      <p:cxnSp>
        <p:nvCxnSpPr>
          <p:cNvPr id="5" name="Gerade Verbindung 4"/>
          <p:cNvCxnSpPr/>
          <p:nvPr/>
        </p:nvCxnSpPr>
        <p:spPr>
          <a:xfrm>
            <a:off x="0" y="908720"/>
            <a:ext cx="9144000" cy="0"/>
          </a:xfrm>
          <a:prstGeom prst="line">
            <a:avLst/>
          </a:prstGeom>
          <a:noFill/>
          <a:ln w="19050" cap="flat" cmpd="sng" algn="ctr">
            <a:solidFill>
              <a:srgbClr val="006EC7"/>
            </a:solidFill>
            <a:prstDash val="solid"/>
          </a:ln>
          <a:effectLst/>
        </p:spPr>
      </p:cxnSp>
    </p:spTree>
    <p:extLst>
      <p:ext uri="{BB962C8B-B14F-4D97-AF65-F5344CB8AC3E}">
        <p14:creationId xmlns:p14="http://schemas.microsoft.com/office/powerpoint/2010/main" val="2633897668"/>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0F0F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0F0F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1683</Words>
  <Application>Microsoft Office PowerPoint</Application>
  <PresentationFormat>Bildschirmpräsentation (4:3)</PresentationFormat>
  <Paragraphs>405</Paragraphs>
  <Slides>7</Slides>
  <Notes>7</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7</vt:i4>
      </vt:variant>
    </vt:vector>
  </HeadingPairs>
  <TitlesOfParts>
    <vt:vector size="13" baseType="lpstr">
      <vt:lpstr>Arial</vt:lpstr>
      <vt:lpstr>Calibri</vt:lpstr>
      <vt:lpstr>Courier New</vt:lpstr>
      <vt:lpstr>Scala Sans OT</vt:lpstr>
      <vt:lpstr>Wingdings</vt:lpstr>
      <vt:lpstr>Larissa</vt:lpstr>
      <vt:lpstr>PowerPoint-Präsentation</vt:lpstr>
      <vt:lpstr>PowerPoint-Präsentation</vt:lpstr>
      <vt:lpstr>PowerPoint-Präsentation</vt:lpstr>
      <vt:lpstr>COVID-19/ Finnland</vt:lpstr>
      <vt:lpstr>COVID-19/ Finnland</vt:lpstr>
      <vt:lpstr>COVID-19/ Südkorea und Taiwan</vt:lpstr>
      <vt:lpstr>PowerPoint-Präsentation</vt:lpstr>
    </vt:vector>
  </TitlesOfParts>
  <Company>Robert Koch-Institut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McFarland, Sarah</dc:creator>
  <cp:lastModifiedBy>Esquevin, Sarah</cp:lastModifiedBy>
  <cp:revision>1299</cp:revision>
  <dcterms:created xsi:type="dcterms:W3CDTF">2020-04-16T05:25:18Z</dcterms:created>
  <dcterms:modified xsi:type="dcterms:W3CDTF">2020-11-20T11:12:18Z</dcterms:modified>
</cp:coreProperties>
</file>