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27" r:id="rId2"/>
    <p:sldId id="718" r:id="rId3"/>
    <p:sldId id="570" r:id="rId4"/>
    <p:sldId id="724" r:id="rId5"/>
  </p:sldIdLst>
  <p:sldSz cx="9144000" cy="6858000" type="screen4x3"/>
  <p:notesSz cx="6797675" cy="9928225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as, Walter" initials="HW" lastIdx="10" clrIdx="0"/>
  <p:cmAuthor id="1" name="Buchholz, Udo" initials="BU" lastIdx="0" clrIdx="1"/>
  <p:cmAuthor id="2" name="Goerlitz, Luise" initials="GL" lastIdx="2" clrIdx="2"/>
  <p:cmAuthor id="3" name="Hilbig, Antonia" initials="HA" lastIdx="1" clrIdx="3"/>
  <p:cmAuthor id="4" name="Steffen, Annika" initials="SA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  <a:srgbClr val="045AA6"/>
    <a:srgbClr val="367BB8"/>
    <a:srgbClr val="D0D8E8"/>
    <a:srgbClr val="FFFFCC"/>
    <a:srgbClr val="FFCC99"/>
    <a:srgbClr val="4D8AD2"/>
    <a:srgbClr val="66A8DD"/>
    <a:srgbClr val="006EC7"/>
    <a:srgbClr val="338B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45" autoAdjust="0"/>
    <p:restoredTop sz="92639" autoAdjust="0"/>
  </p:normalViewPr>
  <p:slideViewPr>
    <p:cSldViewPr snapToGrid="0" snapToObjects="1">
      <p:cViewPr varScale="1">
        <p:scale>
          <a:sx n="107" d="100"/>
          <a:sy n="107" d="100"/>
        </p:scale>
        <p:origin x="-147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5546"/>
    </p:cViewPr>
  </p:sorterViewPr>
  <p:notesViewPr>
    <p:cSldViewPr snapToGrid="0" snapToObjects="1">
      <p:cViewPr varScale="1">
        <p:scale>
          <a:sx n="93" d="100"/>
          <a:sy n="93" d="100"/>
        </p:scale>
        <p:origin x="-3780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20.11.2020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20.11.2020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57886">
              <a:defRPr/>
            </a:pPr>
            <a:r>
              <a:rPr lang="de-DE" dirty="0"/>
              <a:t>Quelle: Ordner des aktuellen Lageberichts S:\Projekte\RKI_nCoV-Lage\3.Kommunikation\3.7.Lageberichte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0930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Datei </a:t>
            </a:r>
            <a:r>
              <a:rPr lang="de-DE" dirty="0" err="1"/>
              <a:t>Fallzahlen_kumulativ_Datum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3011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https://www.destatis.de/DE/Themen/Querschnitt/Corona/Gesellschaft/bevoelkerung-sterbefaelle.html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7517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3" name="Bild 12" descr="RKI-Logo_RGB_P300C.tif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/>
              <a:t>11.11.2020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1" name="Datumsplatzhalter 10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de-DE"/>
              <a:t>11.11.2020</a:t>
            </a:r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9" name="Datumsplatzhalt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11.11.2020</a:t>
            </a:r>
            <a:endParaRPr lang="de-DE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45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11.11.2020</a:t>
            </a:r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622713"/>
            <a:ext cx="186042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/>
              <a:t>11.11.2020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2594239" y="6628377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3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 cstate="screen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3" y="182309"/>
            <a:ext cx="1656184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xmlns="" id="{3D4E5546-5335-5647-A96F-CE3BCF4D161A}"/>
              </a:ext>
            </a:extLst>
          </p:cNvPr>
          <p:cNvCxnSpPr/>
          <p:nvPr userDrawn="1"/>
        </p:nvCxnSpPr>
        <p:spPr>
          <a:xfrm>
            <a:off x="8045635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61" r:id="rId5"/>
    <p:sldLayoutId id="2147483655" r:id="rId6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7439" y="597446"/>
            <a:ext cx="8670471" cy="1292662"/>
          </a:xfrm>
          <a:solidFill>
            <a:srgbClr val="045AA6"/>
          </a:solidFill>
        </p:spPr>
        <p:txBody>
          <a:bodyPr/>
          <a:lstStyle/>
          <a:p>
            <a:r>
              <a:rPr lang="de-DE" sz="2800" dirty="0">
                <a:solidFill>
                  <a:schemeClr val="bg1"/>
                </a:solidFill>
              </a:rPr>
              <a:t>COVID-19: 		Lage National, 20.11.2020</a:t>
            </a:r>
            <a:br>
              <a:rPr lang="de-DE" sz="2800" dirty="0">
                <a:solidFill>
                  <a:schemeClr val="bg1"/>
                </a:solidFill>
              </a:rPr>
            </a:br>
            <a:r>
              <a:rPr lang="de-DE" sz="2800" dirty="0">
                <a:solidFill>
                  <a:schemeClr val="bg1"/>
                </a:solidFill>
              </a:rPr>
              <a:t/>
            </a:r>
            <a:br>
              <a:rPr lang="de-DE" sz="2800" dirty="0">
                <a:solidFill>
                  <a:schemeClr val="bg1"/>
                </a:solidFill>
              </a:rPr>
            </a:br>
            <a:r>
              <a:rPr lang="de-DE" sz="2800" dirty="0">
                <a:solidFill>
                  <a:schemeClr val="bg1"/>
                </a:solidFill>
              </a:rPr>
              <a:t>Informationen für den Krisenstab</a:t>
            </a:r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90920"/>
              </p:ext>
            </p:extLst>
          </p:nvPr>
        </p:nvGraphicFramePr>
        <p:xfrm>
          <a:off x="217439" y="2004786"/>
          <a:ext cx="8659861" cy="2805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52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0863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1755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102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474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96910">
                <a:tc>
                  <a:txBody>
                    <a:bodyPr/>
                    <a:lstStyle/>
                    <a:p>
                      <a:pPr algn="l"/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Datenstand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bg1"/>
                          </a:solidFill>
                        </a:rPr>
                        <a:t>Änderung zum Vortag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1" dirty="0">
                          <a:solidFill>
                            <a:schemeClr val="bg1"/>
                          </a:solidFill>
                        </a:rPr>
                        <a:t>Inzidenz </a:t>
                      </a:r>
                      <a:r>
                        <a:rPr lang="de-DE" sz="1800" b="1" dirty="0">
                          <a:solidFill>
                            <a:schemeClr val="bg1"/>
                          </a:solidFill>
                        </a:rPr>
                        <a:t>(Fälle/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>
                          <a:solidFill>
                            <a:schemeClr val="bg1"/>
                          </a:solidFill>
                        </a:rPr>
                        <a:t>100.000 </a:t>
                      </a:r>
                      <a:r>
                        <a:rPr lang="de-DE" sz="1800" b="1" dirty="0" err="1">
                          <a:solidFill>
                            <a:schemeClr val="bg1"/>
                          </a:solidFill>
                        </a:rPr>
                        <a:t>Einw</a:t>
                      </a:r>
                      <a:r>
                        <a:rPr lang="de-DE" sz="1800" b="1" dirty="0">
                          <a:solidFill>
                            <a:schemeClr val="bg1"/>
                          </a:solidFill>
                        </a:rPr>
                        <a:t>.)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6910">
                <a:tc>
                  <a:txBody>
                    <a:bodyPr/>
                    <a:lstStyle/>
                    <a:p>
                      <a:pPr algn="l"/>
                      <a:r>
                        <a:rPr lang="de-DE" sz="1600" b="1" dirty="0">
                          <a:solidFill>
                            <a:schemeClr val="bg1"/>
                          </a:solidFill>
                        </a:rPr>
                        <a:t>20.11.2020; 0:00 Uhr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de-DE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Ganze Zahl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Prozent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Bestätigte Fälle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879.564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+23.648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+2,76%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1.058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Verstorbene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13.630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chemeClr val="tx1"/>
                          </a:solidFill>
                        </a:rPr>
                        <a:t>    + 260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+1,94%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de-DE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16,4</a:t>
                      </a:r>
                    </a:p>
                  </a:txBody>
                  <a:tcPr anchor="ctr"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Anteil Verstorbene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b="0" dirty="0">
                          <a:solidFill>
                            <a:schemeClr val="tx1"/>
                          </a:solidFill>
                        </a:rPr>
                        <a:t>1,5%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Genesene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ca. 579.100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2423">
                <a:tc>
                  <a:txBody>
                    <a:bodyPr/>
                    <a:lstStyle/>
                    <a:p>
                      <a:r>
                        <a:rPr lang="de-DE" dirty="0">
                          <a:solidFill>
                            <a:schemeClr val="tx1"/>
                          </a:solidFill>
                        </a:rPr>
                        <a:t>7-Tage-Inzidenz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139</a:t>
                      </a:r>
                      <a:r>
                        <a:rPr lang="de-DE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239260"/>
              </p:ext>
            </p:extLst>
          </p:nvPr>
        </p:nvGraphicFramePr>
        <p:xfrm>
          <a:off x="265066" y="4960166"/>
          <a:ext cx="3087734" cy="1614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4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01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631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73099">
                <a:tc>
                  <a:txBody>
                    <a:bodyPr/>
                    <a:lstStyle/>
                    <a:p>
                      <a:pPr algn="l"/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DIVI</a:t>
                      </a:r>
                    </a:p>
                    <a:p>
                      <a:pPr algn="l"/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Datenstand</a:t>
                      </a:r>
                    </a:p>
                    <a:p>
                      <a:pPr algn="l"/>
                      <a:r>
                        <a:rPr lang="de-DE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19.11.2020</a:t>
                      </a:r>
                    </a:p>
                  </a:txBody>
                  <a:tcPr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Anzahl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Änderung </a:t>
                      </a:r>
                    </a:p>
                    <a:p>
                      <a:pPr algn="ctr"/>
                      <a:r>
                        <a:rPr lang="de-DE" sz="1200" dirty="0">
                          <a:solidFill>
                            <a:schemeClr val="bg1"/>
                          </a:solidFill>
                        </a:rPr>
                        <a:t>zum Vortag</a:t>
                      </a:r>
                    </a:p>
                  </a:txBody>
                  <a:tcPr anchor="ctr">
                    <a:solidFill>
                      <a:srgbClr val="045A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3182">
                <a:tc>
                  <a:txBody>
                    <a:bodyPr/>
                    <a:lstStyle/>
                    <a:p>
                      <a:pPr algn="l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Aktuell 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3.588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+27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3182">
                <a:tc>
                  <a:txBody>
                    <a:bodyPr/>
                    <a:lstStyle/>
                    <a:p>
                      <a:pPr algn="l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Invasiv beatmet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2.084</a:t>
                      </a:r>
                      <a:endParaRPr lang="de-DE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+60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8" name="Inhaltsplatzhalter 1"/>
          <p:cNvSpPr>
            <a:spLocks noGrp="1"/>
          </p:cNvSpPr>
          <p:nvPr>
            <p:ph sz="quarter" idx="13"/>
          </p:nvPr>
        </p:nvSpPr>
        <p:spPr>
          <a:xfrm>
            <a:off x="3771900" y="4126359"/>
            <a:ext cx="5116010" cy="205358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2000" indent="0">
              <a:spcBef>
                <a:spcPts val="600"/>
              </a:spcBef>
              <a:buNone/>
            </a:pPr>
            <a:r>
              <a:rPr lang="de-DE" sz="1600" b="1" dirty="0"/>
              <a:t>Schätzung der Reproduktionszahl (R)</a:t>
            </a:r>
          </a:p>
          <a:p>
            <a:r>
              <a:rPr lang="de-DE" sz="1400" b="1" dirty="0">
                <a:solidFill>
                  <a:srgbClr val="045AA6"/>
                </a:solidFill>
              </a:rPr>
              <a:t>Schätzung der Reproduktionszahl (4-Tage-R):  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>
                <a:solidFill>
                  <a:srgbClr val="FF0000"/>
                </a:solidFill>
              </a:rPr>
              <a:t>20.11.2020: 	0,98 (95%-Prädiktionsintervall: 0,79 – 1,19)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>
                <a:solidFill>
                  <a:srgbClr val="045AA6"/>
                </a:solidFill>
              </a:rPr>
              <a:t>19.11.2020:  0,88 (95% Prädiktionsintervall: 0,74 – 1,06)</a:t>
            </a:r>
          </a:p>
          <a:p>
            <a:pPr>
              <a:spcBef>
                <a:spcPts val="300"/>
              </a:spcBef>
              <a:tabLst>
                <a:tab pos="1704975" algn="l"/>
              </a:tabLst>
            </a:pPr>
            <a:r>
              <a:rPr lang="de-DE" sz="1600" b="1" dirty="0">
                <a:solidFill>
                  <a:srgbClr val="045AA6"/>
                </a:solidFill>
              </a:rPr>
              <a:t>Schätzung eines stabileren R (7-Tage-R):</a:t>
            </a: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>
                <a:solidFill>
                  <a:srgbClr val="FF0000"/>
                </a:solidFill>
              </a:rPr>
              <a:t>20.11.2020: </a:t>
            </a:r>
            <a:r>
              <a:rPr lang="sv-SE" sz="1400" b="1" dirty="0">
                <a:solidFill>
                  <a:srgbClr val="FF0000"/>
                </a:solidFill>
              </a:rPr>
              <a:t>1,05 (95%- Prädiktionsintervall: 0,95 -1,18)</a:t>
            </a:r>
            <a:endParaRPr lang="de-DE" sz="1400" b="1" dirty="0">
              <a:solidFill>
                <a:srgbClr val="FF0000"/>
              </a:solidFill>
            </a:endParaRPr>
          </a:p>
          <a:p>
            <a:pPr lvl="1">
              <a:spcBef>
                <a:spcPts val="300"/>
              </a:spcBef>
              <a:tabLst>
                <a:tab pos="1704975" algn="l"/>
              </a:tabLst>
            </a:pPr>
            <a:r>
              <a:rPr lang="de-DE" sz="1400" b="1" dirty="0">
                <a:solidFill>
                  <a:srgbClr val="045AA6"/>
                </a:solidFill>
              </a:rPr>
              <a:t>19.11.2020:  </a:t>
            </a:r>
            <a:r>
              <a:rPr lang="sv-SE" sz="1400" b="1" dirty="0">
                <a:solidFill>
                  <a:srgbClr val="045AA6"/>
                </a:solidFill>
              </a:rPr>
              <a:t>0,99 (95% Prädiktionsintervall: 0,91 – 1,06)</a:t>
            </a:r>
            <a:endParaRPr lang="de-DE" sz="1400" b="1" dirty="0">
              <a:solidFill>
                <a:srgbClr val="045AA6"/>
              </a:solidFill>
            </a:endParaRPr>
          </a:p>
          <a:p>
            <a:endParaRPr lang="de-DE" sz="1600" dirty="0"/>
          </a:p>
        </p:txBody>
      </p:sp>
      <p:sp>
        <p:nvSpPr>
          <p:cNvPr id="9" name="Datumsplatzhalter 3">
            <a:extLst>
              <a:ext uri="{FF2B5EF4-FFF2-40B4-BE49-F238E27FC236}">
                <a16:creationId xmlns:a16="http://schemas.microsoft.com/office/drawing/2014/main" xmlns="" id="{A43E59E5-73EB-472C-B79F-9C0D8C71EA45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564825" y="6622713"/>
            <a:ext cx="1860421" cy="195750"/>
          </a:xfrm>
        </p:spPr>
        <p:txBody>
          <a:bodyPr/>
          <a:lstStyle/>
          <a:p>
            <a:r>
              <a:rPr lang="de-DE" dirty="0"/>
              <a:t>20.11.2020</a:t>
            </a:r>
          </a:p>
        </p:txBody>
      </p:sp>
    </p:spTree>
    <p:extLst>
      <p:ext uri="{BB962C8B-B14F-4D97-AF65-F5344CB8AC3E}">
        <p14:creationId xmlns:p14="http://schemas.microsoft.com/office/powerpoint/2010/main" val="1283494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/>
              <a:t>20.11.2020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147311" y="103483"/>
            <a:ext cx="6114342" cy="553998"/>
          </a:xfrm>
          <a:prstGeom prst="rect">
            <a:avLst/>
          </a:prstGeom>
          <a:solidFill>
            <a:srgbClr val="045AA6"/>
          </a:solidFill>
        </p:spPr>
        <p:txBody>
          <a:bodyPr vert="horz" wrap="square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>
                <a:solidFill>
                  <a:schemeClr val="bg1"/>
                </a:solidFill>
              </a:rPr>
              <a:t>7-Tage-Inzidenz der Bundesländer nach Berichtsdatum </a:t>
            </a:r>
            <a:r>
              <a:rPr lang="de-DE" sz="1600" dirty="0">
                <a:solidFill>
                  <a:schemeClr val="bg1"/>
                </a:solidFill>
              </a:rPr>
              <a:t>(Datenstand 20.11.2020 0:00 Uhr)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xmlns="" id="{8499DA35-98FB-4D76-9D72-E0869D8D43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19318"/>
            <a:ext cx="9144000" cy="5224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245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/>
              <a:t>20.11.2020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7" name="Titel 1"/>
          <p:cNvSpPr txBox="1">
            <a:spLocks/>
          </p:cNvSpPr>
          <p:nvPr/>
        </p:nvSpPr>
        <p:spPr>
          <a:xfrm>
            <a:off x="236765" y="166413"/>
            <a:ext cx="6784521" cy="307777"/>
          </a:xfrm>
          <a:prstGeom prst="rect">
            <a:avLst/>
          </a:prstGeom>
          <a:solidFill>
            <a:srgbClr val="045AA6"/>
          </a:solidFill>
        </p:spPr>
        <p:txBody>
          <a:bodyPr vert="horz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>
                <a:solidFill>
                  <a:schemeClr val="bg1"/>
                </a:solidFill>
              </a:rPr>
              <a:t>Geografische Verteilung in Deutschland: 7-Tage-Inzidenz 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06499"/>
              </p:ext>
            </p:extLst>
          </p:nvPr>
        </p:nvGraphicFramePr>
        <p:xfrm>
          <a:off x="236765" y="484709"/>
          <a:ext cx="6784521" cy="1524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735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109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01958">
                <a:tc>
                  <a:txBody>
                    <a:bodyPr/>
                    <a:lstStyle/>
                    <a:p>
                      <a:pPr algn="r"/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de-DE" sz="1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=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115.595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7147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7-Tages-Inzidenz  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&gt;25-50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Fälle/100.000 </a:t>
                      </a:r>
                      <a:r>
                        <a:rPr lang="de-DE" sz="1400" dirty="0" err="1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5660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106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7-Tages-Inzidenz  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&gt;50-100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Fälle/100.000 </a:t>
                      </a:r>
                      <a:r>
                        <a:rPr lang="de-DE" sz="1400" dirty="0" err="1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249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7-Tages-Inzidenz  &gt;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100-250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 Fälle/100.000 </a:t>
                      </a:r>
                      <a:r>
                        <a:rPr lang="de-DE" sz="1400" dirty="0" err="1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LK </a:t>
                      </a:r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mit 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7-Tages-Inzidenz  &gt;</a:t>
                      </a:r>
                      <a:r>
                        <a:rPr lang="de-DE" sz="1400" b="1" dirty="0">
                          <a:solidFill>
                            <a:schemeClr val="tx1"/>
                          </a:solidFill>
                        </a:rPr>
                        <a:t>250-500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 Fälle/100.000 </a:t>
                      </a:r>
                      <a:r>
                        <a:rPr lang="de-DE" sz="1400" dirty="0" err="1">
                          <a:solidFill>
                            <a:schemeClr val="tx1"/>
                          </a:solidFill>
                        </a:rPr>
                        <a:t>Einw</a:t>
                      </a:r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74338479"/>
                  </a:ext>
                </a:extLst>
              </a:tr>
            </a:tbl>
          </a:graphicData>
        </a:graphic>
      </p:graphicFrame>
      <p:pic>
        <p:nvPicPr>
          <p:cNvPr id="5" name="Grafik 4">
            <a:extLst>
              <a:ext uri="{FF2B5EF4-FFF2-40B4-BE49-F238E27FC236}">
                <a16:creationId xmlns:a16="http://schemas.microsoft.com/office/drawing/2014/main" xmlns="" id="{C2A53A61-2950-4CA2-9907-7FD96DCFE9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765" y="2019228"/>
            <a:ext cx="6380164" cy="4502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391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xmlns="" id="{E4E4A82D-8F69-4DE1-9281-62D92964D2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931" y="1022295"/>
            <a:ext cx="7270938" cy="4110530"/>
          </a:xfrm>
          <a:prstGeom prst="rect">
            <a:avLst/>
          </a:prstGeom>
        </p:spPr>
      </p:pic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de-DE" dirty="0"/>
              <a:t>20.11.2020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8" name="Titel 1"/>
          <p:cNvSpPr txBox="1">
            <a:spLocks noGrp="1"/>
          </p:cNvSpPr>
          <p:nvPr>
            <p:ph type="title"/>
          </p:nvPr>
        </p:nvSpPr>
        <p:spPr>
          <a:xfrm>
            <a:off x="194554" y="303589"/>
            <a:ext cx="7013642" cy="307777"/>
          </a:xfrm>
          <a:prstGeom prst="rect">
            <a:avLst/>
          </a:prstGeom>
          <a:solidFill>
            <a:srgbClr val="045AA6"/>
          </a:solidFill>
        </p:spPr>
        <p:txBody>
          <a:bodyPr vert="horz" wrap="square" lIns="72000" tIns="0" rIns="0" bIns="0" rtlCol="0" anchor="t" anchorCtr="0">
            <a:sp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200" b="1" kern="1200">
                <a:solidFill>
                  <a:srgbClr val="006EC7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600"/>
              </a:spcBef>
            </a:pPr>
            <a:r>
              <a:rPr lang="de-DE" sz="2000" dirty="0">
                <a:solidFill>
                  <a:schemeClr val="bg1"/>
                </a:solidFill>
              </a:rPr>
              <a:t>Wöchentliche Sterbefallzahlen in Deutschland</a:t>
            </a:r>
            <a:endParaRPr lang="de-DE" sz="1800" dirty="0">
              <a:solidFill>
                <a:schemeClr val="bg1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236375" y="5145385"/>
            <a:ext cx="8402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KW 40 </a:t>
            </a:r>
            <a:r>
              <a:rPr lang="de-DE" dirty="0">
                <a:solidFill>
                  <a:srgbClr val="FF0000"/>
                </a:solidFill>
              </a:rPr>
              <a:t>(Daten bis einschließlich 7.11.2020)</a:t>
            </a:r>
            <a:r>
              <a:rPr lang="de-DE" dirty="0"/>
              <a:t>: 17.093 Todesfälle (+6 zur Vorwoche), ca. 2,8% über dem Durchschnitt der Vorjahre 2016-19 (Nachmeldungen aber noch möglich)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xmlns="" id="{0FED5D6E-9674-4347-AEC3-353D62E7FDD0}"/>
              </a:ext>
            </a:extLst>
          </p:cNvPr>
          <p:cNvSpPr txBox="1"/>
          <p:nvPr/>
        </p:nvSpPr>
        <p:spPr>
          <a:xfrm>
            <a:off x="5073230" y="3259723"/>
            <a:ext cx="2134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solidFill>
                  <a:srgbClr val="FF0000"/>
                </a:solidFill>
              </a:rPr>
              <a:t>Datenstand: KW 40</a:t>
            </a:r>
          </a:p>
        </p:txBody>
      </p:sp>
    </p:spTree>
    <p:extLst>
      <p:ext uri="{BB962C8B-B14F-4D97-AF65-F5344CB8AC3E}">
        <p14:creationId xmlns:p14="http://schemas.microsoft.com/office/powerpoint/2010/main" val="3967883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</Words>
  <Application>Microsoft Office PowerPoint</Application>
  <PresentationFormat>Bildschirmpräsentation (4:3)</PresentationFormat>
  <Paragraphs>74</Paragraphs>
  <Slides>4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Office-Design</vt:lpstr>
      <vt:lpstr>COVID-19:   Lage National, 20.11.2020  Informationen für den Krisenstab</vt:lpstr>
      <vt:lpstr>PowerPoint-Präsentation</vt:lpstr>
      <vt:lpstr>PowerPoint-Präsentation</vt:lpstr>
      <vt:lpstr>Wöchentliche Sterbefallzahlen in Deutschland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Michaela Diercke</cp:lastModifiedBy>
  <cp:revision>2921</cp:revision>
  <cp:lastPrinted>2020-08-31T05:46:37Z</cp:lastPrinted>
  <dcterms:created xsi:type="dcterms:W3CDTF">2015-11-02T12:29:13Z</dcterms:created>
  <dcterms:modified xsi:type="dcterms:W3CDTF">2020-11-20T09:50:29Z</dcterms:modified>
</cp:coreProperties>
</file>