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2" r:id="rId2"/>
    <p:sldId id="285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4BC9F0-D7B1-49B3-ADAF-CAE4452E70FB}">
          <p14:sldIdLst>
            <p14:sldId id="282"/>
            <p14:sldId id="285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BBA"/>
    <a:srgbClr val="E50D29"/>
    <a:srgbClr val="F70D3A"/>
    <a:srgbClr val="C9E0F2"/>
    <a:srgbClr val="E97260"/>
    <a:srgbClr val="F04C23"/>
    <a:srgbClr val="C9E2F2"/>
    <a:srgbClr val="4D8AD2"/>
    <a:srgbClr val="006EC7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92596" autoAdjust="0"/>
  </p:normalViewPr>
  <p:slideViewPr>
    <p:cSldViewPr snapToGrid="0" snapToObjects="1">
      <p:cViewPr varScale="1">
        <p:scale>
          <a:sx n="121" d="100"/>
          <a:sy n="121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74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15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94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9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Julia Madela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042054" y="6636373"/>
            <a:ext cx="10866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861774"/>
          </a:xfrm>
        </p:spPr>
        <p:txBody>
          <a:bodyPr/>
          <a:lstStyle/>
          <a:p>
            <a:pPr algn="ctr"/>
            <a:r>
              <a:rPr lang="de-DE" sz="2800" dirty="0"/>
              <a:t>Besteht eine Antikörper-</a:t>
            </a:r>
            <a:r>
              <a:rPr lang="de-DE" sz="2800" dirty="0" err="1"/>
              <a:t>Kreuzreaktivität</a:t>
            </a:r>
            <a:r>
              <a:rPr lang="de-DE" sz="2800" dirty="0"/>
              <a:t> zwischen </a:t>
            </a:r>
            <a:r>
              <a:rPr lang="de-DE" sz="2800" dirty="0" err="1"/>
              <a:t>HCoV</a:t>
            </a:r>
            <a:r>
              <a:rPr lang="de-DE" sz="2800" dirty="0"/>
              <a:t> und SARS-CoV-2 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AEC46A-BF3C-49A4-9B77-EF41E0EACF66}"/>
              </a:ext>
            </a:extLst>
          </p:cNvPr>
          <p:cNvSpPr txBox="1"/>
          <p:nvPr/>
        </p:nvSpPr>
        <p:spPr>
          <a:xfrm>
            <a:off x="3868134" y="6565010"/>
            <a:ext cx="333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Ng</a:t>
            </a:r>
            <a:r>
              <a:rPr lang="de-DE" sz="1100" dirty="0"/>
              <a:t> KW et al., Science 10.1126/science.abe1107 (2020)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1513E1-AE08-4DF9-859A-AB4B374EA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23" t="28922" r="51088" b="36931"/>
          <a:stretch/>
        </p:blipFill>
        <p:spPr>
          <a:xfrm>
            <a:off x="411654" y="1739938"/>
            <a:ext cx="3456480" cy="31332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6083853-A682-4030-BD3C-BE8B35C8B3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72" t="31738" r="26040" b="23202"/>
          <a:stretch/>
        </p:blipFill>
        <p:spPr>
          <a:xfrm>
            <a:off x="4418092" y="2071227"/>
            <a:ext cx="4370521" cy="355191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8F0C36F-A689-409D-8FE6-F6786D9C3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86" t="37017" r="28218" b="47942"/>
          <a:stretch/>
        </p:blipFill>
        <p:spPr>
          <a:xfrm>
            <a:off x="609498" y="4873182"/>
            <a:ext cx="3533615" cy="11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6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861774"/>
          </a:xfrm>
        </p:spPr>
        <p:txBody>
          <a:bodyPr/>
          <a:lstStyle/>
          <a:p>
            <a:pPr algn="ctr"/>
            <a:r>
              <a:rPr lang="de-DE" sz="2800" dirty="0"/>
              <a:t>Fehlender Schutz durch </a:t>
            </a:r>
            <a:r>
              <a:rPr lang="de-DE" sz="2800" dirty="0" err="1"/>
              <a:t>HCoV</a:t>
            </a:r>
            <a:r>
              <a:rPr lang="de-DE" sz="2800" dirty="0"/>
              <a:t>-Antikörper nach </a:t>
            </a:r>
            <a:br>
              <a:rPr lang="de-DE" sz="2800" dirty="0"/>
            </a:br>
            <a:r>
              <a:rPr lang="de-DE" sz="2800" dirty="0"/>
              <a:t>SARS-CoV-2-Infektion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FC4981D-6B32-AE41-B4D4-84EC61892D00}"/>
              </a:ext>
            </a:extLst>
          </p:cNvPr>
          <p:cNvSpPr txBox="1"/>
          <p:nvPr/>
        </p:nvSpPr>
        <p:spPr>
          <a:xfrm>
            <a:off x="557215" y="5174136"/>
            <a:ext cx="4500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“Cases“: Prä-pandemische Seren von Personen, </a:t>
            </a:r>
          </a:p>
          <a:p>
            <a:r>
              <a:rPr lang="de-DE" sz="1600" b="1" dirty="0"/>
              <a:t>die sich anschließend infizierten</a:t>
            </a:r>
          </a:p>
          <a:p>
            <a:r>
              <a:rPr lang="de-DE" sz="1600" b="1" dirty="0"/>
              <a:t>„Controls“: Prä-pandemische Seren von Personen</a:t>
            </a:r>
          </a:p>
          <a:p>
            <a:r>
              <a:rPr lang="de-DE" sz="1600" b="1" dirty="0"/>
              <a:t>ohne SARS-CoV-2-Infektion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AEC46A-BF3C-49A4-9B77-EF41E0EACF66}"/>
              </a:ext>
            </a:extLst>
          </p:cNvPr>
          <p:cNvSpPr txBox="1"/>
          <p:nvPr/>
        </p:nvSpPr>
        <p:spPr>
          <a:xfrm>
            <a:off x="2725093" y="6565010"/>
            <a:ext cx="5260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Anderson EM et al.; https://www.medrxiv.org/content/10.1101/2020.11.06.20227215v1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F7DAAC-3628-824C-BAF7-5280D9B64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6" y="1491705"/>
            <a:ext cx="3830484" cy="34962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41ABBFB-5A08-384D-A0C0-45956A695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38" y="1556967"/>
            <a:ext cx="3362010" cy="34539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4D2901-3C04-844B-94D7-3B10D02D69C1}"/>
              </a:ext>
            </a:extLst>
          </p:cNvPr>
          <p:cNvSpPr txBox="1"/>
          <p:nvPr/>
        </p:nvSpPr>
        <p:spPr>
          <a:xfrm>
            <a:off x="5386393" y="5174136"/>
            <a:ext cx="340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Kreuzreaktive Antikörper haben keine </a:t>
            </a:r>
          </a:p>
          <a:p>
            <a:r>
              <a:rPr lang="de-DE" sz="1600" b="1" dirty="0"/>
              <a:t>neutralisierende Wirkung</a:t>
            </a:r>
          </a:p>
        </p:txBody>
      </p:sp>
    </p:spTree>
    <p:extLst>
      <p:ext uri="{BB962C8B-B14F-4D97-AF65-F5344CB8AC3E}">
        <p14:creationId xmlns:p14="http://schemas.microsoft.com/office/powerpoint/2010/main" val="245472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1" y="692696"/>
            <a:ext cx="8615362" cy="861774"/>
          </a:xfrm>
        </p:spPr>
        <p:txBody>
          <a:bodyPr/>
          <a:lstStyle/>
          <a:p>
            <a:pPr algn="ctr"/>
            <a:r>
              <a:rPr lang="de-DE" sz="2800" dirty="0"/>
              <a:t>Vergleich der Antikörper-Titer von Erwachsenen und Kindern bei unterschiedlichen Krankheitsverläufen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FC4981D-6B32-AE41-B4D4-84EC61892D00}"/>
              </a:ext>
            </a:extLst>
          </p:cNvPr>
          <p:cNvSpPr txBox="1"/>
          <p:nvPr/>
        </p:nvSpPr>
        <p:spPr>
          <a:xfrm>
            <a:off x="457201" y="4866808"/>
            <a:ext cx="3943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Erwachsene mit COVID-19: </a:t>
            </a:r>
            <a:r>
              <a:rPr lang="de-DE" sz="1400" b="1" dirty="0" err="1"/>
              <a:t>IgG</a:t>
            </a:r>
            <a:r>
              <a:rPr lang="de-DE" sz="1400" b="1" dirty="0"/>
              <a:t>, </a:t>
            </a:r>
            <a:r>
              <a:rPr lang="de-DE" sz="1400" b="1" dirty="0" err="1"/>
              <a:t>IgM</a:t>
            </a:r>
            <a:r>
              <a:rPr lang="de-DE" sz="1400" b="1" dirty="0"/>
              <a:t>, </a:t>
            </a:r>
            <a:r>
              <a:rPr lang="de-DE" sz="1400" b="1" dirty="0" err="1"/>
              <a:t>IgA</a:t>
            </a:r>
            <a:r>
              <a:rPr lang="de-DE" sz="1400" b="1" dirty="0"/>
              <a:t> gegen Spike (S) sowie </a:t>
            </a:r>
            <a:r>
              <a:rPr lang="de-DE" sz="1400" b="1" dirty="0" err="1"/>
              <a:t>IgG</a:t>
            </a:r>
            <a:r>
              <a:rPr lang="de-DE" sz="1400" b="1" dirty="0"/>
              <a:t> gegen N (Bildung von Letzterem alters-, aber nicht krankheitsabhängig)</a:t>
            </a:r>
          </a:p>
          <a:p>
            <a:endParaRPr lang="de-DE" sz="1400" b="1" dirty="0"/>
          </a:p>
          <a:p>
            <a:r>
              <a:rPr lang="de-DE" sz="1400" b="1" dirty="0"/>
              <a:t>Kinder/Jugendliche: nur </a:t>
            </a:r>
            <a:r>
              <a:rPr lang="de-DE" sz="1400" b="1" dirty="0" err="1"/>
              <a:t>IgG</a:t>
            </a:r>
            <a:r>
              <a:rPr lang="de-DE" sz="1400" b="1" dirty="0"/>
              <a:t> gegen S (vermehrte resp. Infektionen bei Kindern; bestehende Immunität aus Vorerkrankungen?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AEC46A-BF3C-49A4-9B77-EF41E0EACF66}"/>
              </a:ext>
            </a:extLst>
          </p:cNvPr>
          <p:cNvSpPr txBox="1"/>
          <p:nvPr/>
        </p:nvSpPr>
        <p:spPr>
          <a:xfrm>
            <a:off x="2607398" y="6565010"/>
            <a:ext cx="5432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Weisberg</a:t>
            </a:r>
            <a:r>
              <a:rPr lang="de-DE" sz="1100" dirty="0"/>
              <a:t> SP et al., Nature </a:t>
            </a:r>
            <a:r>
              <a:rPr lang="de-DE" sz="1100" dirty="0" err="1"/>
              <a:t>Immunology</a:t>
            </a:r>
            <a:r>
              <a:rPr lang="de-DE" sz="1100" dirty="0"/>
              <a:t> 2020; https://doi.org/10.1038/s41590-020-00826-9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B3185C-D668-3640-B98C-3C7EA31A4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165" y="1479105"/>
            <a:ext cx="3337744" cy="32903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D7AE1B-653C-CD4C-BCAB-63E6460D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95" y="1566093"/>
            <a:ext cx="3337744" cy="329035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B21CAC4-CCF3-F745-86FB-BBB12A29B471}"/>
              </a:ext>
            </a:extLst>
          </p:cNvPr>
          <p:cNvSpPr txBox="1"/>
          <p:nvPr/>
        </p:nvSpPr>
        <p:spPr>
          <a:xfrm>
            <a:off x="4752988" y="4876329"/>
            <a:ext cx="394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Neutralisierende Aktivität ist vermutlich alters-, aber nicht krankheitsabhängig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A60CF7E-928A-954E-AC8E-50153EBB74A5}"/>
              </a:ext>
            </a:extLst>
          </p:cNvPr>
          <p:cNvSpPr txBox="1"/>
          <p:nvPr/>
        </p:nvSpPr>
        <p:spPr>
          <a:xfrm>
            <a:off x="4204216" y="6201055"/>
            <a:ext cx="568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Prä-pandemische Kontrollseren erkannten SARS-CoV-2 S nicht</a:t>
            </a:r>
          </a:p>
        </p:txBody>
      </p:sp>
    </p:spTree>
    <p:extLst>
      <p:ext uri="{BB962C8B-B14F-4D97-AF65-F5344CB8AC3E}">
        <p14:creationId xmlns:p14="http://schemas.microsoft.com/office/powerpoint/2010/main" val="374596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" y="692696"/>
            <a:ext cx="9029699" cy="1292662"/>
          </a:xfrm>
        </p:spPr>
        <p:txBody>
          <a:bodyPr/>
          <a:lstStyle/>
          <a:p>
            <a:pPr algn="ctr"/>
            <a:r>
              <a:rPr lang="de-DE" sz="2800" dirty="0"/>
              <a:t>Fehlende kreuz-neutralisierende Aktivität prä-pandemischer Seren von Individuen nach </a:t>
            </a:r>
            <a:r>
              <a:rPr lang="de-DE" sz="2800" dirty="0" err="1"/>
              <a:t>kürzlicher</a:t>
            </a:r>
            <a:r>
              <a:rPr lang="de-DE" sz="2800" dirty="0"/>
              <a:t> </a:t>
            </a:r>
            <a:r>
              <a:rPr lang="de-DE" sz="2800" dirty="0" err="1"/>
              <a:t>HCoV</a:t>
            </a:r>
            <a:r>
              <a:rPr lang="de-DE" sz="2800" dirty="0"/>
              <a:t>-Infektion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FC4981D-6B32-AE41-B4D4-84EC61892D00}"/>
              </a:ext>
            </a:extLst>
          </p:cNvPr>
          <p:cNvSpPr txBox="1"/>
          <p:nvPr/>
        </p:nvSpPr>
        <p:spPr>
          <a:xfrm>
            <a:off x="1031497" y="1970123"/>
            <a:ext cx="7169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Neutralisierende Aktivität gegen endemische </a:t>
            </a:r>
            <a:r>
              <a:rPr lang="de-DE" sz="1600" b="1" dirty="0" err="1"/>
              <a:t>HCoV</a:t>
            </a:r>
            <a:r>
              <a:rPr lang="de-DE" sz="1600" b="1" dirty="0"/>
              <a:t> war in allen Seren messbar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AEC46A-BF3C-49A4-9B77-EF41E0EACF66}"/>
              </a:ext>
            </a:extLst>
          </p:cNvPr>
          <p:cNvSpPr txBox="1"/>
          <p:nvPr/>
        </p:nvSpPr>
        <p:spPr>
          <a:xfrm>
            <a:off x="2860896" y="6565010"/>
            <a:ext cx="5042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Poston</a:t>
            </a:r>
            <a:r>
              <a:rPr lang="de-DE" sz="1100" dirty="0"/>
              <a:t> D et al.; https://www.medrxiv.org/content/10.1101/2020.10.08.20209650v1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62146A-DA01-C74E-A2AE-F9E978C46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88" y="2596448"/>
            <a:ext cx="6410988" cy="36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Bildschirmpräsentation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Besteht eine Antikörper-Kreuzreaktivität zwischen HCoV und SARS-CoV-2 ?</vt:lpstr>
      <vt:lpstr>Fehlender Schutz durch HCoV-Antikörper nach  SARS-CoV-2-Infektion</vt:lpstr>
      <vt:lpstr>Vergleich der Antikörper-Titer von Erwachsenen und Kindern bei unterschiedlichen Krankheitsverläufen</vt:lpstr>
      <vt:lpstr>Fehlende kreuz-neutralisierende Aktivität prä-pandemischer Seren von Individuen nach kürzlicher HCoV-Infektion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Houareau, Claudia</dc:creator>
  <cp:keywords/>
  <dc:description/>
  <cp:lastModifiedBy>Houareau, Claudia</cp:lastModifiedBy>
  <cp:revision>370</cp:revision>
  <cp:lastPrinted>2019-05-10T14:09:58Z</cp:lastPrinted>
  <dcterms:created xsi:type="dcterms:W3CDTF">2015-11-02T12:29:13Z</dcterms:created>
  <dcterms:modified xsi:type="dcterms:W3CDTF">2020-11-19T11:50:21Z</dcterms:modified>
  <cp:category/>
</cp:coreProperties>
</file>