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4" r:id="rId2"/>
    <p:sldId id="365" r:id="rId3"/>
    <p:sldId id="383" r:id="rId4"/>
    <p:sldId id="59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1717" autoAdjust="0"/>
  </p:normalViewPr>
  <p:slideViewPr>
    <p:cSldViewPr>
      <p:cViewPr varScale="1">
        <p:scale>
          <a:sx n="32" d="100"/>
          <a:sy n="32" d="100"/>
        </p:scale>
        <p:origin x="16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/>
              <a:t>Neu: Amerika: Belize, Turks and </a:t>
            </a:r>
            <a:r>
              <a:rPr lang="de-DE" baseline="0" dirty="0" err="1"/>
              <a:t>Caicos</a:t>
            </a:r>
            <a:r>
              <a:rPr lang="de-DE" baseline="0" dirty="0"/>
              <a:t> </a:t>
            </a:r>
            <a:r>
              <a:rPr lang="de-DE" baseline="0" dirty="0" err="1"/>
              <a:t>islands</a:t>
            </a: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23.11.2020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592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58.275.384 Fälle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1.382.149 Todesfälle (2,37%)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22.11.2020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20121"/>
              </p:ext>
            </p:extLst>
          </p:nvPr>
        </p:nvGraphicFramePr>
        <p:xfrm>
          <a:off x="107504" y="1744702"/>
          <a:ext cx="8928992" cy="471763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12.089.438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1.184.547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359,97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9.095.806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281.227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-8,34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1.380.531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235.979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6.052.786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203.827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2.089.329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186.076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2.127.051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172.452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843.475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152.357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401,23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1.493.383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149.027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223,61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918.269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127.766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1.556.730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98.139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-24,37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22.11.2020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837492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560527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32801"/>
              </p:ext>
            </p:extLst>
          </p:nvPr>
        </p:nvGraphicFramePr>
        <p:xfrm>
          <a:off x="46726" y="4189463"/>
          <a:ext cx="1428930" cy="1070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Botswana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018022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29067"/>
              </p:ext>
            </p:extLst>
          </p:nvPr>
        </p:nvGraphicFramePr>
        <p:xfrm>
          <a:off x="3696072" y="4207753"/>
          <a:ext cx="1596008" cy="1832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 Virgin Islands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Turks and </a:t>
                      </a:r>
                      <a:r>
                        <a:rPr lang="de-DE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Caicos</a:t>
                      </a:r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islands</a:t>
                      </a:r>
                      <a:endParaRPr lang="de-D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261538"/>
              </p:ext>
            </p:extLst>
          </p:nvPr>
        </p:nvGraphicFramePr>
        <p:xfrm>
          <a:off x="5486275" y="4215974"/>
          <a:ext cx="1382713" cy="18707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6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41557"/>
              </p:ext>
            </p:extLst>
          </p:nvPr>
        </p:nvGraphicFramePr>
        <p:xfrm>
          <a:off x="46726" y="5711052"/>
          <a:ext cx="1428930" cy="6769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5101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07941" y="21852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07199"/>
              </p:ext>
            </p:extLst>
          </p:nvPr>
        </p:nvGraphicFramePr>
        <p:xfrm>
          <a:off x="7306996" y="2710565"/>
          <a:ext cx="1707669" cy="380389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42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632,74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503,16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Nordmazedonien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Herzegovina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3997586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13704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449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895503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Weißrussland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236151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71600" y="3481263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81 Länder/Territorien mit einer 7-Tages-Inzidenz &gt; 50 Fälle / 100.000 Ew.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982232"/>
              </p:ext>
            </p:extLst>
          </p:nvPr>
        </p:nvGraphicFramePr>
        <p:xfrm>
          <a:off x="1763688" y="4201889"/>
          <a:ext cx="1828176" cy="15868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r>
                        <a:rPr lang="de-DE" sz="1100" b="0" dirty="0"/>
                        <a:t>Curaçao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08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(NL)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C22333EE-A798-4D0A-9D81-615BF7C86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8" y="561975"/>
            <a:ext cx="69532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22.11.2020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75556" y="3782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333553"/>
              </p:ext>
            </p:extLst>
          </p:nvPr>
        </p:nvGraphicFramePr>
        <p:xfrm>
          <a:off x="323528" y="742628"/>
          <a:ext cx="2808312" cy="59397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624,05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488,34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455,47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3330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390,96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1997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36C7D7B8-3BCA-425E-B7DE-9ADBC1B16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8694" y="803865"/>
            <a:ext cx="5363542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470" y="992216"/>
            <a:ext cx="8741060" cy="587727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Amerika: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/>
              <a:t>USA und Brasilien weiterhin Anstieg der tägl. Neuinfektionen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600" dirty="0"/>
              <a:t>Mexiko hat 100.000 Todesfälle registriert, v.a. begrenzte Testmöglichkeiten und Krankenhauskapazitäten </a:t>
            </a:r>
            <a:endParaRPr lang="de-DE" sz="20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Asien/EMRO: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Abnahme Neuinfektionen in Indien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Japan und Südkorea erneut Anstieg der Neuinfektionen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Anstieg der tägl. Neuinfektionen in WHO Region EMRO: v.a. </a:t>
            </a:r>
            <a:r>
              <a:rPr lang="de-DE" sz="1600"/>
              <a:t>Jordanien, Iran, Marokko (60% der neuen Fälle in der Region); Folge von verfrühten Lockerungsmaßnahmen, wenig Akzeptanz und Einhaltung von Maßnahmen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/>
              <a:t>Europa</a:t>
            </a:r>
            <a:r>
              <a:rPr lang="de-DE" sz="1800" dirty="0"/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Weiterhin größter Anteil mit der neuen Fälle und der Todesfälle in den letzten 7 Tagen, Zahl der Neuinfektionen insgesamt etwas rückläufig, Todesfälle im Vergleich zur Vorwoche weiterhin ansteigend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Zunahme der tägl. Neuinfektionen in Russland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ECDC RRA vom 19.11.: </a:t>
            </a:r>
            <a:r>
              <a:rPr lang="en-US" sz="1600" dirty="0"/>
              <a:t>Increase in fatal cases of COVID-19 among long-term care facility residents in the EU/EEA and the UK: </a:t>
            </a:r>
            <a:r>
              <a:rPr lang="en-US" sz="1600" dirty="0" err="1"/>
              <a:t>sehr</a:t>
            </a:r>
            <a:r>
              <a:rPr lang="en-US" sz="1600" dirty="0"/>
              <a:t> </a:t>
            </a:r>
            <a:r>
              <a:rPr lang="en-US" sz="1600" dirty="0" err="1"/>
              <a:t>hohe</a:t>
            </a:r>
            <a:r>
              <a:rPr lang="en-US" sz="1600" dirty="0"/>
              <a:t> </a:t>
            </a:r>
            <a:r>
              <a:rPr lang="en-US" sz="1600" dirty="0" err="1"/>
              <a:t>Infektionswahrscheinlichkeit</a:t>
            </a:r>
            <a:r>
              <a:rPr lang="en-US" sz="1600" dirty="0"/>
              <a:t> </a:t>
            </a:r>
            <a:r>
              <a:rPr lang="en-US" sz="1600" dirty="0" err="1"/>
              <a:t>sowie</a:t>
            </a:r>
            <a:r>
              <a:rPr lang="en-US" sz="1600" dirty="0"/>
              <a:t> </a:t>
            </a:r>
            <a:r>
              <a:rPr lang="en-US" sz="1600" dirty="0" err="1"/>
              <a:t>sehr</a:t>
            </a:r>
            <a:r>
              <a:rPr lang="en-US" sz="1600" dirty="0"/>
              <a:t> </a:t>
            </a:r>
            <a:r>
              <a:rPr lang="en-US" sz="1600" dirty="0" err="1"/>
              <a:t>hohes</a:t>
            </a:r>
            <a:r>
              <a:rPr lang="en-US" sz="1600" dirty="0"/>
              <a:t> </a:t>
            </a:r>
            <a:r>
              <a:rPr lang="en-US" sz="1600" dirty="0" err="1"/>
              <a:t>Schadensausmaß</a:t>
            </a:r>
            <a:r>
              <a:rPr lang="en-US" sz="1600" dirty="0"/>
              <a:t> -&gt; </a:t>
            </a:r>
            <a:r>
              <a:rPr lang="de-DE" sz="1600" dirty="0"/>
              <a:t>das Risiko für Bewohner von LTCFs im Zusammenhang mit einer COVID-19-Infektion wird aktuell als sehr hoch eingeschätzt.</a:t>
            </a: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Bildschirmpräsentation (4:3)</PresentationFormat>
  <Paragraphs>292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Singer, Regina</cp:lastModifiedBy>
  <cp:revision>1326</cp:revision>
  <dcterms:created xsi:type="dcterms:W3CDTF">2020-04-16T05:25:18Z</dcterms:created>
  <dcterms:modified xsi:type="dcterms:W3CDTF">2020-11-23T11:16:37Z</dcterms:modified>
</cp:coreProperties>
</file>