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2" r:id="rId2"/>
    <p:sldId id="265" r:id="rId3"/>
    <p:sldId id="266" r:id="rId4"/>
    <p:sldId id="269" r:id="rId5"/>
    <p:sldId id="270" r:id="rId6"/>
    <p:sldId id="273" r:id="rId7"/>
    <p:sldId id="274" r:id="rId8"/>
    <p:sldId id="276" r:id="rId9"/>
    <p:sldId id="277" r:id="rId10"/>
    <p:sldId id="280" r:id="rId11"/>
    <p:sldId id="279" r:id="rId12"/>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3" autoAdjust="0"/>
    <p:restoredTop sz="85380" autoAdjust="0"/>
  </p:normalViewPr>
  <p:slideViewPr>
    <p:cSldViewPr snapToGrid="0" snapToObjects="1">
      <p:cViewPr>
        <p:scale>
          <a:sx n="100" d="100"/>
          <a:sy n="100" d="100"/>
        </p:scale>
        <p:origin x="2094" y="57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23.11.2020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23.11.2020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geschätzte ARE in KW 46:</a:t>
            </a:r>
          </a:p>
          <a:p>
            <a:r>
              <a:rPr lang="de-DE" b="0" dirty="0"/>
              <a:t>0-5 Jahre:	298.000 ARE (6.300/100.000), davon </a:t>
            </a:r>
            <a:r>
              <a:rPr lang="de-DE" b="0" baseline="0" dirty="0"/>
              <a:t>22% mit Arztbesuch = ca. 66.000 mit Arztbesuch wegen ARE</a:t>
            </a:r>
            <a:endParaRPr lang="de-DE" b="0" dirty="0"/>
          </a:p>
          <a:p>
            <a:pPr marL="0" marR="0" indent="0" algn="l" defTabSz="457200" rtl="0" eaLnBrk="1" fontAlgn="auto" latinLnBrk="0" hangingPunct="1">
              <a:lnSpc>
                <a:spcPct val="100000"/>
              </a:lnSpc>
              <a:spcBef>
                <a:spcPts val="0"/>
              </a:spcBef>
              <a:spcAft>
                <a:spcPts val="0"/>
              </a:spcAft>
              <a:buClrTx/>
              <a:buSzTx/>
              <a:buFontTx/>
              <a:buNone/>
              <a:tabLst/>
              <a:defRPr/>
            </a:pPr>
            <a:r>
              <a:rPr lang="de-DE" b="0" dirty="0"/>
              <a:t>6-10 Jahre:	122.000</a:t>
            </a:r>
            <a:r>
              <a:rPr lang="de-DE" b="0" baseline="0" dirty="0"/>
              <a:t> ARE (3.300/</a:t>
            </a:r>
            <a:r>
              <a:rPr lang="de-DE" b="0" dirty="0"/>
              <a:t>100.000</a:t>
            </a:r>
            <a:r>
              <a:rPr lang="de-DE" b="0" baseline="0" dirty="0"/>
              <a:t>), davon   6% mit Arztbesuch = ca.  7.000 </a:t>
            </a:r>
            <a:r>
              <a:rPr lang="de-DE" b="0" dirty="0"/>
              <a:t>mit</a:t>
            </a:r>
            <a:r>
              <a:rPr lang="de-DE" b="0" baseline="0" dirty="0"/>
              <a:t> Arztbesuch wegen ARE</a:t>
            </a:r>
          </a:p>
          <a:p>
            <a:r>
              <a:rPr lang="de-DE" b="0" dirty="0"/>
              <a:t>11-14 Jahre:    </a:t>
            </a:r>
            <a:r>
              <a:rPr lang="de-DE" b="0" baseline="0" dirty="0"/>
              <a:t>  71</a:t>
            </a:r>
            <a:r>
              <a:rPr lang="de-DE" b="0" dirty="0"/>
              <a:t>.000 ARE (2.400/100.000),</a:t>
            </a:r>
            <a:r>
              <a:rPr lang="de-DE" b="0" baseline="0" dirty="0"/>
              <a:t> </a:t>
            </a:r>
            <a:r>
              <a:rPr lang="de-DE" b="0" dirty="0"/>
              <a:t>davon   0% mit Arztbesuch</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60529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	 n (gesamt)	n (KW 47)	% KW 47</a:t>
            </a:r>
            <a:r>
              <a:rPr lang="de-DE" baseline="0" dirty="0"/>
              <a:t>     </a:t>
            </a:r>
            <a:r>
              <a:rPr lang="de-DE" dirty="0"/>
              <a:t>Bevölkerungsanteil</a:t>
            </a:r>
          </a:p>
          <a:p>
            <a:r>
              <a:rPr lang="de-DE" dirty="0"/>
              <a:t>0-5:    	21.920		2.802 		2,4%		5,7%</a:t>
            </a:r>
          </a:p>
          <a:p>
            <a:r>
              <a:rPr lang="de-DE" dirty="0"/>
              <a:t>6-10:   	24.608		3.842 		3,3%		4,4%</a:t>
            </a:r>
          </a:p>
          <a:p>
            <a:r>
              <a:rPr lang="de-DE" dirty="0"/>
              <a:t>11-14: 	27.348		3.994 		3,4%		3,6%</a:t>
            </a:r>
          </a:p>
          <a:p>
            <a:r>
              <a:rPr lang="de-DE" dirty="0"/>
              <a:t>15-20: 	73.106		9.422 		8,0%		5,8%</a:t>
            </a:r>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347358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287638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8960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54425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- 52 neue Ausbrüche</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Zwei Drittel aller Ausbrüche in den letzten 1 ½ Monaten (seit KW 42) </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in rund ¼ der Ausbrüche wurden nur Erwachsene berichtet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Größte Geschehen KW 46/47:</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NI, Wolfsburg, 29 Fälle: 15 (0-10), 14 (15+)</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TH, Gera, 19 Fälle: 7 (0-10), 12 (15+)</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BB, Potsdam, 16 Fälle: 12 (0-5), 4 (15+)</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-Median: 3 Fälle pro Ausbruch in KW 46/47 (insgesamt Median= 4 Fälle)</a:t>
            </a:r>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327286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75 neue Ausbrüche</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Größte Geschehen KW 46/47:</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HH, Hamburg (Veddel), Grund- und Stadtteilschule, </a:t>
            </a:r>
            <a:r>
              <a:rPr lang="de-DE" sz="1200" b="1" kern="1200" dirty="0">
                <a:solidFill>
                  <a:schemeClr val="tx1"/>
                </a:solidFill>
                <a:effectLst/>
                <a:latin typeface="+mn-lt"/>
                <a:ea typeface="+mn-ea"/>
                <a:cs typeface="+mn-cs"/>
              </a:rPr>
              <a:t>51 Fälle</a:t>
            </a:r>
            <a:r>
              <a:rPr lang="de-DE" sz="1200" kern="1200" dirty="0">
                <a:solidFill>
                  <a:schemeClr val="tx1"/>
                </a:solidFill>
                <a:effectLst/>
                <a:latin typeface="+mn-lt"/>
                <a:ea typeface="+mn-ea"/>
                <a:cs typeface="+mn-cs"/>
              </a:rPr>
              <a:t>: 33 (0-10), 14 (11-14), 2 (15-20), 2 (21+)</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 Laut Presse 94 Infektionen</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TH, Ilm-Kreis, weiterführende Schule, </a:t>
            </a:r>
            <a:r>
              <a:rPr lang="de-DE" sz="1200" b="1" kern="1200" dirty="0">
                <a:solidFill>
                  <a:schemeClr val="tx1"/>
                </a:solidFill>
                <a:effectLst/>
                <a:latin typeface="+mn-lt"/>
                <a:ea typeface="+mn-ea"/>
                <a:cs typeface="+mn-cs"/>
              </a:rPr>
              <a:t>32 Fälle</a:t>
            </a:r>
            <a:r>
              <a:rPr lang="de-DE" sz="1200" kern="1200" dirty="0">
                <a:solidFill>
                  <a:schemeClr val="tx1"/>
                </a:solidFill>
                <a:effectLst/>
                <a:latin typeface="+mn-lt"/>
                <a:ea typeface="+mn-ea"/>
                <a:cs typeface="+mn-cs"/>
              </a:rPr>
              <a:t>: 4 (6-10), 15 (11-14), 5 (15-20), 8 (21+)</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de-DE" sz="1200" kern="1200" dirty="0">
                <a:solidFill>
                  <a:schemeClr val="tx1"/>
                </a:solidFill>
                <a:effectLst/>
                <a:latin typeface="+mn-lt"/>
                <a:ea typeface="+mn-ea"/>
                <a:cs typeface="+mn-cs"/>
              </a:rPr>
              <a:t>ST, Mansfeld-Südharz, weiterführende Schule, </a:t>
            </a:r>
            <a:r>
              <a:rPr lang="de-DE" sz="1200" b="1" kern="1200" dirty="0">
                <a:solidFill>
                  <a:schemeClr val="tx1"/>
                </a:solidFill>
                <a:effectLst/>
                <a:latin typeface="+mn-lt"/>
                <a:ea typeface="+mn-ea"/>
                <a:cs typeface="+mn-cs"/>
              </a:rPr>
              <a:t>30 Fälle</a:t>
            </a:r>
            <a:r>
              <a:rPr lang="de-DE" sz="1200" kern="1200" dirty="0">
                <a:solidFill>
                  <a:schemeClr val="tx1"/>
                </a:solidFill>
                <a:effectLst/>
                <a:latin typeface="+mn-lt"/>
                <a:ea typeface="+mn-ea"/>
                <a:cs typeface="+mn-cs"/>
              </a:rPr>
              <a:t>: 22 (11-14), 6 (15-20), 2 (21+)</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Annotationen: „Durch </a:t>
            </a:r>
            <a:r>
              <a:rPr lang="de-DE" sz="1200" kern="1200" dirty="0" err="1">
                <a:solidFill>
                  <a:schemeClr val="tx1"/>
                </a:solidFill>
                <a:effectLst/>
                <a:latin typeface="+mn-lt"/>
                <a:ea typeface="+mn-ea"/>
                <a:cs typeface="+mn-cs"/>
              </a:rPr>
              <a:t>Abstrichaktion</a:t>
            </a:r>
            <a:r>
              <a:rPr lang="de-DE" sz="1200" kern="1200" dirty="0">
                <a:solidFill>
                  <a:schemeClr val="tx1"/>
                </a:solidFill>
                <a:effectLst/>
                <a:latin typeface="+mn-lt"/>
                <a:ea typeface="+mn-ea"/>
                <a:cs typeface="+mn-cs"/>
              </a:rPr>
              <a:t> erfolgte die Befundung der meistenteils asymptomatischen Infizierten. In der Schule werden 289 Schüler betreut. Die hohe Anzahl Infizierter könnte mit dem täglichen Schülertransport aller Schüler per Bus über eine Fahrtzeit von insgesamt 1 Stunde zusammenhängen?“</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-Median: 3 Fälle pro Ausbruch in KW 46/47 (insgesamt Median= 3 Fälle)</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52052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B4B6A958-21DA-4EB5-9A2D-4EDF63556270}" type="datetime1">
              <a:rPr lang="de-DE" smtClean="0"/>
              <a:t>23.11.2020</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fld id="{9A269E85-827B-4B3D-8EC8-7EBF4884D6B3}" type="datetime1">
              <a:rPr lang="de-DE" smtClean="0"/>
              <a:t>23.11.2020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E1EC3C80-59F9-4B27-ACDC-4938287A1705}" type="datetime1">
              <a:rPr lang="de-DE" smtClean="0"/>
              <a:t>23.11.2020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E28F578-F389-4C9B-9003-A24C4BDC9A08}" type="datetime1">
              <a:rPr lang="de-DE" smtClean="0"/>
              <a:t>23.11.2020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CBDF09B-1CCD-4F3A-A4BD-9D9ED2C8E2B4}" type="datetime1">
              <a:rPr lang="de-DE" smtClean="0"/>
              <a:t>23.11.2020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F4D3B87-2DDE-4587-8B8E-472CAAC1F3E7}" type="datetime1">
              <a:rPr lang="de-DE" smtClean="0"/>
              <a:t>23.11.2020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3F783E0F-D930-4A28-BA41-F6A2462FD65C}" type="datetime1">
              <a:rPr lang="de-DE" smtClean="0"/>
              <a:t>23.11.2020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C01119-1B38-4F88-82F1-00C623E26260}" type="datetime1">
              <a:rPr lang="de-DE" smtClean="0"/>
              <a:t>23.11.2020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8042255-D65D-4C62-AA91-470F186BD26A}" type="datetime1">
              <a:rPr lang="de-DE" smtClean="0"/>
              <a:t>23.11.2020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fld id="{2B6051F1-EBF4-4007-AE7F-3B3BD5A48578}" type="datetime1">
              <a:rPr lang="de-DE" smtClean="0"/>
              <a:t>23.11.2020</a:t>
            </a:fld>
            <a:endParaRPr lang="de-DE" dirty="0"/>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endParaRPr lang="de-DE" dirty="0"/>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890" y="1700479"/>
            <a:ext cx="4667504" cy="1265345"/>
          </a:xfrm>
        </p:spPr>
        <p:txBody>
          <a:bodyPr>
            <a:normAutofit fontScale="90000"/>
          </a:bodyPr>
          <a:lstStyle/>
          <a:p>
            <a:r>
              <a:rPr lang="de-DE" dirty="0"/>
              <a:t>Corona-KiTa-Studie</a:t>
            </a:r>
            <a:br>
              <a:rPr lang="de-DE" dirty="0"/>
            </a:br>
            <a:br>
              <a:rPr lang="de-DE" b="0" dirty="0"/>
            </a:br>
            <a:r>
              <a:rPr lang="de-DE" b="0" dirty="0"/>
              <a:t>Erkrankungszahlen bei</a:t>
            </a:r>
            <a:br>
              <a:rPr lang="de-DE" b="0" dirty="0"/>
            </a:br>
            <a:r>
              <a:rPr lang="de-DE" b="0" dirty="0"/>
              <a:t>Kindern unter 10 Jahren</a:t>
            </a:r>
          </a:p>
        </p:txBody>
      </p:sp>
      <p:sp>
        <p:nvSpPr>
          <p:cNvPr id="5" name="Textplatzhalter 4"/>
          <p:cNvSpPr>
            <a:spLocks noGrp="1"/>
          </p:cNvSpPr>
          <p:nvPr>
            <p:ph type="body" sz="quarter" idx="14"/>
          </p:nvPr>
        </p:nvSpPr>
        <p:spPr/>
        <p:txBody>
          <a:bodyPr/>
          <a:lstStyle/>
          <a:p>
            <a:endParaRPr lang="de-DE" dirty="0"/>
          </a:p>
        </p:txBody>
      </p:sp>
      <p:sp>
        <p:nvSpPr>
          <p:cNvPr id="2" name="Datumsplatzhalter 1"/>
          <p:cNvSpPr>
            <a:spLocks noGrp="1"/>
          </p:cNvSpPr>
          <p:nvPr>
            <p:ph type="dt" sz="half" idx="10"/>
          </p:nvPr>
        </p:nvSpPr>
        <p:spPr/>
        <p:txBody>
          <a:bodyPr/>
          <a:lstStyle/>
          <a:p>
            <a:fld id="{8A1A1B8D-0263-44FB-A4C3-55492F149A35}" type="datetime1">
              <a:rPr lang="de-DE" smtClean="0"/>
              <a:t>23.11.2020</a:t>
            </a:fld>
            <a:endParaRPr lang="de-DE" dirty="0"/>
          </a:p>
        </p:txBody>
      </p:sp>
      <p:sp>
        <p:nvSpPr>
          <p:cNvPr id="3" name="Foliennummernplatzhalter 2"/>
          <p:cNvSpPr>
            <a:spLocks noGrp="1"/>
          </p:cNvSpPr>
          <p:nvPr>
            <p:ph type="sldNum" sz="quarter" idx="12"/>
          </p:nvPr>
        </p:nvSpPr>
        <p:spPr/>
        <p:txBody>
          <a:bodyPr/>
          <a:lstStyle/>
          <a:p>
            <a:fld id="{162A217B-ED1C-D84B-8478-63C77FA79618}" type="slidenum">
              <a:rPr lang="de-DE" smtClean="0"/>
              <a:pPr/>
              <a:t>1</a:t>
            </a:fld>
            <a:endParaRPr lang="de-DE" dirty="0"/>
          </a:p>
        </p:txBody>
      </p:sp>
    </p:spTree>
    <p:extLst>
      <p:ext uri="{BB962C8B-B14F-4D97-AF65-F5344CB8AC3E}">
        <p14:creationId xmlns:p14="http://schemas.microsoft.com/office/powerpoint/2010/main" val="391611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56088" y="694945"/>
            <a:ext cx="7983646" cy="277977"/>
          </a:xfrm>
        </p:spPr>
        <p:txBody>
          <a:bodyPr>
            <a:noAutofit/>
          </a:bodyPr>
          <a:lstStyle/>
          <a:p>
            <a:r>
              <a:rPr lang="de-DE" sz="1400" dirty="0"/>
              <a:t>Insgesamt wurden in SurvNet 311 Ausbrüche in Kindergärten/Horte (&gt;= 2 Fälle) angelegt</a:t>
            </a:r>
          </a:p>
          <a:p>
            <a:pPr lvl="1"/>
            <a:r>
              <a:rPr lang="de-DE" sz="1200" dirty="0"/>
              <a:t>235 (76%) Ausbrüche inkl. mit Fällen &lt; 15 Jahren, 40% (598/1.507) der Fälle sind 0 - 5 Jahre alt</a:t>
            </a:r>
          </a:p>
          <a:p>
            <a:pPr lvl="1"/>
            <a:r>
              <a:rPr lang="de-DE" sz="1200" dirty="0"/>
              <a:t>76 Ausbrüche nur mit Fällen 15 Jahre und älter</a:t>
            </a:r>
          </a:p>
        </p:txBody>
      </p:sp>
      <p:sp>
        <p:nvSpPr>
          <p:cNvPr id="3" name="Datumsplatzhalter 2"/>
          <p:cNvSpPr>
            <a:spLocks noGrp="1"/>
          </p:cNvSpPr>
          <p:nvPr>
            <p:ph type="dt" sz="half" idx="10"/>
          </p:nvPr>
        </p:nvSpPr>
        <p:spPr/>
        <p:txBody>
          <a:bodyPr/>
          <a:lstStyle/>
          <a:p>
            <a:fld id="{E1EC3C80-59F9-4B27-ACDC-4938287A1705}" type="datetime1">
              <a:rPr lang="de-DE" smtClean="0"/>
              <a:t>23.11.2020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10</a:t>
            </a:fld>
            <a:endParaRPr lang="de-DE"/>
          </a:p>
        </p:txBody>
      </p:sp>
      <p:sp>
        <p:nvSpPr>
          <p:cNvPr id="6" name="Titel 5"/>
          <p:cNvSpPr>
            <a:spLocks noGrp="1"/>
          </p:cNvSpPr>
          <p:nvPr>
            <p:ph type="title"/>
          </p:nvPr>
        </p:nvSpPr>
        <p:spPr>
          <a:xfrm>
            <a:off x="520801" y="234087"/>
            <a:ext cx="7983646" cy="555956"/>
          </a:xfrm>
        </p:spPr>
        <p:txBody>
          <a:bodyPr/>
          <a:lstStyle/>
          <a:p>
            <a:r>
              <a:rPr lang="de-DE" dirty="0"/>
              <a:t>Ausbrüche in </a:t>
            </a:r>
            <a:r>
              <a:rPr lang="de-DE" sz="2400" dirty="0"/>
              <a:t>Kindergärten/Horte</a:t>
            </a:r>
            <a:endParaRPr lang="de-DE" dirty="0"/>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a:t>Datenstand: 23.11.2020</a:t>
            </a:r>
          </a:p>
        </p:txBody>
      </p:sp>
      <p:pic>
        <p:nvPicPr>
          <p:cNvPr id="2" name="Grafik 1">
            <a:extLst>
              <a:ext uri="{FF2B5EF4-FFF2-40B4-BE49-F238E27FC236}">
                <a16:creationId xmlns:a16="http://schemas.microsoft.com/office/drawing/2014/main" id="{FF5BF5F7-DA2B-4855-BEB9-C22E5E73422A}"/>
              </a:ext>
            </a:extLst>
          </p:cNvPr>
          <p:cNvPicPr>
            <a:picLocks noChangeAspect="1"/>
          </p:cNvPicPr>
          <p:nvPr/>
        </p:nvPicPr>
        <p:blipFill>
          <a:blip r:embed="rId3"/>
          <a:stretch>
            <a:fillRect/>
          </a:stretch>
        </p:blipFill>
        <p:spPr>
          <a:xfrm>
            <a:off x="0" y="1481495"/>
            <a:ext cx="9144000" cy="2967060"/>
          </a:xfrm>
          <a:prstGeom prst="rect">
            <a:avLst/>
          </a:prstGeom>
        </p:spPr>
      </p:pic>
    </p:spTree>
    <p:extLst>
      <p:ext uri="{BB962C8B-B14F-4D97-AF65-F5344CB8AC3E}">
        <p14:creationId xmlns:p14="http://schemas.microsoft.com/office/powerpoint/2010/main" val="427247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56088" y="702259"/>
            <a:ext cx="7983646" cy="672999"/>
          </a:xfrm>
        </p:spPr>
        <p:txBody>
          <a:bodyPr>
            <a:noAutofit/>
          </a:bodyPr>
          <a:lstStyle/>
          <a:p>
            <a:r>
              <a:rPr lang="de-DE" sz="1400" dirty="0"/>
              <a:t>Insgesamt wurden in SurvNet 550</a:t>
            </a:r>
            <a:r>
              <a:rPr lang="de-DE" sz="1400" dirty="0">
                <a:solidFill>
                  <a:srgbClr val="FF0000"/>
                </a:solidFill>
              </a:rPr>
              <a:t> </a:t>
            </a:r>
            <a:r>
              <a:rPr lang="de-DE" sz="1400" dirty="0"/>
              <a:t>Ausbrüche in Schulen angelegt (&gt;= 2 Fälle, 0-5 Jahre ausgeschlossen) </a:t>
            </a:r>
          </a:p>
          <a:p>
            <a:pPr lvl="1"/>
            <a:r>
              <a:rPr lang="de-DE" sz="1200" dirty="0"/>
              <a:t>508 (92%) Ausbrüche inkl. mit Fällen &lt; 21 Jahren, 16% (6-10J.), 26% (11-14J.), 33% (15-20J.), 25% (21+)</a:t>
            </a:r>
          </a:p>
          <a:p>
            <a:pPr lvl="1"/>
            <a:r>
              <a:rPr lang="de-DE" sz="1200" dirty="0"/>
              <a:t>42 Ausbrüche nur mit Fällen 21 Jahre und älter</a:t>
            </a:r>
          </a:p>
        </p:txBody>
      </p:sp>
      <p:sp>
        <p:nvSpPr>
          <p:cNvPr id="3" name="Datumsplatzhalter 2"/>
          <p:cNvSpPr>
            <a:spLocks noGrp="1"/>
          </p:cNvSpPr>
          <p:nvPr>
            <p:ph type="dt" sz="half" idx="10"/>
          </p:nvPr>
        </p:nvSpPr>
        <p:spPr/>
        <p:txBody>
          <a:bodyPr/>
          <a:lstStyle/>
          <a:p>
            <a:fld id="{E1EC3C80-59F9-4B27-ACDC-4938287A1705}" type="datetime1">
              <a:rPr lang="de-DE" smtClean="0"/>
              <a:t>23.11.2020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11</a:t>
            </a:fld>
            <a:endParaRPr lang="de-DE"/>
          </a:p>
        </p:txBody>
      </p:sp>
      <p:sp>
        <p:nvSpPr>
          <p:cNvPr id="6" name="Titel 5"/>
          <p:cNvSpPr>
            <a:spLocks noGrp="1"/>
          </p:cNvSpPr>
          <p:nvPr>
            <p:ph type="title"/>
          </p:nvPr>
        </p:nvSpPr>
        <p:spPr>
          <a:xfrm>
            <a:off x="457200" y="234087"/>
            <a:ext cx="7983646" cy="555956"/>
          </a:xfrm>
        </p:spPr>
        <p:txBody>
          <a:bodyPr/>
          <a:lstStyle/>
          <a:p>
            <a:r>
              <a:rPr lang="de-DE" dirty="0"/>
              <a:t>Ausbrüche in Schulen</a:t>
            </a:r>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a:t>Datenstand: 23.11.2020</a:t>
            </a:r>
          </a:p>
        </p:txBody>
      </p:sp>
      <p:pic>
        <p:nvPicPr>
          <p:cNvPr id="2" name="Grafik 1">
            <a:extLst>
              <a:ext uri="{FF2B5EF4-FFF2-40B4-BE49-F238E27FC236}">
                <a16:creationId xmlns:a16="http://schemas.microsoft.com/office/drawing/2014/main" id="{2F93A5EC-54FA-4403-BE16-98FD55711AC9}"/>
              </a:ext>
            </a:extLst>
          </p:cNvPr>
          <p:cNvPicPr>
            <a:picLocks noChangeAspect="1"/>
          </p:cNvPicPr>
          <p:nvPr/>
        </p:nvPicPr>
        <p:blipFill>
          <a:blip r:embed="rId3"/>
          <a:stretch>
            <a:fillRect/>
          </a:stretch>
        </p:blipFill>
        <p:spPr>
          <a:xfrm>
            <a:off x="0" y="1427005"/>
            <a:ext cx="9144000" cy="3288510"/>
          </a:xfrm>
          <a:prstGeom prst="rect">
            <a:avLst/>
          </a:prstGeom>
        </p:spPr>
      </p:pic>
    </p:spTree>
    <p:extLst>
      <p:ext uri="{BB962C8B-B14F-4D97-AF65-F5344CB8AC3E}">
        <p14:creationId xmlns:p14="http://schemas.microsoft.com/office/powerpoint/2010/main" val="208815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p:txBody>
          <a:bodyPr>
            <a:normAutofit fontScale="85000" lnSpcReduction="20000"/>
          </a:bodyPr>
          <a:lstStyle/>
          <a:p>
            <a:r>
              <a:rPr lang="de-DE" dirty="0"/>
              <a:t>Kooperation DJI (Deutsches Jugendinstitut) und RKI</a:t>
            </a:r>
          </a:p>
          <a:p>
            <a:r>
              <a:rPr lang="de-DE" dirty="0"/>
              <a:t>Längsschnittstudie zur Begleitung der schrittweisen Öffnung von Kindertageseinrichtungen und der Kindertagespflege (Start 1.6.2020)</a:t>
            </a:r>
          </a:p>
          <a:p>
            <a:r>
              <a:rPr lang="de-DE" b="1" dirty="0"/>
              <a:t>Ziel: </a:t>
            </a:r>
            <a:r>
              <a:rPr lang="de-DE" dirty="0"/>
              <a:t>Klärung wie stark das Öffnungsgeschehen mit gehäuften Infektionen von Kindern und Erwachsenen einhergeht</a:t>
            </a:r>
          </a:p>
          <a:p>
            <a:r>
              <a:rPr lang="de-DE" b="1" dirty="0"/>
              <a:t>Forschungsfragen:</a:t>
            </a:r>
          </a:p>
          <a:p>
            <a:pPr marL="914400" lvl="1" indent="-457200">
              <a:buFont typeface="+mj-lt"/>
              <a:buAutoNum type="arabicPeriod"/>
            </a:pPr>
            <a:r>
              <a:rPr lang="de-DE" dirty="0"/>
              <a:t>Unter welchen Bedingungen wird die schrittweise Öffnung aktuell angeboten? </a:t>
            </a:r>
            <a:endParaRPr lang="en-US" dirty="0"/>
          </a:p>
          <a:p>
            <a:pPr marL="914400" lvl="1" indent="-457200">
              <a:buFont typeface="+mj-lt"/>
              <a:buAutoNum type="arabicPeriod"/>
            </a:pPr>
            <a:r>
              <a:rPr lang="de-DE" dirty="0"/>
              <a:t>Welche Herausforderungen sind für die Einrichtungen, das Personal, die Kinder sowie die Eltern (mit und ohne Betreuung) von besonderer Bedeutung?</a:t>
            </a:r>
            <a:endParaRPr lang="en-US" dirty="0"/>
          </a:p>
          <a:p>
            <a:pPr marL="914400" lvl="1" indent="-457200">
              <a:buFont typeface="+mj-lt"/>
              <a:buAutoNum type="arabicPeriod"/>
            </a:pPr>
            <a:r>
              <a:rPr lang="de-DE" dirty="0"/>
              <a:t>Unter welchen Voraussetzungen gelingt eine schrittweise, kontrollierte Öffnung?</a:t>
            </a:r>
            <a:endParaRPr lang="en-US" dirty="0"/>
          </a:p>
          <a:p>
            <a:pPr marL="914400" lvl="1" indent="-457200">
              <a:buFont typeface="+mj-lt"/>
              <a:buAutoNum type="arabicPeriod"/>
            </a:pPr>
            <a:r>
              <a:rPr lang="de-DE" b="1" dirty="0"/>
              <a:t>Wie hoch sind die damit einhergehenden Erkrankungsrisiken für alle Beteiligten?</a:t>
            </a:r>
            <a:endParaRPr lang="en-US" b="1" dirty="0"/>
          </a:p>
          <a:p>
            <a:pPr marL="914400" lvl="1" indent="-457200">
              <a:buFont typeface="+mj-lt"/>
              <a:buAutoNum type="arabicPeriod"/>
            </a:pPr>
            <a:r>
              <a:rPr lang="de-DE" b="1" dirty="0"/>
              <a:t>Welche Rolle spielt die Gestaltung der Kindertagesbetreuung für die weitere Verbreitung von SARS-CoV-2? Welche Rolle kommt dabei Kindern zu?</a:t>
            </a:r>
            <a:endParaRPr lang="en-US" b="1" dirty="0"/>
          </a:p>
          <a:p>
            <a:pPr marL="0" indent="0">
              <a:buNone/>
            </a:pPr>
            <a:endParaRPr lang="de-DE" dirty="0"/>
          </a:p>
        </p:txBody>
      </p:sp>
      <p:sp>
        <p:nvSpPr>
          <p:cNvPr id="2" name="Datumsplatzhalter 1"/>
          <p:cNvSpPr>
            <a:spLocks noGrp="1"/>
          </p:cNvSpPr>
          <p:nvPr>
            <p:ph type="dt" sz="half" idx="10"/>
          </p:nvPr>
        </p:nvSpPr>
        <p:spPr/>
        <p:txBody>
          <a:bodyPr/>
          <a:lstStyle/>
          <a:p>
            <a:fld id="{766380BB-892F-40D4-95B7-059BBF2FF8DB}" type="datetime1">
              <a:rPr lang="de-DE" smtClean="0"/>
              <a:t>23.11.2020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2</a:t>
            </a:fld>
            <a:endParaRPr lang="de-DE"/>
          </a:p>
        </p:txBody>
      </p:sp>
      <p:sp>
        <p:nvSpPr>
          <p:cNvPr id="5" name="Titel 4"/>
          <p:cNvSpPr>
            <a:spLocks noGrp="1"/>
          </p:cNvSpPr>
          <p:nvPr>
            <p:ph type="title"/>
          </p:nvPr>
        </p:nvSpPr>
        <p:spPr/>
        <p:txBody>
          <a:bodyPr/>
          <a:lstStyle/>
          <a:p>
            <a:r>
              <a:rPr lang="de-DE" dirty="0"/>
              <a:t>Hintergrund</a:t>
            </a:r>
          </a:p>
        </p:txBody>
      </p:sp>
      <p:sp>
        <p:nvSpPr>
          <p:cNvPr id="16" name="Textfeld 15"/>
          <p:cNvSpPr txBox="1"/>
          <p:nvPr/>
        </p:nvSpPr>
        <p:spPr>
          <a:xfrm>
            <a:off x="457200" y="1349975"/>
            <a:ext cx="4031699" cy="138499"/>
          </a:xfrm>
          <a:prstGeom prst="rect">
            <a:avLst/>
          </a:prstGeom>
          <a:noFill/>
        </p:spPr>
        <p:txBody>
          <a:bodyPr wrap="square" lIns="0" tIns="0" rIns="0" bIns="0" rtlCol="0">
            <a:spAutoFit/>
          </a:bodyPr>
          <a:lstStyle/>
          <a:p>
            <a:endParaRPr lang="de-DE" sz="900" dirty="0">
              <a:solidFill>
                <a:srgbClr val="FF0000"/>
              </a:solidFill>
              <a:latin typeface="Courier"/>
              <a:cs typeface="Courier"/>
            </a:endParaRPr>
          </a:p>
        </p:txBody>
      </p:sp>
      <p:sp>
        <p:nvSpPr>
          <p:cNvPr id="20" name="Textfeld 19"/>
          <p:cNvSpPr txBox="1"/>
          <p:nvPr/>
        </p:nvSpPr>
        <p:spPr>
          <a:xfrm>
            <a:off x="457200" y="4657140"/>
            <a:ext cx="4031699" cy="138499"/>
          </a:xfrm>
          <a:prstGeom prst="rect">
            <a:avLst/>
          </a:prstGeom>
          <a:noFill/>
        </p:spPr>
        <p:txBody>
          <a:bodyPr wrap="square" lIns="0" tIns="0" rIns="0" bIns="0" rtlCol="0">
            <a:spAutoFit/>
          </a:bodyPr>
          <a:lstStyle/>
          <a:p>
            <a:endParaRPr lang="de-DE" sz="900" dirty="0">
              <a:solidFill>
                <a:srgbClr val="FF0000"/>
              </a:solidFill>
              <a:latin typeface="Courier"/>
              <a:cs typeface="Courier"/>
            </a:endParaRPr>
          </a:p>
        </p:txBody>
      </p:sp>
    </p:spTree>
    <p:extLst>
      <p:ext uri="{BB962C8B-B14F-4D97-AF65-F5344CB8AC3E}">
        <p14:creationId xmlns:p14="http://schemas.microsoft.com/office/powerpoint/2010/main" val="222055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AD7896-3075-44AF-9C8C-21A43FFDBEE9}" type="datetime1">
              <a:rPr lang="de-DE" smtClean="0"/>
              <a:t>23.11.2020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3</a:t>
            </a:fld>
            <a:endParaRPr lang="de-DE"/>
          </a:p>
        </p:txBody>
      </p:sp>
      <p:sp>
        <p:nvSpPr>
          <p:cNvPr id="5" name="Titel 4"/>
          <p:cNvSpPr>
            <a:spLocks noGrp="1"/>
          </p:cNvSpPr>
          <p:nvPr>
            <p:ph type="title"/>
          </p:nvPr>
        </p:nvSpPr>
        <p:spPr>
          <a:xfrm>
            <a:off x="456088" y="0"/>
            <a:ext cx="7983646" cy="714291"/>
          </a:xfrm>
        </p:spPr>
        <p:txBody>
          <a:bodyPr/>
          <a:lstStyle/>
          <a:p>
            <a:r>
              <a:rPr lang="de-DE" dirty="0"/>
              <a:t>Corona-KiTa Studie - Aufbau</a:t>
            </a:r>
          </a:p>
        </p:txBody>
      </p:sp>
      <p:sp>
        <p:nvSpPr>
          <p:cNvPr id="16" name="Textfeld 15"/>
          <p:cNvSpPr txBox="1"/>
          <p:nvPr/>
        </p:nvSpPr>
        <p:spPr>
          <a:xfrm>
            <a:off x="457200" y="1349975"/>
            <a:ext cx="4031699" cy="138499"/>
          </a:xfrm>
          <a:prstGeom prst="rect">
            <a:avLst/>
          </a:prstGeom>
          <a:noFill/>
        </p:spPr>
        <p:txBody>
          <a:bodyPr wrap="square" lIns="0" tIns="0" rIns="0" bIns="0" rtlCol="0">
            <a:spAutoFit/>
          </a:bodyPr>
          <a:lstStyle/>
          <a:p>
            <a:endParaRPr lang="de-DE" sz="900" dirty="0">
              <a:solidFill>
                <a:srgbClr val="FF0000"/>
              </a:solidFill>
              <a:latin typeface="Courier"/>
              <a:cs typeface="Courier"/>
            </a:endParaRPr>
          </a:p>
        </p:txBody>
      </p:sp>
      <p:grpSp>
        <p:nvGrpSpPr>
          <p:cNvPr id="6" name="Gruppieren 5"/>
          <p:cNvGrpSpPr/>
          <p:nvPr/>
        </p:nvGrpSpPr>
        <p:grpSpPr>
          <a:xfrm>
            <a:off x="432928" y="592227"/>
            <a:ext cx="5717217" cy="1352531"/>
            <a:chOff x="564826" y="912530"/>
            <a:chExt cx="5717217" cy="1352531"/>
          </a:xfrm>
        </p:grpSpPr>
        <p:pic>
          <p:nvPicPr>
            <p:cNvPr id="12" name="Grafik 11"/>
            <p:cNvPicPr>
              <a:picLocks noChangeAspect="1"/>
            </p:cNvPicPr>
            <p:nvPr/>
          </p:nvPicPr>
          <p:blipFill rotWithShape="1">
            <a:blip r:embed="rId2">
              <a:extLst>
                <a:ext uri="{28A0092B-C50C-407E-A947-70E740481C1C}">
                  <a14:useLocalDpi xmlns:a14="http://schemas.microsoft.com/office/drawing/2010/main" val="0"/>
                </a:ext>
              </a:extLst>
            </a:blip>
            <a:srcRect t="1" b="24893"/>
            <a:stretch/>
          </p:blipFill>
          <p:spPr bwMode="auto">
            <a:xfrm>
              <a:off x="564826" y="933243"/>
              <a:ext cx="5025225" cy="1230964"/>
            </a:xfrm>
            <a:prstGeom prst="rect">
              <a:avLst/>
            </a:prstGeom>
            <a:noFill/>
            <a:ln>
              <a:noFill/>
            </a:ln>
          </p:spPr>
        </p:pic>
        <p:sp>
          <p:nvSpPr>
            <p:cNvPr id="14" name="Rechteck 13"/>
            <p:cNvSpPr/>
            <p:nvPr/>
          </p:nvSpPr>
          <p:spPr>
            <a:xfrm>
              <a:off x="3077439" y="912530"/>
              <a:ext cx="2512613" cy="135253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feld 16"/>
            <p:cNvSpPr txBox="1"/>
            <p:nvPr/>
          </p:nvSpPr>
          <p:spPr>
            <a:xfrm>
              <a:off x="5689190" y="1333281"/>
              <a:ext cx="592853" cy="430887"/>
            </a:xfrm>
            <a:prstGeom prst="rect">
              <a:avLst/>
            </a:prstGeom>
            <a:noFill/>
          </p:spPr>
          <p:txBody>
            <a:bodyPr wrap="square" rtlCol="0">
              <a:spAutoFit/>
            </a:bodyPr>
            <a:lstStyle/>
            <a:p>
              <a:r>
                <a:rPr lang="de-DE" sz="2200" b="1" dirty="0">
                  <a:solidFill>
                    <a:srgbClr val="045AA6"/>
                  </a:solidFill>
                </a:rPr>
                <a:t>RKI</a:t>
              </a:r>
              <a:endParaRPr lang="en-US" sz="2200" b="1" dirty="0">
                <a:solidFill>
                  <a:srgbClr val="045AA6"/>
                </a:solidFill>
              </a:endParaRPr>
            </a:p>
          </p:txBody>
        </p:sp>
      </p:grpSp>
      <p:sp>
        <p:nvSpPr>
          <p:cNvPr id="18" name="Inhaltsplatzhalter 4"/>
          <p:cNvSpPr>
            <a:spLocks noGrp="1"/>
          </p:cNvSpPr>
          <p:nvPr>
            <p:ph type="body" sz="quarter" idx="13"/>
          </p:nvPr>
        </p:nvSpPr>
        <p:spPr>
          <a:xfrm>
            <a:off x="161925" y="1954749"/>
            <a:ext cx="8753475" cy="2812514"/>
          </a:xfrm>
        </p:spPr>
        <p:txBody>
          <a:bodyPr>
            <a:noAutofit/>
          </a:bodyPr>
          <a:lstStyle/>
          <a:p>
            <a:pPr marL="0" indent="0">
              <a:buNone/>
            </a:pPr>
            <a:endParaRPr lang="de-DE" sz="300" dirty="0"/>
          </a:p>
          <a:p>
            <a:r>
              <a:rPr lang="de-DE" sz="1400" dirty="0"/>
              <a:t>Systematisches Monitoring der Literatur</a:t>
            </a:r>
          </a:p>
          <a:p>
            <a:r>
              <a:rPr lang="de-DE" sz="1400" dirty="0"/>
              <a:t>Erstellung einer Plattform für laufende Studien zum Thema</a:t>
            </a:r>
          </a:p>
          <a:p>
            <a:pPr lvl="1"/>
            <a:r>
              <a:rPr lang="de-DE" sz="1400" dirty="0"/>
              <a:t>Universitäten; Bundesländer; andere</a:t>
            </a:r>
          </a:p>
          <a:p>
            <a:r>
              <a:rPr lang="de-DE" sz="1400" dirty="0"/>
              <a:t>Erkrankungs-Monitoring bei Kindern durch bestehende, evtl. angepasste </a:t>
            </a:r>
            <a:r>
              <a:rPr lang="de-DE" sz="1400" dirty="0" err="1"/>
              <a:t>Surveillance</a:t>
            </a:r>
            <a:r>
              <a:rPr lang="de-DE" sz="1400" dirty="0"/>
              <a:t>-Instrumente </a:t>
            </a:r>
          </a:p>
          <a:p>
            <a:pPr lvl="1"/>
            <a:r>
              <a:rPr lang="de-DE" sz="1400" dirty="0"/>
              <a:t>ARE/ILI: GrippeWeb, AGI (incl. SEED-ARE, ICOSARI)</a:t>
            </a:r>
          </a:p>
          <a:p>
            <a:pPr lvl="1"/>
            <a:r>
              <a:rPr lang="de-DE" sz="1400" dirty="0"/>
              <a:t>COVID-19: </a:t>
            </a:r>
            <a:r>
              <a:rPr lang="de-DE" sz="1400" dirty="0" err="1"/>
              <a:t>SurvNet</a:t>
            </a:r>
            <a:r>
              <a:rPr lang="de-DE" sz="1400" dirty="0"/>
              <a:t> (Meldeinzidenz, Verhältnis Kinder : Erwachsene, Ausbrüche, Fälle bei nach §33 betreuten Kindern)</a:t>
            </a:r>
          </a:p>
          <a:p>
            <a:r>
              <a:rPr lang="de-DE" sz="1400" dirty="0"/>
              <a:t>Anlassbezogene vertiefte Untersuchungen bei Auftreten von Fällen in Kitas (Abt.2/Modul 4)</a:t>
            </a:r>
          </a:p>
          <a:p>
            <a:pPr lvl="1"/>
            <a:r>
              <a:rPr lang="de-DE" sz="1400" dirty="0"/>
              <a:t>Symptomerhebung + Probenahmen obere Atemwege (Nase, Speichel) + Serologie (0 / 30 d / evtl. 180 d)</a:t>
            </a:r>
            <a:endParaRPr lang="de-DE" sz="1200" dirty="0"/>
          </a:p>
          <a:p>
            <a:pPr lvl="1"/>
            <a:r>
              <a:rPr lang="de-DE" sz="1400" dirty="0" err="1"/>
              <a:t>Suszeptibilität</a:t>
            </a:r>
            <a:r>
              <a:rPr lang="de-DE" sz="1400" dirty="0"/>
              <a:t>/Erkrankungsraten; </a:t>
            </a:r>
            <a:r>
              <a:rPr lang="de-DE" sz="1400" dirty="0" err="1"/>
              <a:t>Infektiosität</a:t>
            </a:r>
            <a:r>
              <a:rPr lang="de-DE" sz="1400" dirty="0"/>
              <a:t>, einschließlich </a:t>
            </a:r>
            <a:r>
              <a:rPr lang="de-DE" sz="1400" dirty="0" err="1"/>
              <a:t>Clearance</a:t>
            </a:r>
            <a:r>
              <a:rPr lang="de-DE" sz="1400" dirty="0"/>
              <a:t>; Asymptomatischen-Anteil</a:t>
            </a:r>
            <a:endParaRPr lang="en-US" sz="1400" dirty="0"/>
          </a:p>
        </p:txBody>
      </p:sp>
    </p:spTree>
    <p:extLst>
      <p:ext uri="{BB962C8B-B14F-4D97-AF65-F5344CB8AC3E}">
        <p14:creationId xmlns:p14="http://schemas.microsoft.com/office/powerpoint/2010/main" val="386752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0B727051-6A86-40F5-A122-7FD1DF802E08}" type="datetime1">
              <a:rPr lang="de-DE" smtClean="0"/>
              <a:t>23.11.2020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4</a:t>
            </a:fld>
            <a:endParaRPr lang="de-DE"/>
          </a:p>
        </p:txBody>
      </p:sp>
      <p:sp>
        <p:nvSpPr>
          <p:cNvPr id="6" name="Titel 5"/>
          <p:cNvSpPr>
            <a:spLocks noGrp="1"/>
          </p:cNvSpPr>
          <p:nvPr>
            <p:ph type="title"/>
          </p:nvPr>
        </p:nvSpPr>
        <p:spPr>
          <a:xfrm>
            <a:off x="457200" y="-106326"/>
            <a:ext cx="7983646" cy="801320"/>
          </a:xfrm>
        </p:spPr>
        <p:txBody>
          <a:bodyPr/>
          <a:lstStyle/>
          <a:p>
            <a:r>
              <a:rPr lang="de-DE" dirty="0" err="1"/>
              <a:t>GrippeWeb</a:t>
            </a:r>
            <a:r>
              <a:rPr lang="de-DE" dirty="0"/>
              <a:t>: Häufigkeit akuter Atemwegserkrankungen</a:t>
            </a:r>
          </a:p>
        </p:txBody>
      </p:sp>
      <p:sp>
        <p:nvSpPr>
          <p:cNvPr id="9" name="Textfeld 8"/>
          <p:cNvSpPr txBox="1"/>
          <p:nvPr/>
        </p:nvSpPr>
        <p:spPr>
          <a:xfrm>
            <a:off x="5401531" y="4881890"/>
            <a:ext cx="2607576" cy="261610"/>
          </a:xfrm>
          <a:prstGeom prst="rect">
            <a:avLst/>
          </a:prstGeom>
          <a:noFill/>
        </p:spPr>
        <p:txBody>
          <a:bodyPr wrap="square" rtlCol="0">
            <a:spAutoFit/>
          </a:bodyPr>
          <a:lstStyle/>
          <a:p>
            <a:pPr algn="r"/>
            <a:r>
              <a:rPr lang="de-DE" sz="1050" dirty="0"/>
              <a:t>Datenstand: 17.11.2020</a:t>
            </a:r>
          </a:p>
        </p:txBody>
      </p:sp>
      <p:sp>
        <p:nvSpPr>
          <p:cNvPr id="7" name="Textfeld 6"/>
          <p:cNvSpPr txBox="1"/>
          <p:nvPr/>
        </p:nvSpPr>
        <p:spPr>
          <a:xfrm>
            <a:off x="1232171" y="4715585"/>
            <a:ext cx="6155429" cy="338554"/>
          </a:xfrm>
          <a:prstGeom prst="rect">
            <a:avLst/>
          </a:prstGeom>
          <a:noFill/>
        </p:spPr>
        <p:txBody>
          <a:bodyPr wrap="square" rtlCol="0">
            <a:spAutoFit/>
          </a:bodyPr>
          <a:lstStyle/>
          <a:p>
            <a:r>
              <a:rPr lang="de-DE" sz="800" dirty="0"/>
              <a:t>Vergleich der für die Bevölkerung in Deutschland geschätzten Inzidenzen akuter respiratorischer Erkrankungen (ARE) nach Altersgruppe im zeitlichen Verlauf nach Kalenderwoche der letzten zwei Jahre. Es wurde jeweils ein gleitender 3-Wochen-Mittelwert verwendet.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74" y="496221"/>
            <a:ext cx="5840501" cy="412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01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267653A-9590-4A39-A1BD-F8C8DEFC5165}" type="datetime1">
              <a:rPr lang="de-DE" smtClean="0"/>
              <a:t>23.11.2020</a:t>
            </a:fld>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5</a:t>
            </a:fld>
            <a:endParaRPr lang="de-DE"/>
          </a:p>
        </p:txBody>
      </p:sp>
      <p:sp>
        <p:nvSpPr>
          <p:cNvPr id="5" name="Titel 4"/>
          <p:cNvSpPr>
            <a:spLocks noGrp="1"/>
          </p:cNvSpPr>
          <p:nvPr>
            <p:ph type="title"/>
          </p:nvPr>
        </p:nvSpPr>
        <p:spPr>
          <a:xfrm>
            <a:off x="456088" y="145536"/>
            <a:ext cx="6457035" cy="714291"/>
          </a:xfrm>
        </p:spPr>
        <p:txBody>
          <a:bodyPr/>
          <a:lstStyle/>
          <a:p>
            <a:r>
              <a:rPr lang="de-DE" dirty="0">
                <a:solidFill>
                  <a:schemeClr val="tx2"/>
                </a:solidFill>
              </a:rPr>
              <a:t>Inzidenz und Anteil nach Altersgruppe</a:t>
            </a:r>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a:t>Datenstand: 23.11.2020</a:t>
            </a:r>
          </a:p>
        </p:txBody>
      </p:sp>
      <p:pic>
        <p:nvPicPr>
          <p:cNvPr id="3" name="Grafik 2">
            <a:extLst>
              <a:ext uri="{FF2B5EF4-FFF2-40B4-BE49-F238E27FC236}">
                <a16:creationId xmlns:a16="http://schemas.microsoft.com/office/drawing/2014/main" id="{D5367969-DB0B-4190-8EA6-E49570426721}"/>
              </a:ext>
            </a:extLst>
          </p:cNvPr>
          <p:cNvPicPr>
            <a:picLocks noChangeAspect="1"/>
          </p:cNvPicPr>
          <p:nvPr/>
        </p:nvPicPr>
        <p:blipFill>
          <a:blip r:embed="rId3"/>
          <a:stretch>
            <a:fillRect/>
          </a:stretch>
        </p:blipFill>
        <p:spPr>
          <a:xfrm>
            <a:off x="4565443" y="1244888"/>
            <a:ext cx="4540458" cy="3137314"/>
          </a:xfrm>
          <a:prstGeom prst="rect">
            <a:avLst/>
          </a:prstGeom>
        </p:spPr>
      </p:pic>
      <p:pic>
        <p:nvPicPr>
          <p:cNvPr id="8" name="Grafik 7">
            <a:extLst>
              <a:ext uri="{FF2B5EF4-FFF2-40B4-BE49-F238E27FC236}">
                <a16:creationId xmlns:a16="http://schemas.microsoft.com/office/drawing/2014/main" id="{55E70DF1-15A1-46C9-ADE2-4EA96EA21AA4}"/>
              </a:ext>
            </a:extLst>
          </p:cNvPr>
          <p:cNvPicPr>
            <a:picLocks noChangeAspect="1"/>
          </p:cNvPicPr>
          <p:nvPr/>
        </p:nvPicPr>
        <p:blipFill>
          <a:blip r:embed="rId4"/>
          <a:stretch>
            <a:fillRect/>
          </a:stretch>
        </p:blipFill>
        <p:spPr>
          <a:xfrm>
            <a:off x="40587" y="1244888"/>
            <a:ext cx="4493314" cy="3137314"/>
          </a:xfrm>
          <a:prstGeom prst="rect">
            <a:avLst/>
          </a:prstGeom>
        </p:spPr>
      </p:pic>
    </p:spTree>
    <p:extLst>
      <p:ext uri="{BB962C8B-B14F-4D97-AF65-F5344CB8AC3E}">
        <p14:creationId xmlns:p14="http://schemas.microsoft.com/office/powerpoint/2010/main" val="36268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1EC3C80-59F9-4B27-ACDC-4938287A1705}" type="datetime1">
              <a:rPr lang="de-DE" smtClean="0"/>
              <a:t>23.11.2020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6</a:t>
            </a:fld>
            <a:endParaRPr lang="de-DE"/>
          </a:p>
        </p:txBody>
      </p:sp>
      <p:sp>
        <p:nvSpPr>
          <p:cNvPr id="7" name="Titel 6"/>
          <p:cNvSpPr>
            <a:spLocks noGrp="1"/>
          </p:cNvSpPr>
          <p:nvPr>
            <p:ph type="title"/>
          </p:nvPr>
        </p:nvSpPr>
        <p:spPr>
          <a:xfrm>
            <a:off x="456088" y="373075"/>
            <a:ext cx="6837166" cy="351130"/>
          </a:xfrm>
        </p:spPr>
        <p:txBody>
          <a:bodyPr/>
          <a:lstStyle/>
          <a:p>
            <a:r>
              <a:rPr lang="de-DE" sz="1800" dirty="0">
                <a:solidFill>
                  <a:schemeClr val="tx2"/>
                </a:solidFill>
              </a:rPr>
              <a:t>Inzidenz Kinder (0 – 5 Jahre) mit/ohne Bezug zu einem in </a:t>
            </a:r>
            <a:r>
              <a:rPr lang="de-DE" sz="1800" dirty="0" err="1">
                <a:solidFill>
                  <a:schemeClr val="tx2"/>
                </a:solidFill>
              </a:rPr>
              <a:t>SurvNet</a:t>
            </a:r>
            <a:r>
              <a:rPr lang="de-DE" sz="1800" dirty="0">
                <a:solidFill>
                  <a:schemeClr val="tx2"/>
                </a:solidFill>
              </a:rPr>
              <a:t> beschriebenen Ausbruch nach Bundesland (1)</a:t>
            </a:r>
            <a:br>
              <a:rPr lang="de-DE" sz="1800" dirty="0"/>
            </a:br>
            <a:endParaRPr lang="de-DE" sz="1800" dirty="0">
              <a:solidFill>
                <a:srgbClr val="FF0000"/>
              </a:solidFill>
            </a:endParaRPr>
          </a:p>
        </p:txBody>
      </p:sp>
      <p:sp>
        <p:nvSpPr>
          <p:cNvPr id="8" name="Textfeld 7"/>
          <p:cNvSpPr txBox="1"/>
          <p:nvPr/>
        </p:nvSpPr>
        <p:spPr>
          <a:xfrm>
            <a:off x="5343729" y="4889770"/>
            <a:ext cx="2548646" cy="261610"/>
          </a:xfrm>
          <a:prstGeom prst="rect">
            <a:avLst/>
          </a:prstGeom>
          <a:noFill/>
        </p:spPr>
        <p:txBody>
          <a:bodyPr wrap="square" rtlCol="0">
            <a:spAutoFit/>
          </a:bodyPr>
          <a:lstStyle/>
          <a:p>
            <a:pPr algn="r"/>
            <a:r>
              <a:rPr lang="de-DE" sz="1050" dirty="0"/>
              <a:t>Datenstand: 23.11.2020</a:t>
            </a:r>
          </a:p>
        </p:txBody>
      </p:sp>
      <p:pic>
        <p:nvPicPr>
          <p:cNvPr id="2" name="Grafik 1">
            <a:extLst>
              <a:ext uri="{FF2B5EF4-FFF2-40B4-BE49-F238E27FC236}">
                <a16:creationId xmlns:a16="http://schemas.microsoft.com/office/drawing/2014/main" id="{2E309863-FAB7-494E-B1EB-84235084E122}"/>
              </a:ext>
            </a:extLst>
          </p:cNvPr>
          <p:cNvPicPr>
            <a:picLocks noChangeAspect="1"/>
          </p:cNvPicPr>
          <p:nvPr/>
        </p:nvPicPr>
        <p:blipFill>
          <a:blip r:embed="rId3"/>
          <a:stretch>
            <a:fillRect/>
          </a:stretch>
        </p:blipFill>
        <p:spPr>
          <a:xfrm>
            <a:off x="456088" y="675264"/>
            <a:ext cx="8439734" cy="4138298"/>
          </a:xfrm>
          <a:prstGeom prst="rect">
            <a:avLst/>
          </a:prstGeom>
        </p:spPr>
      </p:pic>
    </p:spTree>
    <p:extLst>
      <p:ext uri="{BB962C8B-B14F-4D97-AF65-F5344CB8AC3E}">
        <p14:creationId xmlns:p14="http://schemas.microsoft.com/office/powerpoint/2010/main" val="147644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1EC3C80-59F9-4B27-ACDC-4938287A1705}" type="datetime1">
              <a:rPr lang="de-DE" smtClean="0"/>
              <a:t>23.11.2020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7</a:t>
            </a:fld>
            <a:endParaRPr lang="de-DE"/>
          </a:p>
        </p:txBody>
      </p:sp>
      <p:sp>
        <p:nvSpPr>
          <p:cNvPr id="7" name="Titel 6"/>
          <p:cNvSpPr>
            <a:spLocks noGrp="1"/>
          </p:cNvSpPr>
          <p:nvPr>
            <p:ph type="title"/>
          </p:nvPr>
        </p:nvSpPr>
        <p:spPr>
          <a:xfrm>
            <a:off x="456088" y="168890"/>
            <a:ext cx="7983646" cy="555316"/>
          </a:xfrm>
        </p:spPr>
        <p:txBody>
          <a:bodyPr/>
          <a:lstStyle/>
          <a:p>
            <a:r>
              <a:rPr lang="de-DE" sz="1800" dirty="0">
                <a:solidFill>
                  <a:schemeClr val="tx2"/>
                </a:solidFill>
              </a:rPr>
              <a:t>Inzidenz Kinder (0 – 5 Jahre) mit/ohne Bezug zu einem in </a:t>
            </a:r>
            <a:r>
              <a:rPr lang="de-DE" sz="1800" dirty="0" err="1">
                <a:solidFill>
                  <a:schemeClr val="tx2"/>
                </a:solidFill>
              </a:rPr>
              <a:t>SurvNet</a:t>
            </a:r>
            <a:r>
              <a:rPr lang="de-DE" sz="1800" dirty="0">
                <a:solidFill>
                  <a:schemeClr val="tx2"/>
                </a:solidFill>
              </a:rPr>
              <a:t> </a:t>
            </a:r>
            <a:br>
              <a:rPr lang="de-DE" sz="1800" dirty="0">
                <a:solidFill>
                  <a:schemeClr val="tx2"/>
                </a:solidFill>
              </a:rPr>
            </a:br>
            <a:r>
              <a:rPr lang="de-DE" sz="1800" dirty="0">
                <a:solidFill>
                  <a:schemeClr val="tx2"/>
                </a:solidFill>
              </a:rPr>
              <a:t>beschriebenen Ausbruch nach Bundesland (2)</a:t>
            </a:r>
          </a:p>
        </p:txBody>
      </p:sp>
      <p:sp>
        <p:nvSpPr>
          <p:cNvPr id="24" name="Textfeld 23"/>
          <p:cNvSpPr txBox="1"/>
          <p:nvPr/>
        </p:nvSpPr>
        <p:spPr>
          <a:xfrm>
            <a:off x="5343729" y="4889770"/>
            <a:ext cx="2548646" cy="261610"/>
          </a:xfrm>
          <a:prstGeom prst="rect">
            <a:avLst/>
          </a:prstGeom>
          <a:noFill/>
        </p:spPr>
        <p:txBody>
          <a:bodyPr wrap="square" rtlCol="0">
            <a:spAutoFit/>
          </a:bodyPr>
          <a:lstStyle/>
          <a:p>
            <a:pPr algn="r"/>
            <a:r>
              <a:rPr lang="de-DE" sz="1050" dirty="0"/>
              <a:t>Datenstand: 23.11.2020</a:t>
            </a:r>
          </a:p>
        </p:txBody>
      </p:sp>
      <p:pic>
        <p:nvPicPr>
          <p:cNvPr id="2" name="Grafik 1">
            <a:extLst>
              <a:ext uri="{FF2B5EF4-FFF2-40B4-BE49-F238E27FC236}">
                <a16:creationId xmlns:a16="http://schemas.microsoft.com/office/drawing/2014/main" id="{84B9FEE6-1F4A-4F34-8978-DFF6D398F1B9}"/>
              </a:ext>
            </a:extLst>
          </p:cNvPr>
          <p:cNvPicPr>
            <a:picLocks noChangeAspect="1"/>
          </p:cNvPicPr>
          <p:nvPr/>
        </p:nvPicPr>
        <p:blipFill>
          <a:blip r:embed="rId3"/>
          <a:stretch>
            <a:fillRect/>
          </a:stretch>
        </p:blipFill>
        <p:spPr>
          <a:xfrm>
            <a:off x="442415" y="724206"/>
            <a:ext cx="8245497" cy="4043057"/>
          </a:xfrm>
          <a:prstGeom prst="rect">
            <a:avLst/>
          </a:prstGeom>
        </p:spPr>
      </p:pic>
    </p:spTree>
    <p:extLst>
      <p:ext uri="{BB962C8B-B14F-4D97-AF65-F5344CB8AC3E}">
        <p14:creationId xmlns:p14="http://schemas.microsoft.com/office/powerpoint/2010/main" val="366892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200" y="810639"/>
            <a:ext cx="7983646" cy="718233"/>
          </a:xfrm>
        </p:spPr>
        <p:txBody>
          <a:bodyPr>
            <a:normAutofit lnSpcReduction="10000"/>
          </a:bodyPr>
          <a:lstStyle/>
          <a:p>
            <a:r>
              <a:rPr lang="de-DE" sz="1400" dirty="0"/>
              <a:t>Für 57% der übermittelten Fälle (0 - 5 Jahre) liegen klinische Informationen vor</a:t>
            </a:r>
          </a:p>
          <a:p>
            <a:r>
              <a:rPr lang="de-DE" sz="1400" dirty="0"/>
              <a:t>Für 28% der Kinder wurde nur ein einziges Symptom angegeben</a:t>
            </a:r>
          </a:p>
          <a:p>
            <a:r>
              <a:rPr lang="de-DE" sz="1400" dirty="0"/>
              <a:t>Häufig genannte </a:t>
            </a:r>
            <a:r>
              <a:rPr lang="de-DE" sz="1400" u="sng" dirty="0"/>
              <a:t>Einzelsymptome</a:t>
            </a:r>
            <a:r>
              <a:rPr lang="de-DE" sz="1400" dirty="0"/>
              <a:t>: Fieber (9,7%), Husten (5,3%), Schnupfen (4,6%), Allg. Symptome (4,0%)</a:t>
            </a:r>
          </a:p>
          <a:p>
            <a:endParaRPr lang="de-DE" dirty="0"/>
          </a:p>
          <a:p>
            <a:endParaRPr lang="de-DE" dirty="0"/>
          </a:p>
        </p:txBody>
      </p:sp>
      <p:sp>
        <p:nvSpPr>
          <p:cNvPr id="3" name="Datumsplatzhalter 2"/>
          <p:cNvSpPr>
            <a:spLocks noGrp="1"/>
          </p:cNvSpPr>
          <p:nvPr>
            <p:ph type="dt" sz="half" idx="10"/>
          </p:nvPr>
        </p:nvSpPr>
        <p:spPr/>
        <p:txBody>
          <a:bodyPr/>
          <a:lstStyle/>
          <a:p>
            <a:fld id="{0B727051-6A86-40F5-A122-7FD1DF802E08}" type="datetime1">
              <a:rPr lang="de-DE" smtClean="0"/>
              <a:t>23.11.2020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8</a:t>
            </a:fld>
            <a:endParaRPr lang="de-DE"/>
          </a:p>
        </p:txBody>
      </p:sp>
      <p:sp>
        <p:nvSpPr>
          <p:cNvPr id="6" name="Titel 5"/>
          <p:cNvSpPr>
            <a:spLocks noGrp="1"/>
          </p:cNvSpPr>
          <p:nvPr>
            <p:ph type="title"/>
          </p:nvPr>
        </p:nvSpPr>
        <p:spPr>
          <a:xfrm>
            <a:off x="457200" y="152021"/>
            <a:ext cx="7983646" cy="714291"/>
          </a:xfrm>
        </p:spPr>
        <p:txBody>
          <a:bodyPr/>
          <a:lstStyle/>
          <a:p>
            <a:r>
              <a:rPr lang="de-DE" dirty="0"/>
              <a:t>Symptome bei Kindern (1)</a:t>
            </a:r>
          </a:p>
        </p:txBody>
      </p:sp>
      <p:sp>
        <p:nvSpPr>
          <p:cNvPr id="8" name="Textfeld 7"/>
          <p:cNvSpPr txBox="1"/>
          <p:nvPr/>
        </p:nvSpPr>
        <p:spPr>
          <a:xfrm>
            <a:off x="5394216" y="4881890"/>
            <a:ext cx="2548646" cy="261610"/>
          </a:xfrm>
          <a:prstGeom prst="rect">
            <a:avLst/>
          </a:prstGeom>
          <a:noFill/>
        </p:spPr>
        <p:txBody>
          <a:bodyPr wrap="square" rtlCol="0">
            <a:spAutoFit/>
          </a:bodyPr>
          <a:lstStyle/>
          <a:p>
            <a:pPr algn="r"/>
            <a:r>
              <a:rPr lang="de-DE" sz="1050" dirty="0"/>
              <a:t>Datenstand: 23.11.2020</a:t>
            </a:r>
          </a:p>
        </p:txBody>
      </p:sp>
      <p:sp>
        <p:nvSpPr>
          <p:cNvPr id="9" name="Textfeld 8"/>
          <p:cNvSpPr txBox="1"/>
          <p:nvPr/>
        </p:nvSpPr>
        <p:spPr>
          <a:xfrm>
            <a:off x="6618052" y="4056526"/>
            <a:ext cx="2591784" cy="830997"/>
          </a:xfrm>
          <a:prstGeom prst="rect">
            <a:avLst/>
          </a:prstGeom>
          <a:noFill/>
        </p:spPr>
        <p:txBody>
          <a:bodyPr wrap="square" rtlCol="0">
            <a:spAutoFit/>
          </a:bodyPr>
          <a:lstStyle/>
          <a:p>
            <a:r>
              <a:rPr lang="de-DE" sz="800" dirty="0"/>
              <a:t>* Geruchs- und Geschmacksverlust kann erst seit KW 17 angegeben werden.</a:t>
            </a:r>
            <a:br>
              <a:rPr lang="de-DE" sz="800" dirty="0"/>
            </a:br>
            <a:r>
              <a:rPr lang="de-DE" sz="800" dirty="0"/>
              <a:t>** "Symptom unbekannt" trifft zu, wenn bei „Klinische Informationen vorhanden“ die Angabe  &lt;Ja, mit Symptomatik&gt; eingetragen wurde, jedoch kein konkretes Symptom angegeben wurde.</a:t>
            </a:r>
          </a:p>
        </p:txBody>
      </p:sp>
      <p:graphicFrame>
        <p:nvGraphicFramePr>
          <p:cNvPr id="4" name="Tabelle 3"/>
          <p:cNvGraphicFramePr>
            <a:graphicFrameLocks noGrp="1"/>
          </p:cNvGraphicFramePr>
          <p:nvPr>
            <p:extLst>
              <p:ext uri="{D42A27DB-BD31-4B8C-83A1-F6EECF244321}">
                <p14:modId xmlns:p14="http://schemas.microsoft.com/office/powerpoint/2010/main" val="4109121261"/>
              </p:ext>
            </p:extLst>
          </p:nvPr>
        </p:nvGraphicFramePr>
        <p:xfrm>
          <a:off x="2425247" y="1560226"/>
          <a:ext cx="4122500" cy="3285318"/>
        </p:xfrm>
        <a:graphic>
          <a:graphicData uri="http://schemas.openxmlformats.org/drawingml/2006/table">
            <a:tbl>
              <a:tblPr firstRow="1" firstCol="1" bandRow="1">
                <a:tableStyleId>{B301B821-A1FF-4177-AEE7-76D212191A09}</a:tableStyleId>
              </a:tblPr>
              <a:tblGrid>
                <a:gridCol w="1613125">
                  <a:extLst>
                    <a:ext uri="{9D8B030D-6E8A-4147-A177-3AD203B41FA5}">
                      <a16:colId xmlns:a16="http://schemas.microsoft.com/office/drawing/2014/main" val="20000"/>
                    </a:ext>
                  </a:extLst>
                </a:gridCol>
                <a:gridCol w="421612">
                  <a:extLst>
                    <a:ext uri="{9D8B030D-6E8A-4147-A177-3AD203B41FA5}">
                      <a16:colId xmlns:a16="http://schemas.microsoft.com/office/drawing/2014/main" val="20001"/>
                    </a:ext>
                  </a:extLst>
                </a:gridCol>
                <a:gridCol w="468094">
                  <a:extLst>
                    <a:ext uri="{9D8B030D-6E8A-4147-A177-3AD203B41FA5}">
                      <a16:colId xmlns:a16="http://schemas.microsoft.com/office/drawing/2014/main" val="20002"/>
                    </a:ext>
                  </a:extLst>
                </a:gridCol>
                <a:gridCol w="421612">
                  <a:extLst>
                    <a:ext uri="{9D8B030D-6E8A-4147-A177-3AD203B41FA5}">
                      <a16:colId xmlns:a16="http://schemas.microsoft.com/office/drawing/2014/main" val="20003"/>
                    </a:ext>
                  </a:extLst>
                </a:gridCol>
                <a:gridCol w="458273">
                  <a:extLst>
                    <a:ext uri="{9D8B030D-6E8A-4147-A177-3AD203B41FA5}">
                      <a16:colId xmlns:a16="http://schemas.microsoft.com/office/drawing/2014/main" val="20004"/>
                    </a:ext>
                  </a:extLst>
                </a:gridCol>
                <a:gridCol w="421612">
                  <a:extLst>
                    <a:ext uri="{9D8B030D-6E8A-4147-A177-3AD203B41FA5}">
                      <a16:colId xmlns:a16="http://schemas.microsoft.com/office/drawing/2014/main" val="20005"/>
                    </a:ext>
                  </a:extLst>
                </a:gridCol>
                <a:gridCol w="318172">
                  <a:extLst>
                    <a:ext uri="{9D8B030D-6E8A-4147-A177-3AD203B41FA5}">
                      <a16:colId xmlns:a16="http://schemas.microsoft.com/office/drawing/2014/main" val="20006"/>
                    </a:ext>
                  </a:extLst>
                </a:gridCol>
              </a:tblGrid>
              <a:tr h="253523">
                <a:tc>
                  <a:txBody>
                    <a:bodyPr/>
                    <a:lstStyle/>
                    <a:p>
                      <a:pPr>
                        <a:lnSpc>
                          <a:spcPct val="115000"/>
                        </a:lnSpc>
                        <a:spcAft>
                          <a:spcPts val="1000"/>
                        </a:spcAft>
                      </a:pPr>
                      <a:r>
                        <a:rPr lang="de-DE" sz="800" dirty="0">
                          <a:effectLst/>
                        </a:rPr>
                        <a:t> </a:t>
                      </a:r>
                      <a:endParaRPr lang="de-DE" sz="800" dirty="0">
                        <a:effectLst/>
                        <a:latin typeface="Calibri"/>
                        <a:ea typeface="Calibri"/>
                        <a:cs typeface="Times New Roman"/>
                      </a:endParaRPr>
                    </a:p>
                  </a:txBody>
                  <a:tcPr marL="24606" marR="24606" marT="4511" marB="0"/>
                </a:tc>
                <a:tc gridSpan="2">
                  <a:txBody>
                    <a:bodyPr/>
                    <a:lstStyle/>
                    <a:p>
                      <a:pPr>
                        <a:lnSpc>
                          <a:spcPct val="115000"/>
                        </a:lnSpc>
                        <a:spcAft>
                          <a:spcPts val="1000"/>
                        </a:spcAft>
                      </a:pPr>
                      <a:r>
                        <a:rPr lang="de-DE" sz="800">
                          <a:effectLst/>
                        </a:rPr>
                        <a:t>0-5 Jahre</a:t>
                      </a:r>
                      <a:endParaRPr lang="de-DE" sz="800">
                        <a:effectLst/>
                        <a:latin typeface="Calibri"/>
                        <a:ea typeface="Calibri"/>
                        <a:cs typeface="Times New Roman"/>
                      </a:endParaRPr>
                    </a:p>
                  </a:txBody>
                  <a:tcPr marL="24606" marR="24606" marT="4511" marB="0"/>
                </a:tc>
                <a:tc hMerge="1">
                  <a:txBody>
                    <a:bodyPr/>
                    <a:lstStyle/>
                    <a:p>
                      <a:endParaRPr lang="de-DE"/>
                    </a:p>
                  </a:txBody>
                  <a:tcPr/>
                </a:tc>
                <a:tc gridSpan="2">
                  <a:txBody>
                    <a:bodyPr/>
                    <a:lstStyle/>
                    <a:p>
                      <a:pPr>
                        <a:lnSpc>
                          <a:spcPct val="115000"/>
                        </a:lnSpc>
                        <a:spcAft>
                          <a:spcPts val="1000"/>
                        </a:spcAft>
                      </a:pPr>
                      <a:r>
                        <a:rPr lang="de-DE" sz="800">
                          <a:effectLst/>
                        </a:rPr>
                        <a:t>6-10 Jahre</a:t>
                      </a:r>
                      <a:endParaRPr lang="de-DE" sz="800">
                        <a:effectLst/>
                        <a:latin typeface="Calibri"/>
                        <a:ea typeface="Calibri"/>
                        <a:cs typeface="Times New Roman"/>
                      </a:endParaRPr>
                    </a:p>
                  </a:txBody>
                  <a:tcPr marL="24606" marR="24606" marT="4511" marB="0"/>
                </a:tc>
                <a:tc hMerge="1">
                  <a:txBody>
                    <a:bodyPr/>
                    <a:lstStyle/>
                    <a:p>
                      <a:endParaRPr lang="de-DE"/>
                    </a:p>
                  </a:txBody>
                  <a:tcPr/>
                </a:tc>
                <a:tc gridSpan="2">
                  <a:txBody>
                    <a:bodyPr/>
                    <a:lstStyle/>
                    <a:p>
                      <a:pPr>
                        <a:lnSpc>
                          <a:spcPct val="115000"/>
                        </a:lnSpc>
                        <a:spcAft>
                          <a:spcPts val="1000"/>
                        </a:spcAft>
                      </a:pPr>
                      <a:r>
                        <a:rPr lang="de-DE" sz="800" dirty="0">
                          <a:effectLst/>
                        </a:rPr>
                        <a:t>11-14 Jahre</a:t>
                      </a:r>
                      <a:endParaRPr lang="de-DE" sz="800" dirty="0">
                        <a:effectLst/>
                        <a:latin typeface="Calibri"/>
                        <a:ea typeface="Calibri"/>
                        <a:cs typeface="Times New Roman"/>
                      </a:endParaRPr>
                    </a:p>
                  </a:txBody>
                  <a:tcPr marL="24606" marR="24606" marT="4511" marB="0"/>
                </a:tc>
                <a:tc hMerge="1">
                  <a:txBody>
                    <a:bodyPr/>
                    <a:lstStyle/>
                    <a:p>
                      <a:endParaRPr lang="de-DE"/>
                    </a:p>
                  </a:txBody>
                  <a:tcPr/>
                </a:tc>
                <a:extLst>
                  <a:ext uri="{0D108BD9-81ED-4DB2-BD59-A6C34878D82A}">
                    <a16:rowId xmlns:a16="http://schemas.microsoft.com/office/drawing/2014/main" val="10000"/>
                  </a:ext>
                </a:extLst>
              </a:tr>
              <a:tr h="129017">
                <a:tc>
                  <a:txBody>
                    <a:bodyPr/>
                    <a:lstStyle/>
                    <a:p>
                      <a:pPr>
                        <a:lnSpc>
                          <a:spcPct val="115000"/>
                        </a:lnSpc>
                        <a:spcAft>
                          <a:spcPts val="1000"/>
                        </a:spcAft>
                      </a:pPr>
                      <a:r>
                        <a:rPr lang="de-DE" sz="800" dirty="0">
                          <a:effectLst/>
                        </a:rPr>
                        <a:t> </a:t>
                      </a:r>
                      <a:endParaRPr lang="de-DE" sz="800" dirty="0">
                        <a:effectLst/>
                        <a:latin typeface="Calibri"/>
                        <a:ea typeface="Calibri"/>
                        <a:cs typeface="Times New Roman"/>
                      </a:endParaRPr>
                    </a:p>
                  </a:txBody>
                  <a:tcPr marL="24606" marR="24606" marT="4511" marB="0"/>
                </a:tc>
                <a:tc>
                  <a:txBody>
                    <a:bodyPr/>
                    <a:lstStyle/>
                    <a:p>
                      <a:pPr>
                        <a:lnSpc>
                          <a:spcPct val="115000"/>
                        </a:lnSpc>
                        <a:spcAft>
                          <a:spcPts val="1000"/>
                        </a:spcAft>
                      </a:pPr>
                      <a:r>
                        <a:rPr lang="de-DE" sz="800">
                          <a:effectLst/>
                        </a:rPr>
                        <a:t>n</a:t>
                      </a:r>
                      <a:endParaRPr lang="de-DE" sz="800">
                        <a:effectLst/>
                        <a:latin typeface="Calibri"/>
                        <a:ea typeface="Calibri"/>
                        <a:cs typeface="Times New Roman"/>
                      </a:endParaRPr>
                    </a:p>
                  </a:txBody>
                  <a:tcPr marL="24606" marR="24606" marT="4511" marB="0"/>
                </a:tc>
                <a:tc>
                  <a:txBody>
                    <a:bodyPr/>
                    <a:lstStyle/>
                    <a:p>
                      <a:pPr>
                        <a:lnSpc>
                          <a:spcPct val="115000"/>
                        </a:lnSpc>
                        <a:spcAft>
                          <a:spcPts val="1000"/>
                        </a:spcAft>
                      </a:pPr>
                      <a:r>
                        <a:rPr lang="de-DE" sz="800">
                          <a:effectLst/>
                        </a:rPr>
                        <a:t>%</a:t>
                      </a:r>
                      <a:endParaRPr lang="de-DE" sz="800">
                        <a:effectLst/>
                        <a:latin typeface="Calibri"/>
                        <a:ea typeface="Calibri"/>
                        <a:cs typeface="Times New Roman"/>
                      </a:endParaRPr>
                    </a:p>
                  </a:txBody>
                  <a:tcPr marL="24606" marR="24606" marT="4511" marB="0"/>
                </a:tc>
                <a:tc>
                  <a:txBody>
                    <a:bodyPr/>
                    <a:lstStyle/>
                    <a:p>
                      <a:pPr>
                        <a:lnSpc>
                          <a:spcPct val="115000"/>
                        </a:lnSpc>
                        <a:spcAft>
                          <a:spcPts val="1000"/>
                        </a:spcAft>
                      </a:pPr>
                      <a:r>
                        <a:rPr lang="de-DE" sz="800">
                          <a:effectLst/>
                        </a:rPr>
                        <a:t>n</a:t>
                      </a:r>
                      <a:endParaRPr lang="de-DE" sz="800">
                        <a:effectLst/>
                        <a:latin typeface="Calibri"/>
                        <a:ea typeface="Calibri"/>
                        <a:cs typeface="Times New Roman"/>
                      </a:endParaRPr>
                    </a:p>
                  </a:txBody>
                  <a:tcPr marL="24606" marR="24606" marT="4511" marB="0"/>
                </a:tc>
                <a:tc>
                  <a:txBody>
                    <a:bodyPr/>
                    <a:lstStyle/>
                    <a:p>
                      <a:pPr>
                        <a:lnSpc>
                          <a:spcPct val="115000"/>
                        </a:lnSpc>
                        <a:spcAft>
                          <a:spcPts val="1000"/>
                        </a:spcAft>
                      </a:pPr>
                      <a:r>
                        <a:rPr lang="de-DE" sz="800">
                          <a:effectLst/>
                        </a:rPr>
                        <a:t>%</a:t>
                      </a:r>
                      <a:endParaRPr lang="de-DE" sz="800">
                        <a:effectLst/>
                        <a:latin typeface="Calibri"/>
                        <a:ea typeface="Calibri"/>
                        <a:cs typeface="Times New Roman"/>
                      </a:endParaRPr>
                    </a:p>
                  </a:txBody>
                  <a:tcPr marL="24606" marR="24606" marT="4511" marB="0"/>
                </a:tc>
                <a:tc>
                  <a:txBody>
                    <a:bodyPr/>
                    <a:lstStyle/>
                    <a:p>
                      <a:pPr>
                        <a:lnSpc>
                          <a:spcPct val="115000"/>
                        </a:lnSpc>
                        <a:spcAft>
                          <a:spcPts val="1000"/>
                        </a:spcAft>
                      </a:pPr>
                      <a:r>
                        <a:rPr lang="de-DE" sz="800">
                          <a:effectLst/>
                        </a:rPr>
                        <a:t>n</a:t>
                      </a:r>
                      <a:endParaRPr lang="de-DE" sz="800">
                        <a:effectLst/>
                        <a:latin typeface="Calibri"/>
                        <a:ea typeface="Calibri"/>
                        <a:cs typeface="Times New Roman"/>
                      </a:endParaRPr>
                    </a:p>
                  </a:txBody>
                  <a:tcPr marL="24606" marR="24606" marT="4511" marB="0"/>
                </a:tc>
                <a:tc>
                  <a:txBody>
                    <a:bodyPr/>
                    <a:lstStyle/>
                    <a:p>
                      <a:pPr>
                        <a:lnSpc>
                          <a:spcPct val="115000"/>
                        </a:lnSpc>
                        <a:spcAft>
                          <a:spcPts val="1000"/>
                        </a:spcAft>
                      </a:pPr>
                      <a:r>
                        <a:rPr lang="de-DE" sz="800" dirty="0">
                          <a:effectLst/>
                        </a:rPr>
                        <a:t>%</a:t>
                      </a:r>
                      <a:endParaRPr lang="de-DE" sz="800" dirty="0">
                        <a:effectLst/>
                        <a:latin typeface="Calibri"/>
                        <a:ea typeface="Calibri"/>
                        <a:cs typeface="Times New Roman"/>
                      </a:endParaRPr>
                    </a:p>
                  </a:txBody>
                  <a:tcPr marL="24606" marR="24606" marT="4511" marB="0"/>
                </a:tc>
                <a:extLst>
                  <a:ext uri="{0D108BD9-81ED-4DB2-BD59-A6C34878D82A}">
                    <a16:rowId xmlns:a16="http://schemas.microsoft.com/office/drawing/2014/main" val="10001"/>
                  </a:ext>
                </a:extLst>
              </a:tr>
              <a:tr h="255164">
                <a:tc>
                  <a:txBody>
                    <a:bodyPr/>
                    <a:lstStyle/>
                    <a:p>
                      <a:pPr marL="0" algn="l" defTabSz="457200" rtl="0" eaLnBrk="1" latinLnBrk="0" hangingPunct="1">
                        <a:lnSpc>
                          <a:spcPct val="115000"/>
                        </a:lnSpc>
                        <a:spcAft>
                          <a:spcPts val="1000"/>
                        </a:spcAft>
                      </a:pPr>
                      <a:r>
                        <a:rPr lang="de-DE" sz="800" b="1" kern="1200" dirty="0">
                          <a:solidFill>
                            <a:schemeClr val="dk1"/>
                          </a:solidFill>
                          <a:effectLst/>
                          <a:latin typeface="+mn-lt"/>
                          <a:ea typeface="+mn-ea"/>
                          <a:cs typeface="+mn-cs"/>
                        </a:rPr>
                        <a:t>Anzahl Fälle</a:t>
                      </a:r>
                    </a:p>
                  </a:txBody>
                  <a:tcPr marL="24606" marR="24606" marT="4511" marB="0" anchor="ctr"/>
                </a:tc>
                <a:tc>
                  <a:txBody>
                    <a:bodyPr/>
                    <a:lstStyle/>
                    <a:p>
                      <a:pPr algn="ctr" fontAlgn="b"/>
                      <a:r>
                        <a:rPr lang="de-DE" sz="800" b="0" i="0" u="none" strike="noStrike">
                          <a:solidFill>
                            <a:srgbClr val="000000"/>
                          </a:solidFill>
                          <a:effectLst/>
                          <a:latin typeface="Calibri" panose="020F0502020204030204" pitchFamily="34" charset="0"/>
                        </a:rPr>
                        <a:t>21.920</a:t>
                      </a:r>
                    </a:p>
                  </a:txBody>
                  <a:tcPr marL="9525" marR="9525" marT="9525" marB="0" anchor="ctr"/>
                </a:tc>
                <a:tc>
                  <a:txBody>
                    <a:bodyPr/>
                    <a:lstStyle/>
                    <a:p>
                      <a:pPr algn="ctr" fontAlgn="b"/>
                      <a:endParaRPr lang="de-DE"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24.608</a:t>
                      </a:r>
                    </a:p>
                  </a:txBody>
                  <a:tcPr marL="9525" marR="9525" marT="9525" marB="0" anchor="ctr"/>
                </a:tc>
                <a:tc>
                  <a:txBody>
                    <a:bodyPr/>
                    <a:lstStyle/>
                    <a:p>
                      <a:pPr algn="ctr" fontAlgn="b"/>
                      <a:endParaRPr lang="de-DE"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27.348</a:t>
                      </a:r>
                    </a:p>
                  </a:txBody>
                  <a:tcPr marL="9525" marR="9525" marT="9525" marB="0" anchor="ctr"/>
                </a:tc>
                <a:tc>
                  <a:txBody>
                    <a:bodyPr/>
                    <a:lstStyle/>
                    <a:p>
                      <a:pPr algn="ctr" fontAlgn="b"/>
                      <a:endParaRPr lang="de-DE" sz="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55164">
                <a:tc>
                  <a:txBody>
                    <a:bodyPr/>
                    <a:lstStyle/>
                    <a:p>
                      <a:pPr marL="0" algn="l" defTabSz="457200" rtl="0" eaLnBrk="1" latinLnBrk="0" hangingPunct="1">
                        <a:lnSpc>
                          <a:spcPct val="115000"/>
                        </a:lnSpc>
                        <a:spcAft>
                          <a:spcPts val="1000"/>
                        </a:spcAft>
                      </a:pPr>
                      <a:r>
                        <a:rPr lang="de-DE" sz="800" b="1" kern="1200" dirty="0">
                          <a:solidFill>
                            <a:schemeClr val="dk1"/>
                          </a:solidFill>
                          <a:effectLst/>
                          <a:latin typeface="+mn-lt"/>
                          <a:ea typeface="+mn-ea"/>
                          <a:cs typeface="+mn-cs"/>
                        </a:rPr>
                        <a:t>Klinische Infos vorhanden</a:t>
                      </a:r>
                    </a:p>
                  </a:txBody>
                  <a:tcPr marL="24606" marR="24606" marT="4511" marB="0" anchor="ctr"/>
                </a:tc>
                <a:tc>
                  <a:txBody>
                    <a:bodyPr/>
                    <a:lstStyle/>
                    <a:p>
                      <a:pPr algn="ctr" fontAlgn="ctr"/>
                      <a:r>
                        <a:rPr lang="de-DE" sz="800" b="0" i="0" u="none" strike="noStrike">
                          <a:solidFill>
                            <a:srgbClr val="000000"/>
                          </a:solidFill>
                          <a:effectLst/>
                          <a:latin typeface="Calibri" panose="020F0502020204030204" pitchFamily="34" charset="0"/>
                        </a:rPr>
                        <a:t>12.538</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57,2%</a:t>
                      </a:r>
                    </a:p>
                  </a:txBody>
                  <a:tcPr marL="9525" marR="9525" marT="9525" marB="0" anchor="ctr"/>
                </a:tc>
                <a:tc>
                  <a:txBody>
                    <a:bodyPr/>
                    <a:lstStyle/>
                    <a:p>
                      <a:pPr algn="ctr" fontAlgn="ctr"/>
                      <a:r>
                        <a:rPr lang="de-DE" sz="800" b="0" i="0" u="none" strike="noStrike">
                          <a:solidFill>
                            <a:srgbClr val="000000"/>
                          </a:solidFill>
                          <a:effectLst/>
                          <a:latin typeface="Calibri" panose="020F0502020204030204" pitchFamily="34" charset="0"/>
                        </a:rPr>
                        <a:t>13.391</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54,4%</a:t>
                      </a:r>
                    </a:p>
                  </a:txBody>
                  <a:tcPr marL="9525" marR="9525" marT="9525" marB="0" anchor="ctr"/>
                </a:tc>
                <a:tc>
                  <a:txBody>
                    <a:bodyPr/>
                    <a:lstStyle/>
                    <a:p>
                      <a:pPr algn="ctr" fontAlgn="ctr"/>
                      <a:r>
                        <a:rPr lang="de-DE" sz="800" b="0" i="0" u="none" strike="noStrike">
                          <a:solidFill>
                            <a:srgbClr val="000000"/>
                          </a:solidFill>
                          <a:effectLst/>
                          <a:latin typeface="Calibri" panose="020F0502020204030204" pitchFamily="34" charset="0"/>
                        </a:rPr>
                        <a:t>15.439</a:t>
                      </a:r>
                    </a:p>
                  </a:txBody>
                  <a:tcPr marL="9525" marR="9525" marT="9525" marB="0" anchor="ctr"/>
                </a:tc>
                <a:tc>
                  <a:txBody>
                    <a:bodyPr/>
                    <a:lstStyle/>
                    <a:p>
                      <a:pPr algn="ctr" fontAlgn="b"/>
                      <a:r>
                        <a:rPr lang="de-DE" sz="800" b="0" i="0" u="none" strike="noStrike" dirty="0">
                          <a:solidFill>
                            <a:srgbClr val="000000"/>
                          </a:solidFill>
                          <a:effectLst/>
                          <a:latin typeface="Calibri" panose="020F0502020204030204" pitchFamily="34" charset="0"/>
                        </a:rPr>
                        <a:t>56,5%</a:t>
                      </a:r>
                    </a:p>
                  </a:txBody>
                  <a:tcPr marL="9525" marR="9525" marT="9525" marB="0" anchor="ctr"/>
                </a:tc>
                <a:extLst>
                  <a:ext uri="{0D108BD9-81ED-4DB2-BD59-A6C34878D82A}">
                    <a16:rowId xmlns:a16="http://schemas.microsoft.com/office/drawing/2014/main" val="10003"/>
                  </a:ext>
                </a:extLst>
              </a:tr>
              <a:tr h="255164">
                <a:tc>
                  <a:txBody>
                    <a:bodyPr/>
                    <a:lstStyle/>
                    <a:p>
                      <a:pPr marL="0" algn="l" defTabSz="457200" rtl="0" eaLnBrk="1" latinLnBrk="0" hangingPunct="1">
                        <a:lnSpc>
                          <a:spcPct val="115000"/>
                        </a:lnSpc>
                        <a:spcAft>
                          <a:spcPts val="1000"/>
                        </a:spcAft>
                      </a:pPr>
                      <a:r>
                        <a:rPr lang="de-DE" sz="800" kern="1200" dirty="0">
                          <a:effectLst/>
                        </a:rPr>
                        <a:t>Fälle  mit Angabe eines einzigen Symptoms</a:t>
                      </a:r>
                      <a:endParaRPr lang="de-DE" sz="800" kern="1200" dirty="0">
                        <a:solidFill>
                          <a:schemeClr val="dk1"/>
                        </a:solidFill>
                        <a:effectLst/>
                        <a:latin typeface="Calibri"/>
                        <a:ea typeface="+mn-ea"/>
                        <a:cs typeface="+mn-cs"/>
                      </a:endParaRPr>
                    </a:p>
                  </a:txBody>
                  <a:tcPr marL="24606" marR="24606" marT="4511" marB="0" anchor="ctr"/>
                </a:tc>
                <a:tc>
                  <a:txBody>
                    <a:bodyPr/>
                    <a:lstStyle/>
                    <a:p>
                      <a:pPr algn="ctr" fontAlgn="ctr"/>
                      <a:r>
                        <a:rPr lang="de-DE" sz="800" b="0" i="0" u="none" strike="noStrike">
                          <a:solidFill>
                            <a:srgbClr val="000000"/>
                          </a:solidFill>
                          <a:effectLst/>
                          <a:latin typeface="Calibri" panose="020F0502020204030204" pitchFamily="34" charset="0"/>
                        </a:rPr>
                        <a:t>3.446</a:t>
                      </a:r>
                    </a:p>
                  </a:txBody>
                  <a:tcPr marL="9525" marR="9525" marT="9525" marB="0" anchor="ctr"/>
                </a:tc>
                <a:tc>
                  <a:txBody>
                    <a:bodyPr/>
                    <a:lstStyle/>
                    <a:p>
                      <a:pPr algn="ctr" fontAlgn="ctr"/>
                      <a:r>
                        <a:rPr lang="de-DE" sz="800" b="0" i="0" u="none" strike="noStrike">
                          <a:solidFill>
                            <a:srgbClr val="000000"/>
                          </a:solidFill>
                          <a:effectLst/>
                          <a:latin typeface="Calibri" panose="020F0502020204030204" pitchFamily="34" charset="0"/>
                        </a:rPr>
                        <a:t>27,5%</a:t>
                      </a:r>
                    </a:p>
                  </a:txBody>
                  <a:tcPr marL="9525" marR="9525" marT="9525" marB="0" anchor="ctr"/>
                </a:tc>
                <a:tc>
                  <a:txBody>
                    <a:bodyPr/>
                    <a:lstStyle/>
                    <a:p>
                      <a:pPr algn="ctr" fontAlgn="ctr"/>
                      <a:r>
                        <a:rPr lang="de-DE" sz="800" b="0" i="0" u="none" strike="noStrike">
                          <a:solidFill>
                            <a:srgbClr val="000000"/>
                          </a:solidFill>
                          <a:effectLst/>
                          <a:latin typeface="Calibri" panose="020F0502020204030204" pitchFamily="34" charset="0"/>
                        </a:rPr>
                        <a:t>3.296</a:t>
                      </a:r>
                    </a:p>
                  </a:txBody>
                  <a:tcPr marL="9525" marR="9525" marT="9525" marB="0" anchor="ctr"/>
                </a:tc>
                <a:tc>
                  <a:txBody>
                    <a:bodyPr/>
                    <a:lstStyle/>
                    <a:p>
                      <a:pPr algn="ctr" fontAlgn="ctr"/>
                      <a:r>
                        <a:rPr lang="de-DE" sz="800" b="0" i="0" u="none" strike="noStrike">
                          <a:solidFill>
                            <a:srgbClr val="000000"/>
                          </a:solidFill>
                          <a:effectLst/>
                          <a:latin typeface="Calibri" panose="020F0502020204030204" pitchFamily="34" charset="0"/>
                        </a:rPr>
                        <a:t>24,6%</a:t>
                      </a:r>
                    </a:p>
                  </a:txBody>
                  <a:tcPr marL="9525" marR="9525" marT="9525" marB="0" anchor="ctr"/>
                </a:tc>
                <a:tc>
                  <a:txBody>
                    <a:bodyPr/>
                    <a:lstStyle/>
                    <a:p>
                      <a:pPr algn="ctr" fontAlgn="ctr"/>
                      <a:r>
                        <a:rPr lang="de-DE" sz="800" b="0" i="0" u="none" strike="noStrike">
                          <a:solidFill>
                            <a:srgbClr val="000000"/>
                          </a:solidFill>
                          <a:effectLst/>
                          <a:latin typeface="Calibri" panose="020F0502020204030204" pitchFamily="34" charset="0"/>
                        </a:rPr>
                        <a:t>3.728</a:t>
                      </a:r>
                    </a:p>
                  </a:txBody>
                  <a:tcPr marL="9525" marR="9525" marT="9525" marB="0" anchor="ctr"/>
                </a:tc>
                <a:tc>
                  <a:txBody>
                    <a:bodyPr/>
                    <a:lstStyle/>
                    <a:p>
                      <a:pPr algn="ctr" fontAlgn="ctr"/>
                      <a:r>
                        <a:rPr lang="de-DE" sz="800" b="0" i="0" u="none" strike="noStrike" dirty="0">
                          <a:solidFill>
                            <a:srgbClr val="000000"/>
                          </a:solidFill>
                          <a:effectLst/>
                          <a:latin typeface="Calibri" panose="020F0502020204030204" pitchFamily="34" charset="0"/>
                        </a:rPr>
                        <a:t>24,1%</a:t>
                      </a:r>
                    </a:p>
                  </a:txBody>
                  <a:tcPr marL="9525" marR="9525" marT="9525" marB="0" anchor="ctr"/>
                </a:tc>
                <a:extLst>
                  <a:ext uri="{0D108BD9-81ED-4DB2-BD59-A6C34878D82A}">
                    <a16:rowId xmlns:a16="http://schemas.microsoft.com/office/drawing/2014/main" val="10004"/>
                  </a:ext>
                </a:extLst>
              </a:tr>
              <a:tr h="129017">
                <a:tc gridSpan="7">
                  <a:txBody>
                    <a:bodyPr/>
                    <a:lstStyle/>
                    <a:p>
                      <a:pPr>
                        <a:lnSpc>
                          <a:spcPct val="115000"/>
                        </a:lnSpc>
                        <a:spcAft>
                          <a:spcPts val="1000"/>
                        </a:spcAft>
                      </a:pPr>
                      <a:r>
                        <a:rPr lang="de-DE" sz="800" dirty="0">
                          <a:solidFill>
                            <a:schemeClr val="bg1"/>
                          </a:solidFill>
                          <a:effectLst/>
                        </a:rPr>
                        <a:t>Einzelsymptome (Nenner = Fälle mit vorhandenen Klinischen Infos)</a:t>
                      </a:r>
                      <a:endParaRPr lang="de-DE" sz="800" dirty="0">
                        <a:solidFill>
                          <a:schemeClr val="bg1"/>
                        </a:solidFill>
                        <a:effectLst/>
                        <a:latin typeface="Calibri"/>
                        <a:ea typeface="Calibri"/>
                        <a:cs typeface="Times New Roman"/>
                      </a:endParaRPr>
                    </a:p>
                  </a:txBody>
                  <a:tcPr marL="24606" marR="24606" marT="4511" marB="0">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5"/>
                  </a:ext>
                </a:extLst>
              </a:tr>
              <a:tr h="130658">
                <a:tc>
                  <a:txBody>
                    <a:bodyPr/>
                    <a:lstStyle/>
                    <a:p>
                      <a:pPr algn="l" fontAlgn="b"/>
                      <a:r>
                        <a:rPr lang="de-DE" sz="800" b="0" i="0" u="none" strike="noStrike" dirty="0">
                          <a:solidFill>
                            <a:srgbClr val="000000"/>
                          </a:solidFill>
                          <a:effectLst/>
                          <a:latin typeface="Calibri" panose="020F0502020204030204" pitchFamily="34" charset="0"/>
                        </a:rPr>
                        <a:t>Fieber </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1.222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9,7%</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725</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5,4%</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480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0006"/>
                  </a:ext>
                </a:extLst>
              </a:tr>
              <a:tr h="130658">
                <a:tc>
                  <a:txBody>
                    <a:bodyPr/>
                    <a:lstStyle/>
                    <a:p>
                      <a:pPr algn="l" fontAlgn="b"/>
                      <a:r>
                        <a:rPr lang="de-DE" sz="800" b="0" i="0" u="none" strike="noStrike">
                          <a:solidFill>
                            <a:srgbClr val="000000"/>
                          </a:solidFill>
                          <a:effectLst/>
                          <a:latin typeface="Calibri" panose="020F0502020204030204" pitchFamily="34" charset="0"/>
                        </a:rPr>
                        <a:t>Schnupfen</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663</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5,3%</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624</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4,7%</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708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4,6%</a:t>
                      </a:r>
                    </a:p>
                  </a:txBody>
                  <a:tcPr marL="9525" marR="9525" marT="9525" marB="0" anchor="b"/>
                </a:tc>
                <a:extLst>
                  <a:ext uri="{0D108BD9-81ED-4DB2-BD59-A6C34878D82A}">
                    <a16:rowId xmlns:a16="http://schemas.microsoft.com/office/drawing/2014/main" val="10007"/>
                  </a:ext>
                </a:extLst>
              </a:tr>
              <a:tr h="130658">
                <a:tc>
                  <a:txBody>
                    <a:bodyPr/>
                    <a:lstStyle/>
                    <a:p>
                      <a:pPr algn="l" fontAlgn="b"/>
                      <a:r>
                        <a:rPr lang="de-DE" sz="800" b="0" i="0" u="none" strike="noStrike" dirty="0">
                          <a:solidFill>
                            <a:srgbClr val="000000"/>
                          </a:solidFill>
                          <a:effectLst/>
                          <a:latin typeface="Calibri" panose="020F0502020204030204" pitchFamily="34" charset="0"/>
                        </a:rPr>
                        <a:t>Husten</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582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538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585</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10008"/>
                  </a:ext>
                </a:extLst>
              </a:tr>
              <a:tr h="130658">
                <a:tc>
                  <a:txBody>
                    <a:bodyPr/>
                    <a:lstStyle/>
                    <a:p>
                      <a:pPr algn="l" fontAlgn="b"/>
                      <a:r>
                        <a:rPr lang="de-DE" sz="800" b="0" i="0" u="none" strike="noStrike">
                          <a:solidFill>
                            <a:srgbClr val="000000"/>
                          </a:solidFill>
                          <a:effectLst/>
                          <a:latin typeface="Calibri" panose="020F0502020204030204" pitchFamily="34" charset="0"/>
                        </a:rPr>
                        <a:t>Allgemeine Symptome</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504</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833</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6,2%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1.122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7,3%</a:t>
                      </a:r>
                    </a:p>
                  </a:txBody>
                  <a:tcPr marL="9525" marR="9525" marT="9525" marB="0" anchor="b"/>
                </a:tc>
                <a:extLst>
                  <a:ext uri="{0D108BD9-81ED-4DB2-BD59-A6C34878D82A}">
                    <a16:rowId xmlns:a16="http://schemas.microsoft.com/office/drawing/2014/main" val="10009"/>
                  </a:ext>
                </a:extLst>
              </a:tr>
              <a:tr h="130658">
                <a:tc>
                  <a:txBody>
                    <a:bodyPr/>
                    <a:lstStyle/>
                    <a:p>
                      <a:pPr algn="l" fontAlgn="b"/>
                      <a:r>
                        <a:rPr lang="de-DE" sz="800" b="0" i="0" u="none" strike="noStrike">
                          <a:solidFill>
                            <a:srgbClr val="000000"/>
                          </a:solidFill>
                          <a:effectLst/>
                          <a:latin typeface="Calibri" panose="020F0502020204030204" pitchFamily="34" charset="0"/>
                        </a:rPr>
                        <a:t>Symptom unbekannt**</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228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209</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237</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0010"/>
                  </a:ext>
                </a:extLst>
              </a:tr>
              <a:tr h="130658">
                <a:tc>
                  <a:txBody>
                    <a:bodyPr/>
                    <a:lstStyle/>
                    <a:p>
                      <a:pPr algn="l" fontAlgn="b"/>
                      <a:r>
                        <a:rPr lang="de-DE" sz="800" b="0" i="0" u="none" strike="noStrike">
                          <a:solidFill>
                            <a:srgbClr val="000000"/>
                          </a:solidFill>
                          <a:effectLst/>
                          <a:latin typeface="Calibri" panose="020F0502020204030204" pitchFamily="34" charset="0"/>
                        </a:rPr>
                        <a:t>Durchfall</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108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0,9%</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79</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0,6%</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val="10011"/>
                  </a:ext>
                </a:extLst>
              </a:tr>
              <a:tr h="130658">
                <a:tc>
                  <a:txBody>
                    <a:bodyPr/>
                    <a:lstStyle/>
                    <a:p>
                      <a:pPr algn="l" fontAlgn="b"/>
                      <a:r>
                        <a:rPr lang="de-DE" sz="800" b="0" i="0" u="none" strike="noStrike">
                          <a:solidFill>
                            <a:srgbClr val="000000"/>
                          </a:solidFill>
                          <a:effectLst/>
                          <a:latin typeface="Calibri" panose="020F0502020204030204" pitchFamily="34" charset="0"/>
                        </a:rPr>
                        <a:t>Halsschmerzen</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104</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239</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381</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10012"/>
                  </a:ext>
                </a:extLst>
              </a:tr>
              <a:tr h="130658">
                <a:tc>
                  <a:txBody>
                    <a:bodyPr/>
                    <a:lstStyle/>
                    <a:p>
                      <a:pPr algn="l" fontAlgn="b"/>
                      <a:r>
                        <a:rPr lang="de-DE" sz="800" b="0" i="0" u="none" strike="noStrike">
                          <a:solidFill>
                            <a:srgbClr val="000000"/>
                          </a:solidFill>
                          <a:effectLst/>
                          <a:latin typeface="Calibri" panose="020F0502020204030204" pitchFamily="34" charset="0"/>
                        </a:rPr>
                        <a:t>Geschmacksverlust*</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0,1%</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0,1%</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99</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10013"/>
                  </a:ext>
                </a:extLst>
              </a:tr>
              <a:tr h="130658">
                <a:tc>
                  <a:txBody>
                    <a:bodyPr/>
                    <a:lstStyle/>
                    <a:p>
                      <a:pPr algn="l" fontAlgn="b"/>
                      <a:r>
                        <a:rPr lang="de-DE" sz="800" b="0" i="0" u="none" strike="noStrike">
                          <a:solidFill>
                            <a:srgbClr val="000000"/>
                          </a:solidFill>
                          <a:effectLst/>
                          <a:latin typeface="Calibri" panose="020F0502020204030204" pitchFamily="34" charset="0"/>
                        </a:rPr>
                        <a:t>Dyspnoe</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0,1%</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10014"/>
                  </a:ext>
                </a:extLst>
              </a:tr>
              <a:tr h="130658">
                <a:tc>
                  <a:txBody>
                    <a:bodyPr/>
                    <a:lstStyle/>
                    <a:p>
                      <a:pPr algn="l" fontAlgn="b"/>
                      <a:r>
                        <a:rPr lang="de-DE" sz="800" b="0" i="0" u="none" strike="noStrike">
                          <a:solidFill>
                            <a:srgbClr val="000000"/>
                          </a:solidFill>
                          <a:effectLst/>
                          <a:latin typeface="Calibri" panose="020F0502020204030204" pitchFamily="34" charset="0"/>
                        </a:rPr>
                        <a:t>Geruchsverlust*</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25</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53</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val="10015"/>
                  </a:ext>
                </a:extLst>
              </a:tr>
              <a:tr h="130658">
                <a:tc>
                  <a:txBody>
                    <a:bodyPr/>
                    <a:lstStyle/>
                    <a:p>
                      <a:pPr algn="l" fontAlgn="b"/>
                      <a:r>
                        <a:rPr lang="de-DE" sz="800" b="0" i="0" u="none" strike="noStrike" dirty="0">
                          <a:solidFill>
                            <a:srgbClr val="000000"/>
                          </a:solidFill>
                          <a:effectLst/>
                          <a:latin typeface="Calibri" panose="020F0502020204030204" pitchFamily="34" charset="0"/>
                        </a:rPr>
                        <a:t>Pneumonie</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16"/>
                  </a:ext>
                </a:extLst>
              </a:tr>
              <a:tr h="130658">
                <a:tc>
                  <a:txBody>
                    <a:bodyPr/>
                    <a:lstStyle/>
                    <a:p>
                      <a:pPr algn="l" fontAlgn="b"/>
                      <a:r>
                        <a:rPr lang="de-DE" sz="800" b="0" i="0" u="none" strike="noStrike" dirty="0">
                          <a:solidFill>
                            <a:srgbClr val="000000"/>
                          </a:solidFill>
                          <a:effectLst/>
                          <a:latin typeface="Calibri" panose="020F0502020204030204" pitchFamily="34" charset="0"/>
                        </a:rPr>
                        <a:t>ARDS</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17"/>
                  </a:ext>
                </a:extLst>
              </a:tr>
              <a:tr h="130658">
                <a:tc>
                  <a:txBody>
                    <a:bodyPr/>
                    <a:lstStyle/>
                    <a:p>
                      <a:pPr algn="l" fontAlgn="b"/>
                      <a:r>
                        <a:rPr lang="de-DE" sz="800" b="0" i="0" u="none" strike="noStrike" dirty="0">
                          <a:solidFill>
                            <a:srgbClr val="000000"/>
                          </a:solidFill>
                          <a:effectLst/>
                          <a:latin typeface="Calibri" panose="020F0502020204030204" pitchFamily="34" charset="0"/>
                        </a:rPr>
                        <a:t>Tachykardie</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18"/>
                  </a:ext>
                </a:extLst>
              </a:tr>
              <a:tr h="130658">
                <a:tc>
                  <a:txBody>
                    <a:bodyPr/>
                    <a:lstStyle/>
                    <a:p>
                      <a:pPr algn="l" fontAlgn="b"/>
                      <a:r>
                        <a:rPr lang="de-DE" sz="800" b="0" i="0" u="none" strike="noStrike">
                          <a:solidFill>
                            <a:srgbClr val="000000"/>
                          </a:solidFill>
                          <a:effectLst/>
                          <a:latin typeface="Calibri" panose="020F0502020204030204" pitchFamily="34" charset="0"/>
                        </a:rPr>
                        <a:t>Beatmung</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19"/>
                  </a:ext>
                </a:extLst>
              </a:tr>
              <a:tr h="130658">
                <a:tc>
                  <a:txBody>
                    <a:bodyPr/>
                    <a:lstStyle/>
                    <a:p>
                      <a:pPr algn="l" fontAlgn="b"/>
                      <a:r>
                        <a:rPr lang="de-DE" sz="800" b="0" i="0" u="none" strike="noStrike" dirty="0">
                          <a:solidFill>
                            <a:srgbClr val="000000"/>
                          </a:solidFill>
                          <a:effectLst/>
                          <a:latin typeface="Calibri" panose="020F0502020204030204" pitchFamily="34" charset="0"/>
                        </a:rPr>
                        <a:t>Tachypnoe</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de-DE" sz="800" b="0" i="0" u="none" strike="noStrike" dirty="0">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20115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200" y="810639"/>
            <a:ext cx="7983646" cy="1486334"/>
          </a:xfrm>
        </p:spPr>
        <p:txBody>
          <a:bodyPr>
            <a:normAutofit/>
          </a:bodyPr>
          <a:lstStyle/>
          <a:p>
            <a:r>
              <a:rPr lang="de-DE" sz="1400" dirty="0"/>
              <a:t>Für 59 % der Kinder (0 – 5 Jahre) wurde mindestens 1 Symptom angegeben</a:t>
            </a:r>
          </a:p>
          <a:p>
            <a:r>
              <a:rPr lang="de-DE" sz="1400" dirty="0"/>
              <a:t>Häufig genannte Symptome: Fieber (29%), Husten (23%), Schnupfen (21%), Allg. Symptome (17%)</a:t>
            </a:r>
          </a:p>
          <a:p>
            <a:r>
              <a:rPr lang="de-DE" sz="1400" dirty="0"/>
              <a:t>Eine Hospitalisierung lag vor bei: </a:t>
            </a:r>
          </a:p>
          <a:p>
            <a:pPr lvl="1"/>
            <a:r>
              <a:rPr lang="de-DE" sz="1200" dirty="0"/>
              <a:t>0 - 5 Jahre:       626 (4,0%)</a:t>
            </a:r>
          </a:p>
          <a:p>
            <a:pPr lvl="1"/>
            <a:r>
              <a:rPr lang="de-DE" sz="1200" dirty="0"/>
              <a:t>6 - 10 Jahre:     200 (1,2%)</a:t>
            </a:r>
          </a:p>
          <a:p>
            <a:pPr lvl="1"/>
            <a:r>
              <a:rPr lang="de-DE" sz="1200" dirty="0"/>
              <a:t>11 - 14 Jahre:   248 (1,3%)</a:t>
            </a:r>
            <a:endParaRPr lang="de-DE" sz="1400" dirty="0"/>
          </a:p>
          <a:p>
            <a:endParaRPr lang="de-DE" dirty="0"/>
          </a:p>
          <a:p>
            <a:endParaRPr lang="de-DE" dirty="0"/>
          </a:p>
        </p:txBody>
      </p:sp>
      <p:sp>
        <p:nvSpPr>
          <p:cNvPr id="3" name="Datumsplatzhalter 2"/>
          <p:cNvSpPr>
            <a:spLocks noGrp="1"/>
          </p:cNvSpPr>
          <p:nvPr>
            <p:ph type="dt" sz="half" idx="10"/>
          </p:nvPr>
        </p:nvSpPr>
        <p:spPr/>
        <p:txBody>
          <a:bodyPr/>
          <a:lstStyle/>
          <a:p>
            <a:fld id="{0B727051-6A86-40F5-A122-7FD1DF802E08}" type="datetime1">
              <a:rPr lang="de-DE" smtClean="0"/>
              <a:t>23.11.2020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9</a:t>
            </a:fld>
            <a:endParaRPr lang="de-DE"/>
          </a:p>
        </p:txBody>
      </p:sp>
      <p:sp>
        <p:nvSpPr>
          <p:cNvPr id="6" name="Titel 5"/>
          <p:cNvSpPr>
            <a:spLocks noGrp="1"/>
          </p:cNvSpPr>
          <p:nvPr>
            <p:ph type="title"/>
          </p:nvPr>
        </p:nvSpPr>
        <p:spPr>
          <a:xfrm>
            <a:off x="457200" y="152021"/>
            <a:ext cx="7983646" cy="714291"/>
          </a:xfrm>
        </p:spPr>
        <p:txBody>
          <a:bodyPr/>
          <a:lstStyle/>
          <a:p>
            <a:r>
              <a:rPr lang="de-DE" dirty="0"/>
              <a:t>Symptome bei Kindern (2)</a:t>
            </a:r>
          </a:p>
        </p:txBody>
      </p:sp>
      <p:sp>
        <p:nvSpPr>
          <p:cNvPr id="8" name="Textfeld 7"/>
          <p:cNvSpPr txBox="1"/>
          <p:nvPr/>
        </p:nvSpPr>
        <p:spPr>
          <a:xfrm>
            <a:off x="770276" y="4873182"/>
            <a:ext cx="2548646" cy="261610"/>
          </a:xfrm>
          <a:prstGeom prst="rect">
            <a:avLst/>
          </a:prstGeom>
          <a:noFill/>
        </p:spPr>
        <p:txBody>
          <a:bodyPr wrap="square" rtlCol="0">
            <a:spAutoFit/>
          </a:bodyPr>
          <a:lstStyle/>
          <a:p>
            <a:pPr algn="r"/>
            <a:r>
              <a:rPr lang="de-DE" sz="1050" dirty="0"/>
              <a:t>Datenstand: 23.11.2020</a:t>
            </a:r>
          </a:p>
        </p:txBody>
      </p:sp>
      <p:sp>
        <p:nvSpPr>
          <p:cNvPr id="9" name="Textfeld 8"/>
          <p:cNvSpPr txBox="1"/>
          <p:nvPr/>
        </p:nvSpPr>
        <p:spPr>
          <a:xfrm>
            <a:off x="1129355" y="3923477"/>
            <a:ext cx="2591784" cy="830997"/>
          </a:xfrm>
          <a:prstGeom prst="rect">
            <a:avLst/>
          </a:prstGeom>
          <a:noFill/>
        </p:spPr>
        <p:txBody>
          <a:bodyPr wrap="square" rtlCol="0">
            <a:spAutoFit/>
          </a:bodyPr>
          <a:lstStyle/>
          <a:p>
            <a:r>
              <a:rPr lang="de-DE" sz="800" dirty="0"/>
              <a:t>* Geruchs- und Geschmacksverlust kann erst seit KW 17 angegeben werden.</a:t>
            </a:r>
            <a:br>
              <a:rPr lang="de-DE" sz="800" dirty="0"/>
            </a:br>
            <a:r>
              <a:rPr lang="de-DE" sz="800" dirty="0"/>
              <a:t>** "Symptom unbekannt" trifft zu, wenn bei „Klinische Informationen vorhanden“ die Angabe  &lt;Ja, mit Symptomatik&gt; eingetragen wurde, jedoch kein konkretes Symptom angegeben wurde.</a:t>
            </a:r>
          </a:p>
        </p:txBody>
      </p:sp>
      <p:graphicFrame>
        <p:nvGraphicFramePr>
          <p:cNvPr id="7" name="Tabelle 6"/>
          <p:cNvGraphicFramePr>
            <a:graphicFrameLocks noGrp="1"/>
          </p:cNvGraphicFramePr>
          <p:nvPr>
            <p:extLst>
              <p:ext uri="{D42A27DB-BD31-4B8C-83A1-F6EECF244321}">
                <p14:modId xmlns:p14="http://schemas.microsoft.com/office/powerpoint/2010/main" val="3931966889"/>
              </p:ext>
            </p:extLst>
          </p:nvPr>
        </p:nvGraphicFramePr>
        <p:xfrm>
          <a:off x="3648074" y="1359990"/>
          <a:ext cx="4925009" cy="3615870"/>
        </p:xfrm>
        <a:graphic>
          <a:graphicData uri="http://schemas.openxmlformats.org/drawingml/2006/table">
            <a:tbl>
              <a:tblPr firstRow="1" firstCol="1" bandRow="1">
                <a:tableStyleId>{B301B821-A1FF-4177-AEE7-76D212191A09}</a:tableStyleId>
              </a:tblPr>
              <a:tblGrid>
                <a:gridCol w="1954390">
                  <a:extLst>
                    <a:ext uri="{9D8B030D-6E8A-4147-A177-3AD203B41FA5}">
                      <a16:colId xmlns:a16="http://schemas.microsoft.com/office/drawing/2014/main" val="20000"/>
                    </a:ext>
                  </a:extLst>
                </a:gridCol>
                <a:gridCol w="457019">
                  <a:extLst>
                    <a:ext uri="{9D8B030D-6E8A-4147-A177-3AD203B41FA5}">
                      <a16:colId xmlns:a16="http://schemas.microsoft.com/office/drawing/2014/main" val="20001"/>
                    </a:ext>
                  </a:extLst>
                </a:gridCol>
                <a:gridCol w="563466">
                  <a:extLst>
                    <a:ext uri="{9D8B030D-6E8A-4147-A177-3AD203B41FA5}">
                      <a16:colId xmlns:a16="http://schemas.microsoft.com/office/drawing/2014/main" val="20002"/>
                    </a:ext>
                  </a:extLst>
                </a:gridCol>
                <a:gridCol w="479727">
                  <a:extLst>
                    <a:ext uri="{9D8B030D-6E8A-4147-A177-3AD203B41FA5}">
                      <a16:colId xmlns:a16="http://schemas.microsoft.com/office/drawing/2014/main" val="20003"/>
                    </a:ext>
                  </a:extLst>
                </a:gridCol>
                <a:gridCol w="551402">
                  <a:extLst>
                    <a:ext uri="{9D8B030D-6E8A-4147-A177-3AD203B41FA5}">
                      <a16:colId xmlns:a16="http://schemas.microsoft.com/office/drawing/2014/main" val="20004"/>
                    </a:ext>
                  </a:extLst>
                </a:gridCol>
                <a:gridCol w="457019">
                  <a:extLst>
                    <a:ext uri="{9D8B030D-6E8A-4147-A177-3AD203B41FA5}">
                      <a16:colId xmlns:a16="http://schemas.microsoft.com/office/drawing/2014/main" val="20005"/>
                    </a:ext>
                  </a:extLst>
                </a:gridCol>
                <a:gridCol w="461986">
                  <a:extLst>
                    <a:ext uri="{9D8B030D-6E8A-4147-A177-3AD203B41FA5}">
                      <a16:colId xmlns:a16="http://schemas.microsoft.com/office/drawing/2014/main" val="20006"/>
                    </a:ext>
                  </a:extLst>
                </a:gridCol>
              </a:tblGrid>
              <a:tr h="106860">
                <a:tc>
                  <a:txBody>
                    <a:bodyPr/>
                    <a:lstStyle/>
                    <a:p>
                      <a:pPr>
                        <a:lnSpc>
                          <a:spcPct val="115000"/>
                        </a:lnSpc>
                        <a:spcAft>
                          <a:spcPts val="1000"/>
                        </a:spcAft>
                      </a:pPr>
                      <a:r>
                        <a:rPr lang="de-DE" sz="800" dirty="0">
                          <a:effectLst/>
                        </a:rPr>
                        <a:t> </a:t>
                      </a:r>
                      <a:endParaRPr lang="de-DE" sz="800" dirty="0">
                        <a:effectLst/>
                        <a:latin typeface="Calibri"/>
                        <a:ea typeface="Calibri"/>
                        <a:cs typeface="Times New Roman"/>
                      </a:endParaRPr>
                    </a:p>
                  </a:txBody>
                  <a:tcPr marL="19371" marR="19371" marT="3798" marB="0"/>
                </a:tc>
                <a:tc gridSpan="2">
                  <a:txBody>
                    <a:bodyPr/>
                    <a:lstStyle/>
                    <a:p>
                      <a:pPr algn="ctr">
                        <a:lnSpc>
                          <a:spcPct val="115000"/>
                        </a:lnSpc>
                        <a:spcAft>
                          <a:spcPts val="1000"/>
                        </a:spcAft>
                      </a:pPr>
                      <a:r>
                        <a:rPr lang="de-DE" sz="800">
                          <a:effectLst/>
                        </a:rPr>
                        <a:t>0-5 Jahre</a:t>
                      </a:r>
                      <a:endParaRPr lang="de-DE" sz="800">
                        <a:effectLst/>
                        <a:latin typeface="Calibri"/>
                        <a:ea typeface="Calibri"/>
                        <a:cs typeface="Times New Roman"/>
                      </a:endParaRPr>
                    </a:p>
                  </a:txBody>
                  <a:tcPr marL="19371" marR="19371" marT="3798" marB="0"/>
                </a:tc>
                <a:tc hMerge="1">
                  <a:txBody>
                    <a:bodyPr/>
                    <a:lstStyle/>
                    <a:p>
                      <a:endParaRPr lang="de-DE"/>
                    </a:p>
                  </a:txBody>
                  <a:tcPr/>
                </a:tc>
                <a:tc gridSpan="2">
                  <a:txBody>
                    <a:bodyPr/>
                    <a:lstStyle/>
                    <a:p>
                      <a:pPr algn="ctr">
                        <a:lnSpc>
                          <a:spcPct val="115000"/>
                        </a:lnSpc>
                        <a:spcAft>
                          <a:spcPts val="1000"/>
                        </a:spcAft>
                      </a:pPr>
                      <a:r>
                        <a:rPr lang="de-DE" sz="800">
                          <a:effectLst/>
                        </a:rPr>
                        <a:t>6-10 Jahre</a:t>
                      </a:r>
                      <a:endParaRPr lang="de-DE" sz="800">
                        <a:effectLst/>
                        <a:latin typeface="Calibri"/>
                        <a:ea typeface="Calibri"/>
                        <a:cs typeface="Times New Roman"/>
                      </a:endParaRPr>
                    </a:p>
                  </a:txBody>
                  <a:tcPr marL="19371" marR="19371" marT="3798" marB="0"/>
                </a:tc>
                <a:tc hMerge="1">
                  <a:txBody>
                    <a:bodyPr/>
                    <a:lstStyle/>
                    <a:p>
                      <a:endParaRPr lang="de-DE"/>
                    </a:p>
                  </a:txBody>
                  <a:tcPr/>
                </a:tc>
                <a:tc gridSpan="2">
                  <a:txBody>
                    <a:bodyPr/>
                    <a:lstStyle/>
                    <a:p>
                      <a:pPr algn="ctr">
                        <a:lnSpc>
                          <a:spcPct val="115000"/>
                        </a:lnSpc>
                        <a:spcAft>
                          <a:spcPts val="1000"/>
                        </a:spcAft>
                      </a:pPr>
                      <a:r>
                        <a:rPr lang="de-DE" sz="800" dirty="0">
                          <a:effectLst/>
                        </a:rPr>
                        <a:t>11-14 Jahre</a:t>
                      </a:r>
                      <a:endParaRPr lang="de-DE" sz="800" dirty="0">
                        <a:effectLst/>
                        <a:latin typeface="Calibri"/>
                        <a:ea typeface="Calibri"/>
                        <a:cs typeface="Times New Roman"/>
                      </a:endParaRPr>
                    </a:p>
                  </a:txBody>
                  <a:tcPr marL="19371" marR="19371" marT="3798" marB="0"/>
                </a:tc>
                <a:tc hMerge="1">
                  <a:txBody>
                    <a:bodyPr/>
                    <a:lstStyle/>
                    <a:p>
                      <a:endParaRPr lang="de-DE"/>
                    </a:p>
                  </a:txBody>
                  <a:tcPr/>
                </a:tc>
                <a:extLst>
                  <a:ext uri="{0D108BD9-81ED-4DB2-BD59-A6C34878D82A}">
                    <a16:rowId xmlns:a16="http://schemas.microsoft.com/office/drawing/2014/main" val="10000"/>
                  </a:ext>
                </a:extLst>
              </a:tr>
              <a:tr h="119112">
                <a:tc>
                  <a:txBody>
                    <a:bodyPr/>
                    <a:lstStyle/>
                    <a:p>
                      <a:pPr>
                        <a:lnSpc>
                          <a:spcPct val="115000"/>
                        </a:lnSpc>
                        <a:spcAft>
                          <a:spcPts val="1000"/>
                        </a:spcAft>
                      </a:pPr>
                      <a:r>
                        <a:rPr lang="de-DE" sz="800">
                          <a:effectLst/>
                        </a:rPr>
                        <a:t> </a:t>
                      </a:r>
                      <a:endParaRPr lang="de-DE" sz="800">
                        <a:effectLst/>
                        <a:latin typeface="Calibri"/>
                        <a:ea typeface="Calibri"/>
                        <a:cs typeface="Times New Roman"/>
                      </a:endParaRPr>
                    </a:p>
                  </a:txBody>
                  <a:tcPr marL="19371" marR="19371" marT="3798" marB="0"/>
                </a:tc>
                <a:tc>
                  <a:txBody>
                    <a:bodyPr/>
                    <a:lstStyle/>
                    <a:p>
                      <a:pPr algn="ctr">
                        <a:lnSpc>
                          <a:spcPct val="115000"/>
                        </a:lnSpc>
                        <a:spcAft>
                          <a:spcPts val="1000"/>
                        </a:spcAft>
                      </a:pPr>
                      <a:r>
                        <a:rPr lang="de-DE" sz="800" dirty="0">
                          <a:effectLst/>
                        </a:rPr>
                        <a:t>n</a:t>
                      </a:r>
                      <a:endParaRPr lang="de-DE" sz="800" dirty="0">
                        <a:effectLst/>
                        <a:latin typeface="Calibri"/>
                        <a:ea typeface="Calibri"/>
                        <a:cs typeface="Times New Roman"/>
                      </a:endParaRPr>
                    </a:p>
                  </a:txBody>
                  <a:tcPr marL="19371" marR="19371" marT="3798" marB="0"/>
                </a:tc>
                <a:tc>
                  <a:txBody>
                    <a:bodyPr/>
                    <a:lstStyle/>
                    <a:p>
                      <a:pPr algn="ctr">
                        <a:lnSpc>
                          <a:spcPct val="115000"/>
                        </a:lnSpc>
                        <a:spcAft>
                          <a:spcPts val="1000"/>
                        </a:spcAft>
                      </a:pPr>
                      <a:r>
                        <a:rPr lang="de-DE" sz="800" dirty="0">
                          <a:effectLst/>
                        </a:rPr>
                        <a:t>%</a:t>
                      </a:r>
                      <a:endParaRPr lang="de-DE" sz="800" dirty="0">
                        <a:effectLst/>
                        <a:latin typeface="Calibri"/>
                        <a:ea typeface="Calibri"/>
                        <a:cs typeface="Times New Roman"/>
                      </a:endParaRPr>
                    </a:p>
                  </a:txBody>
                  <a:tcPr marL="19371" marR="19371" marT="3798" marB="0"/>
                </a:tc>
                <a:tc>
                  <a:txBody>
                    <a:bodyPr/>
                    <a:lstStyle/>
                    <a:p>
                      <a:pPr algn="ctr">
                        <a:lnSpc>
                          <a:spcPct val="115000"/>
                        </a:lnSpc>
                        <a:spcAft>
                          <a:spcPts val="1000"/>
                        </a:spcAft>
                      </a:pPr>
                      <a:r>
                        <a:rPr lang="de-DE" sz="800" dirty="0">
                          <a:effectLst/>
                        </a:rPr>
                        <a:t>n</a:t>
                      </a:r>
                      <a:endParaRPr lang="de-DE" sz="800" dirty="0">
                        <a:effectLst/>
                        <a:latin typeface="Calibri"/>
                        <a:ea typeface="Calibri"/>
                        <a:cs typeface="Times New Roman"/>
                      </a:endParaRPr>
                    </a:p>
                  </a:txBody>
                  <a:tcPr marL="19371" marR="19371" marT="3798" marB="0"/>
                </a:tc>
                <a:tc>
                  <a:txBody>
                    <a:bodyPr/>
                    <a:lstStyle/>
                    <a:p>
                      <a:pPr algn="ctr">
                        <a:lnSpc>
                          <a:spcPct val="115000"/>
                        </a:lnSpc>
                        <a:spcAft>
                          <a:spcPts val="1000"/>
                        </a:spcAft>
                      </a:pPr>
                      <a:r>
                        <a:rPr lang="de-DE" sz="800" dirty="0">
                          <a:effectLst/>
                        </a:rPr>
                        <a:t>%</a:t>
                      </a:r>
                      <a:endParaRPr lang="de-DE" sz="800" dirty="0">
                        <a:effectLst/>
                        <a:latin typeface="Calibri"/>
                        <a:ea typeface="Calibri"/>
                        <a:cs typeface="Times New Roman"/>
                      </a:endParaRPr>
                    </a:p>
                  </a:txBody>
                  <a:tcPr marL="19371" marR="19371" marT="3798" marB="0"/>
                </a:tc>
                <a:tc>
                  <a:txBody>
                    <a:bodyPr/>
                    <a:lstStyle/>
                    <a:p>
                      <a:pPr algn="ctr">
                        <a:lnSpc>
                          <a:spcPct val="115000"/>
                        </a:lnSpc>
                        <a:spcAft>
                          <a:spcPts val="1000"/>
                        </a:spcAft>
                      </a:pPr>
                      <a:r>
                        <a:rPr lang="de-DE" sz="800" dirty="0">
                          <a:effectLst/>
                        </a:rPr>
                        <a:t>n</a:t>
                      </a:r>
                      <a:endParaRPr lang="de-DE" sz="800" dirty="0">
                        <a:effectLst/>
                        <a:latin typeface="Calibri"/>
                        <a:ea typeface="Calibri"/>
                        <a:cs typeface="Times New Roman"/>
                      </a:endParaRPr>
                    </a:p>
                  </a:txBody>
                  <a:tcPr marL="19371" marR="19371" marT="3798" marB="0"/>
                </a:tc>
                <a:tc>
                  <a:txBody>
                    <a:bodyPr/>
                    <a:lstStyle/>
                    <a:p>
                      <a:pPr algn="ctr">
                        <a:lnSpc>
                          <a:spcPct val="115000"/>
                        </a:lnSpc>
                        <a:spcAft>
                          <a:spcPts val="1000"/>
                        </a:spcAft>
                      </a:pPr>
                      <a:r>
                        <a:rPr lang="de-DE" sz="800" dirty="0">
                          <a:effectLst/>
                        </a:rPr>
                        <a:t>%</a:t>
                      </a:r>
                      <a:endParaRPr lang="de-DE" sz="800" dirty="0">
                        <a:effectLst/>
                        <a:latin typeface="Calibri"/>
                        <a:ea typeface="Calibri"/>
                        <a:cs typeface="Times New Roman"/>
                      </a:endParaRPr>
                    </a:p>
                  </a:txBody>
                  <a:tcPr marL="19371" marR="19371" marT="3798" marB="0"/>
                </a:tc>
                <a:extLst>
                  <a:ext uri="{0D108BD9-81ED-4DB2-BD59-A6C34878D82A}">
                    <a16:rowId xmlns:a16="http://schemas.microsoft.com/office/drawing/2014/main" val="10001"/>
                  </a:ext>
                </a:extLst>
              </a:tr>
              <a:tr h="236325">
                <a:tc>
                  <a:txBody>
                    <a:bodyPr/>
                    <a:lstStyle/>
                    <a:p>
                      <a:pPr>
                        <a:lnSpc>
                          <a:spcPct val="115000"/>
                        </a:lnSpc>
                        <a:spcAft>
                          <a:spcPts val="1000"/>
                        </a:spcAft>
                      </a:pPr>
                      <a:r>
                        <a:rPr lang="de-DE" sz="800" dirty="0">
                          <a:effectLst/>
                        </a:rPr>
                        <a:t>Anzahl Fälle</a:t>
                      </a:r>
                      <a:endParaRPr lang="de-DE" sz="800" dirty="0">
                        <a:effectLst/>
                        <a:latin typeface="Calibri"/>
                        <a:ea typeface="Calibri"/>
                        <a:cs typeface="Times New Roman"/>
                      </a:endParaRPr>
                    </a:p>
                  </a:txBody>
                  <a:tcPr marL="19371" marR="19371" marT="3798" marB="0" anchor="ctr"/>
                </a:tc>
                <a:tc>
                  <a:txBody>
                    <a:bodyPr/>
                    <a:lstStyle/>
                    <a:p>
                      <a:pPr algn="ctr" fontAlgn="b"/>
                      <a:r>
                        <a:rPr lang="de-DE" sz="800" b="0" i="0" u="none" strike="noStrike" dirty="0">
                          <a:solidFill>
                            <a:srgbClr val="000000"/>
                          </a:solidFill>
                          <a:effectLst/>
                          <a:latin typeface="Calibri" panose="020F0502020204030204" pitchFamily="34" charset="0"/>
                        </a:rPr>
                        <a:t>21.920</a:t>
                      </a:r>
                    </a:p>
                  </a:txBody>
                  <a:tcPr marL="9525" marR="9525" marT="9525" marB="0" anchor="b"/>
                </a:tc>
                <a:tc>
                  <a:txBody>
                    <a:bodyPr/>
                    <a:lstStyle/>
                    <a:p>
                      <a:pPr algn="ctr" fontAlgn="b"/>
                      <a:endParaRPr lang="de-DE" sz="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24.608</a:t>
                      </a:r>
                    </a:p>
                  </a:txBody>
                  <a:tcPr marL="9525" marR="9525" marT="9525" marB="0" anchor="b"/>
                </a:tc>
                <a:tc>
                  <a:txBody>
                    <a:bodyPr/>
                    <a:lstStyle/>
                    <a:p>
                      <a:pPr algn="ctr" fontAlgn="b"/>
                      <a:endParaRPr lang="de-DE" sz="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27.348</a:t>
                      </a:r>
                    </a:p>
                  </a:txBody>
                  <a:tcPr marL="9525" marR="9525" marT="9525" marB="0" anchor="b"/>
                </a:tc>
                <a:tc>
                  <a:txBody>
                    <a:bodyPr/>
                    <a:lstStyle/>
                    <a:p>
                      <a:pPr algn="ctr" fontAlgn="b"/>
                      <a:endParaRPr lang="de-DE" sz="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36325">
                <a:tc>
                  <a:txBody>
                    <a:bodyPr/>
                    <a:lstStyle/>
                    <a:p>
                      <a:pPr>
                        <a:lnSpc>
                          <a:spcPct val="115000"/>
                        </a:lnSpc>
                        <a:spcAft>
                          <a:spcPts val="1000"/>
                        </a:spcAft>
                      </a:pPr>
                      <a:r>
                        <a:rPr lang="de-DE" sz="800" dirty="0">
                          <a:effectLst/>
                        </a:rPr>
                        <a:t>Klinische Infos vorhanden</a:t>
                      </a:r>
                      <a:endParaRPr lang="de-DE" sz="800" dirty="0">
                        <a:effectLst/>
                        <a:latin typeface="Calibri"/>
                        <a:ea typeface="Calibri"/>
                        <a:cs typeface="Times New Roman"/>
                      </a:endParaRPr>
                    </a:p>
                  </a:txBody>
                  <a:tcPr marL="19371" marR="19371" marT="3798" marB="0" anchor="ctr"/>
                </a:tc>
                <a:tc>
                  <a:txBody>
                    <a:bodyPr/>
                    <a:lstStyle/>
                    <a:p>
                      <a:pPr algn="ctr" fontAlgn="ctr"/>
                      <a:r>
                        <a:rPr lang="de-DE" sz="800" b="0" i="0" u="none" strike="noStrike">
                          <a:solidFill>
                            <a:srgbClr val="000000"/>
                          </a:solidFill>
                          <a:effectLst/>
                          <a:latin typeface="Calibri" panose="020F0502020204030204" pitchFamily="34" charset="0"/>
                        </a:rPr>
                        <a:t>12.538</a:t>
                      </a:r>
                    </a:p>
                  </a:txBody>
                  <a:tcPr marL="9525" marR="9525" marT="9525" marB="0" anchor="ctr"/>
                </a:tc>
                <a:tc>
                  <a:txBody>
                    <a:bodyPr/>
                    <a:lstStyle/>
                    <a:p>
                      <a:pPr algn="ctr" fontAlgn="b"/>
                      <a:r>
                        <a:rPr lang="de-DE" sz="800" b="0" i="0" u="none" strike="noStrike" dirty="0">
                          <a:solidFill>
                            <a:srgbClr val="000000"/>
                          </a:solidFill>
                          <a:effectLst/>
                          <a:latin typeface="Calibri" panose="020F0502020204030204" pitchFamily="34" charset="0"/>
                        </a:rPr>
                        <a:t>57,2%</a:t>
                      </a:r>
                    </a:p>
                  </a:txBody>
                  <a:tcPr marL="9525" marR="9525" marT="9525" marB="0" anchor="b"/>
                </a:tc>
                <a:tc>
                  <a:txBody>
                    <a:bodyPr/>
                    <a:lstStyle/>
                    <a:p>
                      <a:pPr algn="ctr" fontAlgn="ctr"/>
                      <a:r>
                        <a:rPr lang="de-DE" sz="800" b="0" i="0" u="none" strike="noStrike" dirty="0">
                          <a:solidFill>
                            <a:srgbClr val="000000"/>
                          </a:solidFill>
                          <a:effectLst/>
                          <a:latin typeface="Calibri" panose="020F0502020204030204" pitchFamily="34" charset="0"/>
                        </a:rPr>
                        <a:t>13.391</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54,4%</a:t>
                      </a:r>
                    </a:p>
                  </a:txBody>
                  <a:tcPr marL="9525" marR="9525" marT="9525" marB="0" anchor="b"/>
                </a:tc>
                <a:tc>
                  <a:txBody>
                    <a:bodyPr/>
                    <a:lstStyle/>
                    <a:p>
                      <a:pPr algn="ctr" fontAlgn="ctr"/>
                      <a:r>
                        <a:rPr lang="de-DE" sz="800" b="0" i="0" u="none" strike="noStrike">
                          <a:solidFill>
                            <a:srgbClr val="000000"/>
                          </a:solidFill>
                          <a:effectLst/>
                          <a:latin typeface="Calibri" panose="020F0502020204030204" pitchFamily="34" charset="0"/>
                        </a:rPr>
                        <a:t>15.439</a:t>
                      </a:r>
                    </a:p>
                  </a:txBody>
                  <a:tcPr marL="9525" marR="9525" marT="9525" marB="0" anchor="ctr"/>
                </a:tc>
                <a:tc>
                  <a:txBody>
                    <a:bodyPr/>
                    <a:lstStyle/>
                    <a:p>
                      <a:pPr algn="ctr" fontAlgn="b"/>
                      <a:r>
                        <a:rPr lang="de-DE" sz="800" b="0" i="0" u="none" strike="noStrike" dirty="0">
                          <a:solidFill>
                            <a:srgbClr val="000000"/>
                          </a:solidFill>
                          <a:effectLst/>
                          <a:latin typeface="Calibri" panose="020F0502020204030204" pitchFamily="34" charset="0"/>
                        </a:rPr>
                        <a:t>56,5%</a:t>
                      </a:r>
                    </a:p>
                  </a:txBody>
                  <a:tcPr marL="9525" marR="9525" marT="9525" marB="0" anchor="b"/>
                </a:tc>
                <a:extLst>
                  <a:ext uri="{0D108BD9-81ED-4DB2-BD59-A6C34878D82A}">
                    <a16:rowId xmlns:a16="http://schemas.microsoft.com/office/drawing/2014/main" val="10003"/>
                  </a:ext>
                </a:extLst>
              </a:tr>
              <a:tr h="234426">
                <a:tc>
                  <a:txBody>
                    <a:bodyPr/>
                    <a:lstStyle/>
                    <a:p>
                      <a:pPr>
                        <a:lnSpc>
                          <a:spcPct val="115000"/>
                        </a:lnSpc>
                        <a:spcAft>
                          <a:spcPts val="1000"/>
                        </a:spcAft>
                      </a:pPr>
                      <a:r>
                        <a:rPr lang="de-DE" sz="800" b="0" dirty="0">
                          <a:effectLst/>
                        </a:rPr>
                        <a:t>	ohne relevante Symptome</a:t>
                      </a:r>
                      <a:endParaRPr lang="de-DE" sz="800" b="0" dirty="0">
                        <a:effectLst/>
                        <a:latin typeface="Calibri"/>
                        <a:ea typeface="Calibri"/>
                        <a:cs typeface="Times New Roman"/>
                      </a:endParaRPr>
                    </a:p>
                  </a:txBody>
                  <a:tcPr marL="19371" marR="19371" marT="3798" marB="0" anchor="ctr"/>
                </a:tc>
                <a:tc>
                  <a:txBody>
                    <a:bodyPr/>
                    <a:lstStyle/>
                    <a:p>
                      <a:pPr algn="ctr" fontAlgn="ctr"/>
                      <a:r>
                        <a:rPr lang="de-DE" sz="800" b="0" i="0" u="none" strike="noStrike">
                          <a:solidFill>
                            <a:srgbClr val="000000"/>
                          </a:solidFill>
                          <a:effectLst/>
                          <a:latin typeface="Calibri" panose="020F0502020204030204" pitchFamily="34" charset="0"/>
                        </a:rPr>
                        <a:t>5.165</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41,2%</a:t>
                      </a:r>
                    </a:p>
                  </a:txBody>
                  <a:tcPr marL="9525" marR="9525" marT="9525" marB="0" anchor="b"/>
                </a:tc>
                <a:tc>
                  <a:txBody>
                    <a:bodyPr/>
                    <a:lstStyle/>
                    <a:p>
                      <a:pPr algn="ctr" fontAlgn="ctr"/>
                      <a:r>
                        <a:rPr lang="de-DE" sz="800" b="0" i="0" u="none" strike="noStrike">
                          <a:solidFill>
                            <a:srgbClr val="000000"/>
                          </a:solidFill>
                          <a:effectLst/>
                          <a:latin typeface="Calibri" panose="020F0502020204030204" pitchFamily="34" charset="0"/>
                        </a:rPr>
                        <a:t>6.212</a:t>
                      </a:r>
                    </a:p>
                  </a:txBody>
                  <a:tcPr marL="9525" marR="9525" marT="9525" marB="0" anchor="ctr"/>
                </a:tc>
                <a:tc>
                  <a:txBody>
                    <a:bodyPr/>
                    <a:lstStyle/>
                    <a:p>
                      <a:pPr algn="ctr" fontAlgn="b"/>
                      <a:r>
                        <a:rPr lang="de-DE" sz="800" b="0" i="0" u="none" strike="noStrike" dirty="0">
                          <a:solidFill>
                            <a:srgbClr val="000000"/>
                          </a:solidFill>
                          <a:effectLst/>
                          <a:latin typeface="Calibri" panose="020F0502020204030204" pitchFamily="34" charset="0"/>
                        </a:rPr>
                        <a:t>46,4%</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5.570</a:t>
                      </a:r>
                    </a:p>
                  </a:txBody>
                  <a:tcPr marL="9525" marR="9525" marT="9525" marB="0" anchor="b"/>
                </a:tc>
                <a:tc>
                  <a:txBody>
                    <a:bodyPr/>
                    <a:lstStyle/>
                    <a:p>
                      <a:pPr algn="ctr" fontAlgn="b"/>
                      <a:r>
                        <a:rPr lang="de-DE" sz="800" b="0" i="0" u="none" strike="noStrike">
                          <a:solidFill>
                            <a:srgbClr val="000000"/>
                          </a:solidFill>
                          <a:effectLst/>
                          <a:latin typeface="Calibri" panose="020F0502020204030204" pitchFamily="34" charset="0"/>
                        </a:rPr>
                        <a:t>36,1%</a:t>
                      </a:r>
                    </a:p>
                  </a:txBody>
                  <a:tcPr marL="9525" marR="9525" marT="9525" marB="0" anchor="b"/>
                </a:tc>
                <a:extLst>
                  <a:ext uri="{0D108BD9-81ED-4DB2-BD59-A6C34878D82A}">
                    <a16:rowId xmlns:a16="http://schemas.microsoft.com/office/drawing/2014/main" val="10004"/>
                  </a:ext>
                </a:extLst>
              </a:tr>
              <a:tr h="121011">
                <a:tc>
                  <a:txBody>
                    <a:bodyPr/>
                    <a:lstStyle/>
                    <a:p>
                      <a:pPr>
                        <a:lnSpc>
                          <a:spcPct val="115000"/>
                        </a:lnSpc>
                        <a:spcAft>
                          <a:spcPts val="1000"/>
                        </a:spcAft>
                      </a:pPr>
                      <a:r>
                        <a:rPr lang="de-DE" sz="800" b="0">
                          <a:effectLst/>
                        </a:rPr>
                        <a:t>	1 Symptom </a:t>
                      </a:r>
                      <a:endParaRPr lang="de-DE" sz="800" b="0">
                        <a:effectLst/>
                        <a:latin typeface="Calibri"/>
                        <a:ea typeface="Calibri"/>
                        <a:cs typeface="Times New Roman"/>
                      </a:endParaRPr>
                    </a:p>
                  </a:txBody>
                  <a:tcPr marL="19371" marR="19371" marT="3798" marB="0" anchor="ctr"/>
                </a:tc>
                <a:tc>
                  <a:txBody>
                    <a:bodyPr/>
                    <a:lstStyle/>
                    <a:p>
                      <a:pPr algn="ctr" fontAlgn="ctr"/>
                      <a:r>
                        <a:rPr lang="de-DE" sz="800" b="0" i="0" u="none" strike="noStrike">
                          <a:solidFill>
                            <a:srgbClr val="000000"/>
                          </a:solidFill>
                          <a:effectLst/>
                          <a:latin typeface="Calibri" panose="020F0502020204030204" pitchFamily="34" charset="0"/>
                        </a:rPr>
                        <a:t>3.446</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27,5%</a:t>
                      </a:r>
                    </a:p>
                  </a:txBody>
                  <a:tcPr marL="9525" marR="9525" marT="9525" marB="0" anchor="b"/>
                </a:tc>
                <a:tc>
                  <a:txBody>
                    <a:bodyPr/>
                    <a:lstStyle/>
                    <a:p>
                      <a:pPr algn="ctr" fontAlgn="ctr"/>
                      <a:r>
                        <a:rPr lang="de-DE" sz="800" b="0" i="0" u="none" strike="noStrike">
                          <a:solidFill>
                            <a:srgbClr val="000000"/>
                          </a:solidFill>
                          <a:effectLst/>
                          <a:latin typeface="Calibri" panose="020F0502020204030204" pitchFamily="34" charset="0"/>
                        </a:rPr>
                        <a:t>3.296</a:t>
                      </a:r>
                    </a:p>
                  </a:txBody>
                  <a:tcPr marL="9525" marR="9525" marT="9525" marB="0" anchor="ctr"/>
                </a:tc>
                <a:tc>
                  <a:txBody>
                    <a:bodyPr/>
                    <a:lstStyle/>
                    <a:p>
                      <a:pPr algn="ctr" fontAlgn="b"/>
                      <a:r>
                        <a:rPr lang="de-DE" sz="800" b="0" i="0" u="none" strike="noStrike" dirty="0">
                          <a:solidFill>
                            <a:srgbClr val="000000"/>
                          </a:solidFill>
                          <a:effectLst/>
                          <a:latin typeface="Calibri" panose="020F0502020204030204" pitchFamily="34" charset="0"/>
                        </a:rPr>
                        <a:t>24,6%</a:t>
                      </a:r>
                    </a:p>
                  </a:txBody>
                  <a:tcPr marL="9525" marR="9525" marT="9525" marB="0" anchor="b"/>
                </a:tc>
                <a:tc>
                  <a:txBody>
                    <a:bodyPr/>
                    <a:lstStyle/>
                    <a:p>
                      <a:pPr algn="ctr" fontAlgn="b"/>
                      <a:r>
                        <a:rPr lang="de-DE" sz="800" b="0" i="0" u="none" strike="noStrike" dirty="0">
                          <a:solidFill>
                            <a:srgbClr val="000000"/>
                          </a:solidFill>
                          <a:effectLst/>
                          <a:latin typeface="Calibri" panose="020F0502020204030204" pitchFamily="34" charset="0"/>
                        </a:rPr>
                        <a:t>3.728</a:t>
                      </a:r>
                    </a:p>
                  </a:txBody>
                  <a:tcPr marL="9525" marR="9525" marT="9525" marB="0" anchor="b"/>
                </a:tc>
                <a:tc>
                  <a:txBody>
                    <a:bodyPr/>
                    <a:lstStyle/>
                    <a:p>
                      <a:pPr algn="ctr" fontAlgn="b"/>
                      <a:r>
                        <a:rPr lang="de-DE" sz="800" b="0" i="0" u="none" strike="noStrike" dirty="0">
                          <a:solidFill>
                            <a:srgbClr val="000000"/>
                          </a:solidFill>
                          <a:effectLst/>
                          <a:latin typeface="Calibri" panose="020F0502020204030204" pitchFamily="34" charset="0"/>
                        </a:rPr>
                        <a:t>24,1%</a:t>
                      </a:r>
                    </a:p>
                  </a:txBody>
                  <a:tcPr marL="9525" marR="9525" marT="9525" marB="0" anchor="b"/>
                </a:tc>
                <a:extLst>
                  <a:ext uri="{0D108BD9-81ED-4DB2-BD59-A6C34878D82A}">
                    <a16:rowId xmlns:a16="http://schemas.microsoft.com/office/drawing/2014/main" val="10005"/>
                  </a:ext>
                </a:extLst>
              </a:tr>
              <a:tr h="121011">
                <a:tc>
                  <a:txBody>
                    <a:bodyPr/>
                    <a:lstStyle/>
                    <a:p>
                      <a:pPr>
                        <a:lnSpc>
                          <a:spcPct val="115000"/>
                        </a:lnSpc>
                        <a:spcAft>
                          <a:spcPts val="1000"/>
                        </a:spcAft>
                      </a:pPr>
                      <a:r>
                        <a:rPr lang="de-DE" sz="800" b="0" dirty="0">
                          <a:effectLst/>
                        </a:rPr>
                        <a:t>	&gt; 1 Symptom</a:t>
                      </a:r>
                      <a:endParaRPr lang="de-DE" sz="800" b="0" dirty="0">
                        <a:effectLst/>
                        <a:latin typeface="Calibri"/>
                        <a:ea typeface="Calibri"/>
                        <a:cs typeface="Times New Roman"/>
                      </a:endParaRPr>
                    </a:p>
                  </a:txBody>
                  <a:tcPr marL="19371" marR="19371" marT="3798" marB="0" anchor="ctr"/>
                </a:tc>
                <a:tc>
                  <a:txBody>
                    <a:bodyPr/>
                    <a:lstStyle/>
                    <a:p>
                      <a:pPr algn="ctr" fontAlgn="ctr"/>
                      <a:r>
                        <a:rPr lang="de-DE" sz="800" b="0" i="0" u="none" strike="noStrike">
                          <a:solidFill>
                            <a:srgbClr val="000000"/>
                          </a:solidFill>
                          <a:effectLst/>
                          <a:latin typeface="Calibri" panose="020F0502020204030204" pitchFamily="34" charset="0"/>
                        </a:rPr>
                        <a:t>3.927</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31,3%</a:t>
                      </a:r>
                    </a:p>
                  </a:txBody>
                  <a:tcPr marL="9525" marR="9525" marT="9525" marB="0" anchor="b"/>
                </a:tc>
                <a:tc>
                  <a:txBody>
                    <a:bodyPr/>
                    <a:lstStyle/>
                    <a:p>
                      <a:pPr algn="ctr" fontAlgn="ctr"/>
                      <a:r>
                        <a:rPr lang="de-DE" sz="800" b="0" i="0" u="none" strike="noStrike">
                          <a:solidFill>
                            <a:srgbClr val="000000"/>
                          </a:solidFill>
                          <a:effectLst/>
                          <a:latin typeface="Calibri" panose="020F0502020204030204" pitchFamily="34" charset="0"/>
                        </a:rPr>
                        <a:t>3.883</a:t>
                      </a:r>
                    </a:p>
                  </a:txBody>
                  <a:tcPr marL="9525" marR="9525" marT="9525" marB="0" anchor="ctr"/>
                </a:tc>
                <a:tc>
                  <a:txBody>
                    <a:bodyPr/>
                    <a:lstStyle/>
                    <a:p>
                      <a:pPr algn="ctr" fontAlgn="b"/>
                      <a:r>
                        <a:rPr lang="de-DE" sz="800" b="0" i="0" u="none" strike="noStrike">
                          <a:solidFill>
                            <a:srgbClr val="000000"/>
                          </a:solidFill>
                          <a:effectLst/>
                          <a:latin typeface="Calibri" panose="020F0502020204030204" pitchFamily="34" charset="0"/>
                        </a:rPr>
                        <a:t>29,0%</a:t>
                      </a:r>
                    </a:p>
                  </a:txBody>
                  <a:tcPr marL="9525" marR="9525" marT="9525" marB="0" anchor="b"/>
                </a:tc>
                <a:tc>
                  <a:txBody>
                    <a:bodyPr/>
                    <a:lstStyle/>
                    <a:p>
                      <a:pPr algn="ctr" fontAlgn="b"/>
                      <a:r>
                        <a:rPr lang="de-DE" sz="800" b="0" i="0" u="none" strike="noStrike" dirty="0">
                          <a:solidFill>
                            <a:srgbClr val="000000"/>
                          </a:solidFill>
                          <a:effectLst/>
                          <a:latin typeface="Calibri" panose="020F0502020204030204" pitchFamily="34" charset="0"/>
                        </a:rPr>
                        <a:t>6.141</a:t>
                      </a:r>
                    </a:p>
                  </a:txBody>
                  <a:tcPr marL="9525" marR="9525" marT="9525" marB="0" anchor="b"/>
                </a:tc>
                <a:tc>
                  <a:txBody>
                    <a:bodyPr/>
                    <a:lstStyle/>
                    <a:p>
                      <a:pPr algn="ctr" fontAlgn="b"/>
                      <a:r>
                        <a:rPr lang="de-DE" sz="800" b="0" i="0" u="none" strike="noStrike" dirty="0">
                          <a:solidFill>
                            <a:srgbClr val="000000"/>
                          </a:solidFill>
                          <a:effectLst/>
                          <a:latin typeface="Calibri" panose="020F0502020204030204" pitchFamily="34" charset="0"/>
                        </a:rPr>
                        <a:t>39,8%</a:t>
                      </a:r>
                    </a:p>
                  </a:txBody>
                  <a:tcPr marL="9525" marR="9525" marT="9525" marB="0" anchor="b"/>
                </a:tc>
                <a:extLst>
                  <a:ext uri="{0D108BD9-81ED-4DB2-BD59-A6C34878D82A}">
                    <a16:rowId xmlns:a16="http://schemas.microsoft.com/office/drawing/2014/main" val="10006"/>
                  </a:ext>
                </a:extLst>
              </a:tr>
              <a:tr h="157016">
                <a:tc gridSpan="7">
                  <a:txBody>
                    <a:bodyPr/>
                    <a:lstStyle/>
                    <a:p>
                      <a:pPr>
                        <a:lnSpc>
                          <a:spcPct val="115000"/>
                        </a:lnSpc>
                        <a:spcAft>
                          <a:spcPts val="1000"/>
                        </a:spcAft>
                      </a:pPr>
                      <a:r>
                        <a:rPr lang="de-DE" sz="800" dirty="0">
                          <a:solidFill>
                            <a:schemeClr val="bg1"/>
                          </a:solidFill>
                          <a:effectLst/>
                        </a:rPr>
                        <a:t>Symptome (Mehrfachnennungen möglich, Nenner = Fälle mit vorhandenen Klinischen Infos)</a:t>
                      </a:r>
                      <a:endParaRPr lang="de-DE" sz="800" dirty="0">
                        <a:solidFill>
                          <a:schemeClr val="bg1"/>
                        </a:solidFill>
                        <a:effectLst/>
                        <a:latin typeface="Calibri"/>
                        <a:ea typeface="Calibri"/>
                        <a:cs typeface="Times New Roman"/>
                      </a:endParaRPr>
                    </a:p>
                  </a:txBody>
                  <a:tcPr marL="19371" marR="19371" marT="3798" marB="0">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7"/>
                  </a:ext>
                </a:extLst>
              </a:tr>
              <a:tr h="121011">
                <a:tc>
                  <a:txBody>
                    <a:bodyPr/>
                    <a:lstStyle/>
                    <a:p>
                      <a:pPr algn="l" fontAlgn="b"/>
                      <a:r>
                        <a:rPr lang="de-DE" sz="800" b="0" i="0" u="none" strike="noStrike" dirty="0">
                          <a:solidFill>
                            <a:srgbClr val="000000"/>
                          </a:solidFill>
                          <a:effectLst/>
                          <a:latin typeface="Calibri" panose="020F0502020204030204" pitchFamily="34" charset="0"/>
                        </a:rPr>
                        <a:t>Fieber </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3.682</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29,4%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2.749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20,5%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2.899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18,8%</a:t>
                      </a:r>
                    </a:p>
                  </a:txBody>
                  <a:tcPr marL="9525" marR="9525" marT="9525" marB="0" anchor="b"/>
                </a:tc>
                <a:extLst>
                  <a:ext uri="{0D108BD9-81ED-4DB2-BD59-A6C34878D82A}">
                    <a16:rowId xmlns:a16="http://schemas.microsoft.com/office/drawing/2014/main" val="10008"/>
                  </a:ext>
                </a:extLst>
              </a:tr>
              <a:tr h="121011">
                <a:tc>
                  <a:txBody>
                    <a:bodyPr/>
                    <a:lstStyle/>
                    <a:p>
                      <a:pPr algn="l" fontAlgn="b"/>
                      <a:r>
                        <a:rPr lang="de-DE" sz="800" b="0" i="0" u="none" strike="noStrike" dirty="0">
                          <a:solidFill>
                            <a:srgbClr val="000000"/>
                          </a:solidFill>
                          <a:effectLst/>
                          <a:latin typeface="Calibri" panose="020F0502020204030204" pitchFamily="34" charset="0"/>
                        </a:rPr>
                        <a:t>Husten</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2.848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22,7%</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2.342</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17,5%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3.644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23,6%</a:t>
                      </a:r>
                    </a:p>
                  </a:txBody>
                  <a:tcPr marL="9525" marR="9525" marT="9525" marB="0" anchor="b"/>
                </a:tc>
                <a:extLst>
                  <a:ext uri="{0D108BD9-81ED-4DB2-BD59-A6C34878D82A}">
                    <a16:rowId xmlns:a16="http://schemas.microsoft.com/office/drawing/2014/main" val="10009"/>
                  </a:ext>
                </a:extLst>
              </a:tr>
              <a:tr h="121011">
                <a:tc>
                  <a:txBody>
                    <a:bodyPr/>
                    <a:lstStyle/>
                    <a:p>
                      <a:pPr algn="l" fontAlgn="b"/>
                      <a:r>
                        <a:rPr lang="de-DE" sz="800" b="0" i="0" u="none" strike="noStrike" dirty="0">
                          <a:solidFill>
                            <a:srgbClr val="000000"/>
                          </a:solidFill>
                          <a:effectLst/>
                          <a:latin typeface="Calibri" panose="020F0502020204030204" pitchFamily="34" charset="0"/>
                        </a:rPr>
                        <a:t>Schnupfen</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2.673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21,3%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2.329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17,4%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3.416</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22,1%</a:t>
                      </a:r>
                    </a:p>
                  </a:txBody>
                  <a:tcPr marL="9525" marR="9525" marT="9525" marB="0" anchor="b"/>
                </a:tc>
                <a:extLst>
                  <a:ext uri="{0D108BD9-81ED-4DB2-BD59-A6C34878D82A}">
                    <a16:rowId xmlns:a16="http://schemas.microsoft.com/office/drawing/2014/main" val="10010"/>
                  </a:ext>
                </a:extLst>
              </a:tr>
              <a:tr h="154928">
                <a:tc>
                  <a:txBody>
                    <a:bodyPr/>
                    <a:lstStyle/>
                    <a:p>
                      <a:pPr algn="l" fontAlgn="b"/>
                      <a:r>
                        <a:rPr lang="de-DE" sz="800" b="0" i="0" u="none" strike="noStrike">
                          <a:solidFill>
                            <a:srgbClr val="000000"/>
                          </a:solidFill>
                          <a:effectLst/>
                          <a:latin typeface="Calibri" panose="020F0502020204030204" pitchFamily="34" charset="0"/>
                        </a:rPr>
                        <a:t>Allgemeine Symptome</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2.165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17,3%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2.928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21,9%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4.563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29,6%</a:t>
                      </a:r>
                    </a:p>
                  </a:txBody>
                  <a:tcPr marL="9525" marR="9525" marT="9525" marB="0" anchor="b"/>
                </a:tc>
                <a:extLst>
                  <a:ext uri="{0D108BD9-81ED-4DB2-BD59-A6C34878D82A}">
                    <a16:rowId xmlns:a16="http://schemas.microsoft.com/office/drawing/2014/main" val="10011"/>
                  </a:ext>
                </a:extLst>
              </a:tr>
              <a:tr h="121011">
                <a:tc>
                  <a:txBody>
                    <a:bodyPr/>
                    <a:lstStyle/>
                    <a:p>
                      <a:pPr algn="l" fontAlgn="b"/>
                      <a:r>
                        <a:rPr lang="de-DE" sz="800" b="0" i="0" u="none" strike="noStrike" dirty="0">
                          <a:solidFill>
                            <a:srgbClr val="000000"/>
                          </a:solidFill>
                          <a:effectLst/>
                          <a:latin typeface="Calibri" panose="020F0502020204030204" pitchFamily="34" charset="0"/>
                        </a:rPr>
                        <a:t>Halsschmerzen</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871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6,9%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1.530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11,4%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2.850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18,5%</a:t>
                      </a:r>
                    </a:p>
                  </a:txBody>
                  <a:tcPr marL="9525" marR="9525" marT="9525" marB="0" anchor="b"/>
                </a:tc>
                <a:extLst>
                  <a:ext uri="{0D108BD9-81ED-4DB2-BD59-A6C34878D82A}">
                    <a16:rowId xmlns:a16="http://schemas.microsoft.com/office/drawing/2014/main" val="10012"/>
                  </a:ext>
                </a:extLst>
              </a:tr>
              <a:tr h="121011">
                <a:tc>
                  <a:txBody>
                    <a:bodyPr/>
                    <a:lstStyle/>
                    <a:p>
                      <a:pPr algn="l" fontAlgn="b"/>
                      <a:r>
                        <a:rPr lang="de-DE" sz="800" b="0" i="0" u="none" strike="noStrike">
                          <a:solidFill>
                            <a:srgbClr val="000000"/>
                          </a:solidFill>
                          <a:effectLst/>
                          <a:latin typeface="Calibri" panose="020F0502020204030204" pitchFamily="34" charset="0"/>
                        </a:rPr>
                        <a:t>Durchfall</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541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4,3%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378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385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val="10013"/>
                  </a:ext>
                </a:extLst>
              </a:tr>
              <a:tr h="121011">
                <a:tc>
                  <a:txBody>
                    <a:bodyPr/>
                    <a:lstStyle/>
                    <a:p>
                      <a:pPr algn="l" fontAlgn="b"/>
                      <a:r>
                        <a:rPr lang="de-DE" sz="800" b="0" i="0" u="none" strike="noStrike" dirty="0">
                          <a:solidFill>
                            <a:srgbClr val="000000"/>
                          </a:solidFill>
                          <a:effectLst/>
                          <a:latin typeface="Calibri" panose="020F0502020204030204" pitchFamily="34" charset="0"/>
                        </a:rPr>
                        <a:t>Geschmacksverlust*</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230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307</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1321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8,6%</a:t>
                      </a:r>
                    </a:p>
                  </a:txBody>
                  <a:tcPr marL="9525" marR="9525" marT="9525" marB="0" anchor="b"/>
                </a:tc>
                <a:extLst>
                  <a:ext uri="{0D108BD9-81ED-4DB2-BD59-A6C34878D82A}">
                    <a16:rowId xmlns:a16="http://schemas.microsoft.com/office/drawing/2014/main" val="10014"/>
                  </a:ext>
                </a:extLst>
              </a:tr>
              <a:tr h="121011">
                <a:tc>
                  <a:txBody>
                    <a:bodyPr/>
                    <a:lstStyle/>
                    <a:p>
                      <a:pPr algn="l" fontAlgn="b"/>
                      <a:r>
                        <a:rPr lang="de-DE" sz="800" b="0" i="0" u="none" strike="noStrike" dirty="0">
                          <a:solidFill>
                            <a:srgbClr val="000000"/>
                          </a:solidFill>
                          <a:effectLst/>
                          <a:latin typeface="Calibri" panose="020F0502020204030204" pitchFamily="34" charset="0"/>
                        </a:rPr>
                        <a:t>Symptom unbekannt**</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228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209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1,6%</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237</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0015"/>
                  </a:ext>
                </a:extLst>
              </a:tr>
              <a:tr h="121011">
                <a:tc>
                  <a:txBody>
                    <a:bodyPr/>
                    <a:lstStyle/>
                    <a:p>
                      <a:pPr algn="l" fontAlgn="b"/>
                      <a:r>
                        <a:rPr lang="de-DE" sz="800" b="0" i="0" u="none" strike="noStrike" dirty="0">
                          <a:solidFill>
                            <a:srgbClr val="000000"/>
                          </a:solidFill>
                          <a:effectLst/>
                          <a:latin typeface="Calibri" panose="020F0502020204030204" pitchFamily="34" charset="0"/>
                        </a:rPr>
                        <a:t>Geruchsverlust*</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166</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266</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1075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7,0%</a:t>
                      </a:r>
                    </a:p>
                  </a:txBody>
                  <a:tcPr marL="9525" marR="9525" marT="9525" marB="0" anchor="b"/>
                </a:tc>
                <a:extLst>
                  <a:ext uri="{0D108BD9-81ED-4DB2-BD59-A6C34878D82A}">
                    <a16:rowId xmlns:a16="http://schemas.microsoft.com/office/drawing/2014/main" val="10016"/>
                  </a:ext>
                </a:extLst>
              </a:tr>
              <a:tr h="121011">
                <a:tc>
                  <a:txBody>
                    <a:bodyPr/>
                    <a:lstStyle/>
                    <a:p>
                      <a:pPr algn="l" fontAlgn="b"/>
                      <a:r>
                        <a:rPr lang="de-DE" sz="800" b="0" i="0" u="none" strike="noStrike" dirty="0">
                          <a:solidFill>
                            <a:srgbClr val="000000"/>
                          </a:solidFill>
                          <a:effectLst/>
                          <a:latin typeface="Calibri" panose="020F0502020204030204" pitchFamily="34" charset="0"/>
                        </a:rPr>
                        <a:t>Dyspnoe</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103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59</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107</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10017"/>
                  </a:ext>
                </a:extLst>
              </a:tr>
              <a:tr h="121011">
                <a:tc>
                  <a:txBody>
                    <a:bodyPr/>
                    <a:lstStyle/>
                    <a:p>
                      <a:pPr algn="l" fontAlgn="b"/>
                      <a:r>
                        <a:rPr lang="de-DE" sz="800" b="0" i="0" u="none" strike="noStrike" dirty="0">
                          <a:solidFill>
                            <a:srgbClr val="000000"/>
                          </a:solidFill>
                          <a:effectLst/>
                          <a:latin typeface="Calibri" panose="020F0502020204030204" pitchFamily="34" charset="0"/>
                        </a:rPr>
                        <a:t>Pneumonie</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0,2%</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10018"/>
                  </a:ext>
                </a:extLst>
              </a:tr>
              <a:tr h="121011">
                <a:tc>
                  <a:txBody>
                    <a:bodyPr/>
                    <a:lstStyle/>
                    <a:p>
                      <a:pPr algn="l" fontAlgn="b"/>
                      <a:r>
                        <a:rPr lang="de-DE" sz="800" b="0" i="0" u="none" strike="noStrike" dirty="0">
                          <a:solidFill>
                            <a:srgbClr val="000000"/>
                          </a:solidFill>
                          <a:effectLst/>
                          <a:latin typeface="Calibri" panose="020F0502020204030204" pitchFamily="34" charset="0"/>
                        </a:rPr>
                        <a:t>ARDS</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0,2%</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val="10019"/>
                  </a:ext>
                </a:extLst>
              </a:tr>
              <a:tr h="121011">
                <a:tc>
                  <a:txBody>
                    <a:bodyPr/>
                    <a:lstStyle/>
                    <a:p>
                      <a:pPr algn="l" fontAlgn="b"/>
                      <a:r>
                        <a:rPr lang="de-DE" sz="800" b="0" i="0" u="none" strike="noStrike" dirty="0">
                          <a:solidFill>
                            <a:srgbClr val="000000"/>
                          </a:solidFill>
                          <a:effectLst/>
                          <a:latin typeface="Calibri" panose="020F0502020204030204" pitchFamily="34" charset="0"/>
                        </a:rPr>
                        <a:t>Tachykardie</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20"/>
                  </a:ext>
                </a:extLst>
              </a:tr>
              <a:tr h="121011">
                <a:tc>
                  <a:txBody>
                    <a:bodyPr/>
                    <a:lstStyle/>
                    <a:p>
                      <a:pPr algn="l" fontAlgn="b"/>
                      <a:r>
                        <a:rPr lang="de-DE" sz="800" b="0" i="0" u="none" strike="noStrike" dirty="0">
                          <a:solidFill>
                            <a:srgbClr val="000000"/>
                          </a:solidFill>
                          <a:effectLst/>
                          <a:latin typeface="Calibri" panose="020F0502020204030204" pitchFamily="34" charset="0"/>
                        </a:rPr>
                        <a:t>Beatmung</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21"/>
                  </a:ext>
                </a:extLst>
              </a:tr>
              <a:tr h="121011">
                <a:tc>
                  <a:txBody>
                    <a:bodyPr/>
                    <a:lstStyle/>
                    <a:p>
                      <a:pPr algn="l" fontAlgn="b"/>
                      <a:r>
                        <a:rPr lang="de-DE" sz="800" b="0" i="0" u="none" strike="noStrike" dirty="0">
                          <a:solidFill>
                            <a:srgbClr val="000000"/>
                          </a:solidFill>
                          <a:effectLst/>
                          <a:latin typeface="Calibri" panose="020F0502020204030204" pitchFamily="34" charset="0"/>
                        </a:rPr>
                        <a:t>Tachypnoe</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0,0%</a:t>
                      </a:r>
                    </a:p>
                  </a:txBody>
                  <a:tcPr marL="9525" marR="9525" marT="9525" marB="0" anchor="b"/>
                </a:tc>
                <a:tc>
                  <a:txBody>
                    <a:bodyPr/>
                    <a:lstStyle/>
                    <a:p>
                      <a:pPr algn="ctr" fontAlgn="b"/>
                      <a:r>
                        <a:rPr lang="de-DE"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de-DE" sz="900" b="0" i="0" u="none" strike="noStrike" dirty="0">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89389369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Bildschirmpräsentation (16:9)</PresentationFormat>
  <Paragraphs>398</Paragraphs>
  <Slides>11</Slides>
  <Notes>7</Notes>
  <HiddenSlides>7</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Courier</vt:lpstr>
      <vt:lpstr>ＭＳ 明朝</vt:lpstr>
      <vt:lpstr>Times New Roman</vt:lpstr>
      <vt:lpstr>Wingdings</vt:lpstr>
      <vt:lpstr>Office-Design</vt:lpstr>
      <vt:lpstr>Corona-KiTa-Studie  Erkrankungszahlen bei Kindern unter 10 Jahren</vt:lpstr>
      <vt:lpstr>Hintergrund</vt:lpstr>
      <vt:lpstr>Corona-KiTa Studie - Aufbau</vt:lpstr>
      <vt:lpstr>GrippeWeb: Häufigkeit akuter Atemwegserkrankungen</vt:lpstr>
      <vt:lpstr>Inzidenz und Anteil nach Altersgruppe</vt:lpstr>
      <vt:lpstr>Inzidenz Kinder (0 – 5 Jahre) mit/ohne Bezug zu einem in SurvNet beschriebenen Ausbruch nach Bundesland (1) </vt:lpstr>
      <vt:lpstr>Inzidenz Kinder (0 – 5 Jahre) mit/ohne Bezug zu einem in SurvNet  beschriebenen Ausbruch nach Bundesland (2)</vt:lpstr>
      <vt:lpstr>Symptome bei Kindern (1)</vt:lpstr>
      <vt:lpstr>Symptome bei Kindern (2)</vt:lpstr>
      <vt:lpstr>Ausbrüche in Kindergärten/Horte</vt:lpstr>
      <vt:lpstr>Ausbrüche in Schulen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Lehfeld, Ann-Sophie</cp:lastModifiedBy>
  <cp:revision>366</cp:revision>
  <dcterms:created xsi:type="dcterms:W3CDTF">2015-11-02T12:29:13Z</dcterms:created>
  <dcterms:modified xsi:type="dcterms:W3CDTF">2020-11-23T09:32:19Z</dcterms:modified>
</cp:coreProperties>
</file>