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27" r:id="rId2"/>
    <p:sldId id="718" r:id="rId3"/>
    <p:sldId id="570" r:id="rId4"/>
    <p:sldId id="723" r:id="rId5"/>
    <p:sldId id="724" r:id="rId6"/>
    <p:sldId id="722" r:id="rId7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as, Walter" initials="HW" lastIdx="10" clrIdx="0"/>
  <p:cmAuthor id="1" name="Buchholz, Udo" initials="BU" lastIdx="0" clrIdx="1"/>
  <p:cmAuthor id="2" name="Goerlitz, Luise" initials="GL" lastIdx="2" clrIdx="2"/>
  <p:cmAuthor id="3" name="Hilbig, Antonia" initials="HA" lastIdx="1" clrIdx="3"/>
  <p:cmAuthor id="4" name="Steffen, Annika" initials="S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D0D8E8"/>
    <a:srgbClr val="E9EDF4"/>
    <a:srgbClr val="045AA6"/>
    <a:srgbClr val="367BB8"/>
    <a:srgbClr val="FFFFCC"/>
    <a:srgbClr val="4D8AD2"/>
    <a:srgbClr val="66A8DD"/>
    <a:srgbClr val="006EC7"/>
    <a:srgbClr val="338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5" autoAdjust="0"/>
    <p:restoredTop sz="92639" autoAdjust="0"/>
  </p:normalViewPr>
  <p:slideViewPr>
    <p:cSldViewPr snapToGrid="0" snapToObjects="1">
      <p:cViewPr varScale="1">
        <p:scale>
          <a:sx n="106" d="100"/>
          <a:sy n="106" d="100"/>
        </p:scale>
        <p:origin x="214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5546"/>
    </p:cViewPr>
  </p:sorterViewPr>
  <p:notesViewPr>
    <p:cSldViewPr snapToGrid="0" snapToObjects="1">
      <p:cViewPr varScale="1">
        <p:scale>
          <a:sx n="93" d="100"/>
          <a:sy n="93" d="100"/>
        </p:scale>
        <p:origin x="-378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886">
              <a:defRPr/>
            </a:pPr>
            <a:r>
              <a:rPr lang="de-DE" dirty="0"/>
              <a:t>Quelle: Ordner des aktuellen Lageberichts S:\Projekte\RKI_nCoV-Lage\3.Kommunikation\3.7.Lageberichte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3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Datei </a:t>
            </a:r>
            <a:r>
              <a:rPr lang="de-DE" dirty="0" err="1"/>
              <a:t>Fallzahlen_kumulativ_Datum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1384875"/>
            <a:ext cx="8752360" cy="4355538"/>
          </a:xfrm>
          <a:prstGeom prst="rect">
            <a:avLst/>
          </a:prstGeom>
          <a:solidFill>
            <a:srgbClr val="006EC7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384300"/>
            <a:ext cx="3319463" cy="4356100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3" name="Bild 12" descr="RKI-Logo_RGB_P300C.tif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PPT_Background_4zu3_RBGN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" y="1384875"/>
            <a:ext cx="8746484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Bild 11" descr="RKI-Logo_RGB_P300C.tif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quarter" idx="13"/>
          </p:nvPr>
        </p:nvSpPr>
        <p:spPr>
          <a:xfrm>
            <a:off x="457199" y="1155700"/>
            <a:ext cx="8092593" cy="5302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11.11.2020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606442" y="1155699"/>
            <a:ext cx="3943350" cy="5295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4"/>
          </p:nvPr>
        </p:nvSpPr>
        <p:spPr>
          <a:xfrm>
            <a:off x="454844" y="1155699"/>
            <a:ext cx="3943350" cy="529590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11.11.2020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11.11.2020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45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11.11.2020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199" y="1155700"/>
            <a:ext cx="8092593" cy="530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5" y="6622713"/>
            <a:ext cx="1860421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r>
              <a:rPr lang="de-DE"/>
              <a:t>11.11.2020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1" y="6622713"/>
            <a:ext cx="5182675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2920" y="6622713"/>
            <a:ext cx="496872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ctr">
              <a:defRPr sz="1200">
                <a:solidFill>
                  <a:srgbClr val="006EC7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94239" y="6628377"/>
            <a:ext cx="0" cy="229623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457200" y="6622713"/>
            <a:ext cx="0" cy="23528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564139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RKI-Logo_RGB_P300C.tif"/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23" y="182309"/>
            <a:ext cx="1656184" cy="480392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3D4E5546-5335-5647-A96F-CE3BCF4D161A}"/>
              </a:ext>
            </a:extLst>
          </p:cNvPr>
          <p:cNvCxnSpPr/>
          <p:nvPr userDrawn="1"/>
        </p:nvCxnSpPr>
        <p:spPr>
          <a:xfrm>
            <a:off x="8045635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61" r:id="rId5"/>
    <p:sldLayoutId id="2147483655" r:id="rId6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06E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439" y="597446"/>
            <a:ext cx="8670471" cy="1292662"/>
          </a:xfrm>
          <a:solidFill>
            <a:srgbClr val="045AA6"/>
          </a:solidFill>
        </p:spPr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COVID-19: 		Lage National, 25.11.2020</a:t>
            </a:r>
            <a:br>
              <a:rPr lang="de-DE" sz="2800" dirty="0">
                <a:solidFill>
                  <a:schemeClr val="bg1"/>
                </a:solidFill>
              </a:rPr>
            </a:b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Informationen für den Krisenstab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35042"/>
              </p:ext>
            </p:extLst>
          </p:nvPr>
        </p:nvGraphicFramePr>
        <p:xfrm>
          <a:off x="217439" y="2004786"/>
          <a:ext cx="8659861" cy="2805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910">
                <a:tc>
                  <a:txBody>
                    <a:bodyPr/>
                    <a:lstStyle/>
                    <a:p>
                      <a:pPr algn="l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Datenstand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Änderung zum Vortag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Inzidenz 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(Fälle/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100.000 </a:t>
                      </a:r>
                      <a:r>
                        <a:rPr lang="de-DE" sz="1800" b="1" dirty="0" err="1">
                          <a:solidFill>
                            <a:schemeClr val="bg1"/>
                          </a:solidFill>
                        </a:rPr>
                        <a:t>Einw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.)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10">
                <a:tc>
                  <a:txBody>
                    <a:bodyPr/>
                    <a:lstStyle/>
                    <a:p>
                      <a:pPr algn="l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25.11.2020; 0:00 Uhr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Ganze 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Prozent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Bestätigte Fälle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961.320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+18.633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+1,94%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1.156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Verstorbene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14.771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   + 410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+2,78%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17,8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Anteil Verstorbene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1,5%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Genesene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ca. 656.400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7-Tage-Inzidenz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  <a:r>
                        <a:rPr lang="de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0671"/>
              </p:ext>
            </p:extLst>
          </p:nvPr>
        </p:nvGraphicFramePr>
        <p:xfrm>
          <a:off x="265066" y="4960166"/>
          <a:ext cx="3087734" cy="1614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099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DIVI</a:t>
                      </a:r>
                    </a:p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Datenstand</a:t>
                      </a:r>
                    </a:p>
                    <a:p>
                      <a:pPr algn="l"/>
                      <a:r>
                        <a:rPr lang="de-DE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24.11.2020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Änderung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zum Vortag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182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Aktuell 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3.770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+28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182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Invasiv beatmet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2.176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+15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Inhaltsplatzhalter 1"/>
          <p:cNvSpPr>
            <a:spLocks noGrp="1"/>
          </p:cNvSpPr>
          <p:nvPr>
            <p:ph sz="quarter" idx="13"/>
          </p:nvPr>
        </p:nvSpPr>
        <p:spPr>
          <a:xfrm>
            <a:off x="3771900" y="4126359"/>
            <a:ext cx="5116010" cy="20535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2000" indent="0">
              <a:spcBef>
                <a:spcPts val="600"/>
              </a:spcBef>
              <a:buNone/>
            </a:pPr>
            <a:r>
              <a:rPr lang="de-DE" sz="1600" b="1" dirty="0"/>
              <a:t>Schätzung der Reproduktionszahl (R)</a:t>
            </a:r>
          </a:p>
          <a:p>
            <a:r>
              <a:rPr lang="de-DE" sz="1400" b="1" dirty="0">
                <a:solidFill>
                  <a:srgbClr val="045AA6"/>
                </a:solidFill>
              </a:rPr>
              <a:t>Schätzung der Reproduktionszahl (4-Tage-R):  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FF0000"/>
                </a:solidFill>
              </a:rPr>
              <a:t>25.11.2020: 0,76 (95%-Prädiktionsintervall: 0,64 – 0,89)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045AA6"/>
                </a:solidFill>
              </a:rPr>
              <a:t>24.11.2020:  0,87 (95% Prädiktionsintervall: 0,73 – 0,99</a:t>
            </a:r>
            <a:r>
              <a:rPr lang="de-DE" sz="1400" b="1" dirty="0">
                <a:solidFill>
                  <a:srgbClr val="045AA6"/>
                </a:solidFill>
                <a:highlight>
                  <a:srgbClr val="FFCC99"/>
                </a:highlight>
              </a:rPr>
              <a:t>)</a:t>
            </a:r>
          </a:p>
          <a:p>
            <a:pPr>
              <a:spcBef>
                <a:spcPts val="300"/>
              </a:spcBef>
              <a:tabLst>
                <a:tab pos="1704975" algn="l"/>
              </a:tabLst>
            </a:pPr>
            <a:r>
              <a:rPr lang="de-DE" sz="1600" b="1" dirty="0">
                <a:solidFill>
                  <a:srgbClr val="045AA6"/>
                </a:solidFill>
              </a:rPr>
              <a:t>Schätzung eines stabileren R (7-Tage-R):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FF0000"/>
                </a:solidFill>
              </a:rPr>
              <a:t>25.11.2020: 0</a:t>
            </a:r>
            <a:r>
              <a:rPr lang="sv-SE" sz="1400" b="1" dirty="0">
                <a:solidFill>
                  <a:srgbClr val="FF0000"/>
                </a:solidFill>
              </a:rPr>
              <a:t>,87 (95%- Prädiktionsintervall: 0,81 -0,94)</a:t>
            </a:r>
            <a:endParaRPr lang="de-DE" sz="1400" b="1" dirty="0">
              <a:solidFill>
                <a:srgbClr val="FF0000"/>
              </a:solidFill>
            </a:endParaRP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045AA6"/>
                </a:solidFill>
              </a:rPr>
              <a:t>24.11.2020:  0,90 </a:t>
            </a:r>
            <a:r>
              <a:rPr lang="sv-SE" sz="1400" b="1" dirty="0">
                <a:solidFill>
                  <a:srgbClr val="045AA6"/>
                </a:solidFill>
              </a:rPr>
              <a:t>(95% Prädiktionsintervall: 0,83 – 0,97)</a:t>
            </a:r>
            <a:endParaRPr lang="de-DE" sz="1400" b="1" dirty="0">
              <a:solidFill>
                <a:srgbClr val="045AA6"/>
              </a:solidFill>
            </a:endParaRPr>
          </a:p>
          <a:p>
            <a:endParaRPr lang="de-DE" sz="1600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43E59E5-73EB-472C-B79F-9C0D8C71EA4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64825" y="6622713"/>
            <a:ext cx="1860421" cy="195750"/>
          </a:xfrm>
        </p:spPr>
        <p:txBody>
          <a:bodyPr/>
          <a:lstStyle/>
          <a:p>
            <a:r>
              <a:rPr lang="de-DE" dirty="0"/>
              <a:t>25.11.2020</a:t>
            </a:r>
          </a:p>
        </p:txBody>
      </p:sp>
    </p:spTree>
    <p:extLst>
      <p:ext uri="{BB962C8B-B14F-4D97-AF65-F5344CB8AC3E}">
        <p14:creationId xmlns:p14="http://schemas.microsoft.com/office/powerpoint/2010/main" val="128349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25.11.2020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47311" y="103483"/>
            <a:ext cx="6114342" cy="553998"/>
          </a:xfrm>
          <a:prstGeom prst="rect">
            <a:avLst/>
          </a:prstGeom>
          <a:solidFill>
            <a:srgbClr val="045AA6"/>
          </a:solidFill>
        </p:spPr>
        <p:txBody>
          <a:bodyPr vert="horz" wrap="square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7-Tage-Inzidenz der Bundesländer nach Berichtsdatum </a:t>
            </a:r>
            <a:r>
              <a:rPr lang="de-DE" sz="1600" dirty="0">
                <a:solidFill>
                  <a:schemeClr val="bg1"/>
                </a:solidFill>
              </a:rPr>
              <a:t>(Datenstand 25.11.2020 0:00 Uhr)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1A028B1-AEBB-478F-AB3B-EB06024F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8672"/>
            <a:ext cx="9144000" cy="52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4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25.11.2020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36765" y="166413"/>
            <a:ext cx="6784521" cy="692497"/>
          </a:xfrm>
          <a:prstGeom prst="rect">
            <a:avLst/>
          </a:prstGeom>
          <a:solidFill>
            <a:srgbClr val="045AA6"/>
          </a:solidFill>
        </p:spPr>
        <p:txBody>
          <a:bodyPr vert="horz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Geografische Verteilung in Deutschland: 7-Tage-Inzidenz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N=116.097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088703"/>
              </p:ext>
            </p:extLst>
          </p:nvPr>
        </p:nvGraphicFramePr>
        <p:xfrm>
          <a:off x="236765" y="847750"/>
          <a:ext cx="6784521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0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958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&gt;25-50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47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&gt;50-100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66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&gt;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100-250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&gt;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250-500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/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LK mit 7-Tages-Inzidenz </a:t>
                      </a:r>
                      <a:r>
                        <a:rPr lang="de-DE" sz="1400" b="1"/>
                        <a:t>&gt;500-1000</a:t>
                      </a:r>
                      <a:r>
                        <a:rPr lang="de-DE" sz="1400"/>
                        <a:t> </a:t>
                      </a:r>
                      <a:r>
                        <a:rPr lang="de-DE" sz="1400" dirty="0"/>
                        <a:t>Fälle/100.000 </a:t>
                      </a:r>
                      <a:r>
                        <a:rPr lang="de-DE" sz="1400" dirty="0" err="1"/>
                        <a:t>Einw</a:t>
                      </a:r>
                      <a:r>
                        <a:rPr lang="de-DE" sz="1400" dirty="0"/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338479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2DD1EF6E-1CA9-45AC-B771-16284D308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2" y="2387593"/>
            <a:ext cx="5984341" cy="42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74F4E8C-8C68-4FD2-BE44-54F5BB1C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2697"/>
            <a:ext cx="8486775" cy="677108"/>
          </a:xfrm>
        </p:spPr>
        <p:txBody>
          <a:bodyPr/>
          <a:lstStyle/>
          <a:p>
            <a:r>
              <a:rPr lang="de-DE" dirty="0"/>
              <a:t>7-Tage-Inzidenz der COVID-19-Fälle nach Altersgruppe und Meldewoche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59D47F-5DCE-4E1B-BE2E-5630FA0B1E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Calibri"/>
              </a:rPr>
              <a:t>25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.11.2020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D4067-7F5D-4DD5-BEF1-51F41A6CE5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7BC922-0B1B-4697-B245-642CEBA80C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80259F-6F06-4718-B29F-6E035AE96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30" y="1428751"/>
            <a:ext cx="8506442" cy="368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C1EFD1-D686-4274-A652-BF4AFD01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1015663"/>
          </a:xfrm>
        </p:spPr>
        <p:txBody>
          <a:bodyPr/>
          <a:lstStyle/>
          <a:p>
            <a:r>
              <a:rPr lang="de-DE" dirty="0"/>
              <a:t>COVID-19-Fälle nach Geschlecht sowie Anteil Hospitalisierung und Verstorbener für die Meldewochen KW 38 – 47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4572E6-814E-46C8-8266-B189440ADB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Calibri"/>
              </a:rPr>
              <a:t>25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.11.2020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C9BD34-7FB4-4746-8127-6B403BAB52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662D14-81FA-44BF-A0B1-ABF74D48F2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4AB7870-B041-4781-BBDD-C2A06F139653}"/>
              </a:ext>
            </a:extLst>
          </p:cNvPr>
          <p:cNvSpPr/>
          <p:nvPr/>
        </p:nvSpPr>
        <p:spPr>
          <a:xfrm>
            <a:off x="307488" y="6174340"/>
            <a:ext cx="8529024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45AA6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Arial" panose="020B0604020202020204" pitchFamily="34" charset="0"/>
              </a:rPr>
              <a:t>*Daten noch nicht aussagekräftig, da Ausgang der Erkrankungen in diesen Wochen noch unklar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F48D14-EAFE-4F4B-8617-00E54B459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88" y="1864473"/>
            <a:ext cx="8326560" cy="38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6C964CA-2E23-4D8F-8EF3-B7912828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</p:spPr>
        <p:txBody>
          <a:bodyPr/>
          <a:lstStyle/>
          <a:p>
            <a:r>
              <a:rPr lang="de-DE" dirty="0"/>
              <a:t>Anzahl COVID-19-Todesfälle nach Meldewoche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D20173-908E-4ABD-9F97-3E6FBBC9E9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Calibri"/>
              </a:rPr>
              <a:t>25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.11.2020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AE5038-9B3D-453A-8ADB-B289101D84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2DA4AD-EB75-4984-9B26-132C9D30AA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6F4DE04-F3A0-48D5-B91F-D50C09C5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5" y="1496069"/>
            <a:ext cx="7910297" cy="444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88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Bildschirmpräsentation (4:3)</PresentationFormat>
  <Paragraphs>77</Paragraphs>
  <Slides>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Calibri</vt:lpstr>
      <vt:lpstr>MS Mincho</vt:lpstr>
      <vt:lpstr>MS Mincho</vt:lpstr>
      <vt:lpstr>Wingdings</vt:lpstr>
      <vt:lpstr>Office-Design</vt:lpstr>
      <vt:lpstr>COVID-19:   Lage National, 25.11.2020  Informationen für den Krisenstab</vt:lpstr>
      <vt:lpstr>PowerPoint-Präsentation</vt:lpstr>
      <vt:lpstr>PowerPoint-Präsentation</vt:lpstr>
      <vt:lpstr>7-Tage-Inzidenz der COVID-19-Fälle nach Altersgruppe und Meldewoche </vt:lpstr>
      <vt:lpstr>COVID-19-Fälle nach Geschlecht sowie Anteil Hospitalisierung und Verstorbener für die Meldewochen KW 38 – 47 </vt:lpstr>
      <vt:lpstr>Anzahl COVID-19-Todesfälle nach Meldewoche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Dudareva, Sandra</cp:lastModifiedBy>
  <cp:revision>2933</cp:revision>
  <cp:lastPrinted>2020-08-31T05:46:37Z</cp:lastPrinted>
  <dcterms:created xsi:type="dcterms:W3CDTF">2015-11-02T12:29:13Z</dcterms:created>
  <dcterms:modified xsi:type="dcterms:W3CDTF">2020-11-25T09:35:49Z</dcterms:modified>
</cp:coreProperties>
</file>