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608" r:id="rId4"/>
    <p:sldId id="578" r:id="rId5"/>
    <p:sldId id="626" r:id="rId6"/>
    <p:sldId id="587" r:id="rId7"/>
    <p:sldId id="611" r:id="rId8"/>
    <p:sldId id="612" r:id="rId9"/>
    <p:sldId id="593" r:id="rId10"/>
    <p:sldId id="627" r:id="rId11"/>
    <p:sldId id="623" r:id="rId12"/>
    <p:sldId id="625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93737" autoAdjust="0"/>
  </p:normalViewPr>
  <p:slideViewPr>
    <p:cSldViewPr snapToGrid="0" snapToObjects="1">
      <p:cViewPr varScale="1">
        <p:scale>
          <a:sx n="81" d="100"/>
          <a:sy n="81" d="100"/>
        </p:scale>
        <p:origin x="1517" y="53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alle Fälle, inkl. Liegende (noch vorläufige Diagnosen und noch nicht vollständig)</a:t>
            </a:r>
          </a:p>
          <a:p>
            <a:r>
              <a:rPr lang="de-DE" dirty="0"/>
              <a:t>-Anstieg noch nicht so deutlich sichtbar, Altersgruppen über 35 etwas anders verteilt;</a:t>
            </a:r>
          </a:p>
          <a:p>
            <a:r>
              <a:rPr lang="de-DE" dirty="0"/>
              <a:t>Insgesamt ist das Bild aber ähnlich wie bei den eingeschränkten Daten, allerdings haben in dieser Darstellung (alle Fälle) die Fälle aus der Altersgruppe 35-59 Jahre </a:t>
            </a:r>
            <a:r>
              <a:rPr lang="de-DE"/>
              <a:t>weniger Gewicht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3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32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Altersgruppen der Kinder unter 15 Jahre immer noch niedriger als üblich um diese Jahreszeit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Altersgruppen über 14 Jahre sind stark angestiegen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35-59 Jahre und 60-79 Jahre liegen deutlich höher als in den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35-59 mit deutlichem Anstieg, auf das Niveau der Grippewellen der Vorjahre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60-79 steigt wieder an nach leichtem Rückgang, AG 80+ dafür stabil geblieben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ist weiter gestiegen und liegt aktuell mit 59% auf einem neuen Höchstwert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Auswahl wie im Wochenbericht (nur entlassene Fälle mit max. Verweildauer 1 Woche)</a:t>
            </a:r>
          </a:p>
          <a:p>
            <a:r>
              <a:rPr lang="de-DE" dirty="0"/>
              <a:t>-Anstieg auf doppeltes Niveau wie KW13/14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24.11.2020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84701F-0F7B-4731-A7EB-A1838E70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24.11.2020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8199FD-D7AD-49A0-BF51-2CB87EE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26CB91-7EA5-489E-BBEC-693C84F1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0AA76473-7BD8-47C4-8BE3-32146C7DE24C}"/>
              </a:ext>
            </a:extLst>
          </p:cNvPr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COVID-SARI-Fälle (J09 – J22)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52445B-0BA1-45FA-B57F-0666BA1E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782304"/>
            <a:ext cx="8280000" cy="30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46. KW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24" y="1540933"/>
            <a:ext cx="9112674" cy="45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27A04A1-B53B-4F4E-866F-39BFAAFDECA5}"/>
              </a:ext>
            </a:extLst>
          </p:cNvPr>
          <p:cNvCxnSpPr>
            <a:cxnSpLocks/>
          </p:cNvCxnSpPr>
          <p:nvPr/>
        </p:nvCxnSpPr>
        <p:spPr>
          <a:xfrm flipV="1">
            <a:off x="7834395" y="1982700"/>
            <a:ext cx="715397" cy="90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7DB2D5B-5C15-45C0-9CD2-798B3D0A0C4D}"/>
              </a:ext>
            </a:extLst>
          </p:cNvPr>
          <p:cNvSpPr txBox="1"/>
          <p:nvPr/>
        </p:nvSpPr>
        <p:spPr>
          <a:xfrm>
            <a:off x="6578366" y="1934689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60-79 Jahre</a:t>
            </a:r>
            <a:endParaRPr lang="en-US" sz="16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532EB0E-9386-4270-B998-59736F27E63F}"/>
              </a:ext>
            </a:extLst>
          </p:cNvPr>
          <p:cNvCxnSpPr>
            <a:cxnSpLocks/>
          </p:cNvCxnSpPr>
          <p:nvPr/>
        </p:nvCxnSpPr>
        <p:spPr>
          <a:xfrm flipV="1">
            <a:off x="7755094" y="2498341"/>
            <a:ext cx="595651" cy="22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8A0E3952-D8CA-428F-8015-4F235B49D426}"/>
              </a:ext>
            </a:extLst>
          </p:cNvPr>
          <p:cNvSpPr txBox="1"/>
          <p:nvPr/>
        </p:nvSpPr>
        <p:spPr>
          <a:xfrm>
            <a:off x="6578367" y="2351806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35-59 Jahre</a:t>
            </a:r>
            <a:endParaRPr lang="en-US" sz="16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2B2B5AB-3430-4695-B01E-BA762F7EB15A}"/>
              </a:ext>
            </a:extLst>
          </p:cNvPr>
          <p:cNvCxnSpPr>
            <a:cxnSpLocks/>
          </p:cNvCxnSpPr>
          <p:nvPr/>
        </p:nvCxnSpPr>
        <p:spPr>
          <a:xfrm>
            <a:off x="7675793" y="2936414"/>
            <a:ext cx="75425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6578365" y="2767138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80+ Jahre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46. KW</a:t>
            </a:r>
          </a:p>
          <a:p>
            <a:pPr algn="ctr"/>
            <a:r>
              <a:rPr lang="de-DE" dirty="0"/>
              <a:t>alle Fälle, auch noch liegende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69" y="1563799"/>
            <a:ext cx="9112676" cy="45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27A04A1-B53B-4F4E-866F-39BFAAFDECA5}"/>
              </a:ext>
            </a:extLst>
          </p:cNvPr>
          <p:cNvCxnSpPr>
            <a:cxnSpLocks/>
          </p:cNvCxnSpPr>
          <p:nvPr/>
        </p:nvCxnSpPr>
        <p:spPr>
          <a:xfrm flipV="1">
            <a:off x="7591977" y="2016243"/>
            <a:ext cx="709379" cy="15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7DB2D5B-5C15-45C0-9CD2-798B3D0A0C4D}"/>
              </a:ext>
            </a:extLst>
          </p:cNvPr>
          <p:cNvSpPr txBox="1"/>
          <p:nvPr/>
        </p:nvSpPr>
        <p:spPr>
          <a:xfrm>
            <a:off x="6375614" y="1982916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60-79 Jahre</a:t>
            </a:r>
            <a:endParaRPr lang="en-US" sz="16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532EB0E-9386-4270-B998-59736F27E63F}"/>
              </a:ext>
            </a:extLst>
          </p:cNvPr>
          <p:cNvCxnSpPr>
            <a:cxnSpLocks/>
          </p:cNvCxnSpPr>
          <p:nvPr/>
        </p:nvCxnSpPr>
        <p:spPr>
          <a:xfrm flipV="1">
            <a:off x="7509192" y="2481620"/>
            <a:ext cx="746547" cy="171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8A0E3952-D8CA-428F-8015-4F235B49D426}"/>
              </a:ext>
            </a:extLst>
          </p:cNvPr>
          <p:cNvSpPr txBox="1"/>
          <p:nvPr/>
        </p:nvSpPr>
        <p:spPr>
          <a:xfrm>
            <a:off x="6412092" y="3011740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35-59 Jahre</a:t>
            </a:r>
            <a:endParaRPr lang="en-US" sz="16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2B2B5AB-3430-4695-B01E-BA762F7EB15A}"/>
              </a:ext>
            </a:extLst>
          </p:cNvPr>
          <p:cNvCxnSpPr>
            <a:cxnSpLocks/>
          </p:cNvCxnSpPr>
          <p:nvPr/>
        </p:nvCxnSpPr>
        <p:spPr>
          <a:xfrm flipV="1">
            <a:off x="7668119" y="2751442"/>
            <a:ext cx="881673" cy="265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6412092" y="2490106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80+ Jahre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664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47.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24.11.2020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8C014A-A59A-4C46-85DD-67C17BC50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6" y="1205223"/>
            <a:ext cx="7200000" cy="5236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47.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24.11.2020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4A0071-7BAC-4B03-81C4-085803DF7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1031250"/>
            <a:ext cx="7200000" cy="52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47. KW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24.11.2020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6003" y="5495557"/>
            <a:ext cx="8371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47. KW 2020 bei knapp 1.000 Arzt­konsul­ta­tionen wegen ARE pro 100.000 Einwohner. Auf die Bevölke­rung in Deutschland bezogen entspricht das einer Gesamtzahl von ca. 830.000 Arzt­besuchen wegen akuter Atem­wegs­er­kran­kungen. </a:t>
            </a:r>
          </a:p>
          <a:p>
            <a:pPr algn="ctr"/>
            <a:endParaRPr lang="en-US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84EED8-A2EB-4EDC-9B6C-4C836F2CD966}"/>
              </a:ext>
            </a:extLst>
          </p:cNvPr>
          <p:cNvSpPr txBox="1"/>
          <p:nvPr/>
        </p:nvSpPr>
        <p:spPr>
          <a:xfrm>
            <a:off x="2308589" y="2356893"/>
            <a:ext cx="48376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Aktualisieren!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DAFF8FF-31D7-4FEA-9282-C20747D08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952500"/>
            <a:ext cx="7277628" cy="45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47. KW 2020 nur AG ab 15 Jahre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24.11.2020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C2BBD6-6A54-47B3-ABCA-B2AA4FFC1954}"/>
              </a:ext>
            </a:extLst>
          </p:cNvPr>
          <p:cNvSpPr txBox="1"/>
          <p:nvPr/>
        </p:nvSpPr>
        <p:spPr>
          <a:xfrm>
            <a:off x="7691120" y="1717040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Bayern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B4A13DB-573F-4580-B301-34AA5BAFBF37}"/>
              </a:ext>
            </a:extLst>
          </p:cNvPr>
          <p:cNvSpPr txBox="1"/>
          <p:nvPr/>
        </p:nvSpPr>
        <p:spPr>
          <a:xfrm>
            <a:off x="7630160" y="4769843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FA0D5A4-CEA5-4C5D-AF70-623984A0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03" y="1003075"/>
            <a:ext cx="5760000" cy="2760404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6741DC3-A9DE-463D-BB4F-16C902605BFB}"/>
              </a:ext>
            </a:extLst>
          </p:cNvPr>
          <p:cNvCxnSpPr>
            <a:cxnSpLocks/>
          </p:cNvCxnSpPr>
          <p:nvPr/>
        </p:nvCxnSpPr>
        <p:spPr>
          <a:xfrm>
            <a:off x="1772239" y="1891070"/>
            <a:ext cx="540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70FAC154-6732-422A-81EB-9FAC0230C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633" y="3691316"/>
            <a:ext cx="5760000" cy="2713230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5C3B91D-8A98-41D5-8B45-FDC2DE6D148C}"/>
              </a:ext>
            </a:extLst>
          </p:cNvPr>
          <p:cNvCxnSpPr>
            <a:cxnSpLocks/>
          </p:cNvCxnSpPr>
          <p:nvPr/>
        </p:nvCxnSpPr>
        <p:spPr>
          <a:xfrm>
            <a:off x="1772239" y="4892511"/>
            <a:ext cx="547356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2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46.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987" y="2061274"/>
            <a:ext cx="8564965" cy="3425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46.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2208" y="1092915"/>
            <a:ext cx="9170806" cy="55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070245" y="2677858"/>
            <a:ext cx="950562" cy="593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25111" y="233930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46.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36313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201582" y="2797510"/>
            <a:ext cx="798486" cy="773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65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6" y="692696"/>
            <a:ext cx="8378006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sowie </a:t>
            </a:r>
          </a:p>
          <a:p>
            <a:pPr algn="ctr"/>
            <a:r>
              <a:rPr lang="de-DE" dirty="0"/>
              <a:t>Anteil SARI-Fälle mit COVID-Diagnose bis zur 46.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92B0A8-03BE-423F-81B7-6EF905C3D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3143" y="1673908"/>
            <a:ext cx="7693661" cy="4231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Bildschirmpräsentation (4:3)</PresentationFormat>
  <Paragraphs>72</Paragraphs>
  <Slides>12</Slides>
  <Notes>10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24.11.2020</vt:lpstr>
      <vt:lpstr>GrippeWeb bis zur 47. KW 2020 </vt:lpstr>
      <vt:lpstr>GrippeWeb bis zur 47. KW 2020 </vt:lpstr>
      <vt:lpstr>Arbeitsgemeinschaft Influenza ARE-Konsultationen bis zur 47. KW 2020</vt:lpstr>
      <vt:lpstr>Arbeitsgemeinschaft Influenza ARE-Konsultationen bis zur 47. KW 2020 nur AG ab 15 Jahre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1849</cp:revision>
  <cp:lastPrinted>2020-05-13T06:04:10Z</cp:lastPrinted>
  <dcterms:created xsi:type="dcterms:W3CDTF">2015-11-02T12:29:13Z</dcterms:created>
  <dcterms:modified xsi:type="dcterms:W3CDTF">2020-11-25T08:47:30Z</dcterms:modified>
</cp:coreProperties>
</file>