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134804231" r:id="rId4"/>
    <p:sldId id="2134804232" r:id="rId5"/>
    <p:sldId id="2134804226" r:id="rId6"/>
    <p:sldId id="2134804233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41D752-8124-4E80-B98B-8C4778D7F2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25291AB-7318-422D-9E1F-9CD1ED2EAC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C83C35-077D-4CD3-B50C-47673C68D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3DAE-B55C-4465-86DB-4D596E5267A6}" type="datetimeFigureOut">
              <a:rPr lang="de-DE" smtClean="0"/>
              <a:t>26.11.2020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624CF5-DA50-424E-9665-55A1641D5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DB6725-EF0D-4F2B-9A11-BA7EB9544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0FB7-E7EE-4F85-A994-6841D14092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0197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FEEF2D-2A68-41FF-A88C-8174DA8B2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F502E15-DCCE-439B-BBA2-9DFA890DAC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81F1360-575F-45C5-BA56-5C930CE46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3DAE-B55C-4465-86DB-4D596E5267A6}" type="datetimeFigureOut">
              <a:rPr lang="de-DE" smtClean="0"/>
              <a:t>26.11.2020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F9B7852-02CC-4951-B77A-0BA07C340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E5DB5F-0BEF-4916-B3BD-5799D912F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0FB7-E7EE-4F85-A994-6841D14092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1361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ED2D3F7-9C05-4FF4-ADDD-0A5163FC6A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7598F04-95A1-414C-B9D6-856914D727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5213685-5AA5-4AAD-8B94-2FC722488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3DAE-B55C-4465-86DB-4D596E5267A6}" type="datetimeFigureOut">
              <a:rPr lang="de-DE" smtClean="0"/>
              <a:t>26.11.2020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765696-00BA-401D-888E-2617BFF01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5E967A-4C61-4792-AAFE-227E3D849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0FB7-E7EE-4F85-A994-6841D14092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6308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384876"/>
            <a:ext cx="11669813" cy="4355539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17" tIns="60959" rIns="121917" bIns="609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2400"/>
          </a:p>
        </p:txBody>
      </p:sp>
      <p:sp>
        <p:nvSpPr>
          <p:cNvPr id="9" name="Textfeld 8"/>
          <p:cNvSpPr txBox="1"/>
          <p:nvPr userDrawn="1"/>
        </p:nvSpPr>
        <p:spPr>
          <a:xfrm>
            <a:off x="4832471" y="2264792"/>
            <a:ext cx="6832149" cy="2678579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863979" tIns="311992" rIns="911977" bIns="5999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600"/>
              </a:lnSpc>
              <a:spcAft>
                <a:spcPts val="800"/>
              </a:spcAft>
            </a:pPr>
            <a:endParaRPr lang="de-DE" sz="3733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246521" y="2267307"/>
            <a:ext cx="6006459" cy="1687127"/>
          </a:xfrm>
        </p:spPr>
        <p:txBody>
          <a:bodyPr lIns="251994" tIns="107997" rIns="251994" bIns="107997" anchor="t" anchorCtr="0">
            <a:noAutofit/>
          </a:bodyPr>
          <a:lstStyle>
            <a:lvl1pPr algn="l">
              <a:defRPr sz="2933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26.11.2020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5246520" y="2015661"/>
            <a:ext cx="0" cy="316041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11252979" y="2009672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11664622" y="2267304"/>
            <a:ext cx="527383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17" tIns="60959" rIns="121917" bIns="609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2400"/>
          </a:p>
        </p:txBody>
      </p:sp>
      <p:sp>
        <p:nvSpPr>
          <p:cNvPr id="13" name="Rechteck 12"/>
          <p:cNvSpPr/>
          <p:nvPr userDrawn="1"/>
        </p:nvSpPr>
        <p:spPr>
          <a:xfrm>
            <a:off x="3294136" y="6176546"/>
            <a:ext cx="1677635" cy="6814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17" tIns="60959" rIns="121917" bIns="60959" rtlCol="0" anchor="ctr"/>
          <a:lstStyle/>
          <a:p>
            <a:pPr algn="ctr"/>
            <a:endParaRPr lang="de-DE" sz="2400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1" y="1384302"/>
            <a:ext cx="4425951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20" name="Rechteck 19"/>
          <p:cNvSpPr/>
          <p:nvPr userDrawn="1"/>
        </p:nvSpPr>
        <p:spPr>
          <a:xfrm>
            <a:off x="119532" y="6290236"/>
            <a:ext cx="11545089" cy="5677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17" tIns="60959" rIns="121917" bIns="60959" rtlCol="0" anchor="ctr"/>
          <a:lstStyle/>
          <a:p>
            <a:pPr algn="ctr"/>
            <a:endParaRPr lang="de-DE" sz="2400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5247219" y="3954433"/>
            <a:ext cx="6004983" cy="988936"/>
          </a:xfrm>
        </p:spPr>
        <p:txBody>
          <a:bodyPr lIns="251994" tIns="107997" rIns="251994" bIns="143996" anchor="b" anchorCtr="0">
            <a:noAutofit/>
          </a:bodyPr>
          <a:lstStyle>
            <a:lvl1pPr marL="0" indent="0">
              <a:lnSpc>
                <a:spcPts val="2933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609570" indent="0">
              <a:buNone/>
              <a:defRPr>
                <a:solidFill>
                  <a:srgbClr val="FFFFFF"/>
                </a:solidFill>
              </a:defRPr>
            </a:lvl2pPr>
            <a:lvl3pPr marL="1219140" indent="0">
              <a:buNone/>
              <a:defRPr>
                <a:solidFill>
                  <a:srgbClr val="FFFFFF"/>
                </a:solidFill>
              </a:defRPr>
            </a:lvl3pPr>
            <a:lvl4pPr marL="1828709" indent="0">
              <a:buNone/>
              <a:defRPr>
                <a:solidFill>
                  <a:srgbClr val="FFFFFF"/>
                </a:solidFill>
              </a:defRPr>
            </a:lvl4pPr>
            <a:lvl5pPr marL="2438278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2156797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 descr="PPT_Background_16zu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2175"/>
            <a:ext cx="11663680" cy="4356608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4832471" y="2264792"/>
            <a:ext cx="6832149" cy="2678579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35992" tIns="311992" rIns="335992" bIns="59998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600"/>
              </a:lnSpc>
              <a:spcAft>
                <a:spcPts val="800"/>
              </a:spcAft>
            </a:pPr>
            <a:endParaRPr lang="de-DE" sz="3733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5246520" y="2015661"/>
            <a:ext cx="0" cy="316041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11252979" y="2009672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11664622" y="2267304"/>
            <a:ext cx="527383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17" tIns="60959" rIns="121917" bIns="609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240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26.11.2020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3294136" y="6176546"/>
            <a:ext cx="1677635" cy="6814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17" tIns="60959" rIns="121917" bIns="60959" rtlCol="0" anchor="ctr"/>
          <a:lstStyle/>
          <a:p>
            <a:pPr algn="ctr"/>
            <a:endParaRPr lang="de-DE" sz="2400"/>
          </a:p>
        </p:txBody>
      </p:sp>
      <p:sp>
        <p:nvSpPr>
          <p:cNvPr id="11" name="Rechteck 10"/>
          <p:cNvSpPr/>
          <p:nvPr userDrawn="1"/>
        </p:nvSpPr>
        <p:spPr>
          <a:xfrm>
            <a:off x="119532" y="6290236"/>
            <a:ext cx="11545089" cy="5677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17" tIns="60959" rIns="121917" bIns="60959" rtlCol="0" anchor="ctr"/>
          <a:lstStyle/>
          <a:p>
            <a:pPr algn="ctr"/>
            <a:endParaRPr lang="de-DE" sz="240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5246521" y="2267307"/>
            <a:ext cx="6006459" cy="1687127"/>
          </a:xfrm>
        </p:spPr>
        <p:txBody>
          <a:bodyPr lIns="251994" tIns="107997" rIns="251994" bIns="107997" anchor="t" anchorCtr="0">
            <a:noAutofit/>
          </a:bodyPr>
          <a:lstStyle>
            <a:lvl1pPr algn="l">
              <a:defRPr sz="2933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5247219" y="3954433"/>
            <a:ext cx="6004983" cy="988936"/>
          </a:xfrm>
        </p:spPr>
        <p:txBody>
          <a:bodyPr lIns="251994" tIns="107997" rIns="251994" bIns="143996" anchor="b" anchorCtr="0">
            <a:noAutofit/>
          </a:bodyPr>
          <a:lstStyle>
            <a:lvl1pPr marL="0" indent="0">
              <a:lnSpc>
                <a:spcPts val="2933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609570" indent="0">
              <a:buNone/>
              <a:defRPr>
                <a:solidFill>
                  <a:srgbClr val="FFFFFF"/>
                </a:solidFill>
              </a:defRPr>
            </a:lvl2pPr>
            <a:lvl3pPr marL="1219140" indent="0">
              <a:buNone/>
              <a:defRPr>
                <a:solidFill>
                  <a:srgbClr val="FFFFFF"/>
                </a:solidFill>
              </a:defRPr>
            </a:lvl3pPr>
            <a:lvl4pPr marL="1828709" indent="0">
              <a:buNone/>
              <a:defRPr>
                <a:solidFill>
                  <a:srgbClr val="FFFFFF"/>
                </a:solidFill>
              </a:defRPr>
            </a:lvl4pPr>
            <a:lvl5pPr marL="2438278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2655053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609600" y="1901759"/>
            <a:ext cx="10644861" cy="432618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53104" y="6506300"/>
            <a:ext cx="2480561" cy="365125"/>
          </a:xfrm>
        </p:spPr>
        <p:txBody>
          <a:bodyPr/>
          <a:lstStyle>
            <a:lvl1pPr>
              <a:defRPr sz="1333"/>
            </a:lvl1pPr>
          </a:lstStyle>
          <a:p>
            <a:r>
              <a:rPr lang="de-DE"/>
              <a:t>26.11.2020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599723" y="6483151"/>
            <a:ext cx="3860800" cy="365125"/>
          </a:xfrm>
        </p:spPr>
        <p:txBody>
          <a:bodyPr/>
          <a:lstStyle>
            <a:lvl1pPr>
              <a:defRPr sz="1333"/>
            </a:lvl1pPr>
          </a:lstStyle>
          <a:p>
            <a:r>
              <a:rPr lang="de-DE"/>
              <a:t>VII. Meeting der COVID-19 AG der STIKO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591965" y="6538915"/>
            <a:ext cx="662496" cy="365125"/>
          </a:xfrm>
        </p:spPr>
        <p:txBody>
          <a:bodyPr/>
          <a:lstStyle>
            <a:lvl1pPr>
              <a:defRPr sz="1333"/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609600" y="851207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801496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26.11.2020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VII. Meeting der COVID-19 AG der STIKO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609600" y="1902509"/>
            <a:ext cx="5177227" cy="431597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6106835" y="1902509"/>
            <a:ext cx="5147628" cy="431597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609600" y="851207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631211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26.11.2020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VII. Meeting der COVID-19 AG der STIKO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851207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770769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26.11.2020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VII. Meeting der COVID-19 AG der STIKO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72686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70" indent="0">
              <a:buNone/>
              <a:defRPr sz="3733"/>
            </a:lvl2pPr>
            <a:lvl3pPr marL="1219140" indent="0">
              <a:buNone/>
              <a:defRPr sz="3200"/>
            </a:lvl3pPr>
            <a:lvl4pPr marL="1828709" indent="0">
              <a:buNone/>
              <a:defRPr sz="2667"/>
            </a:lvl4pPr>
            <a:lvl5pPr marL="2438278" indent="0">
              <a:buNone/>
              <a:defRPr sz="2667"/>
            </a:lvl5pPr>
            <a:lvl6pPr marL="3047848" indent="0">
              <a:buNone/>
              <a:defRPr sz="2667"/>
            </a:lvl6pPr>
            <a:lvl7pPr marL="3657418" indent="0">
              <a:buNone/>
              <a:defRPr sz="2667"/>
            </a:lvl7pPr>
            <a:lvl8pPr marL="4266987" indent="0">
              <a:buNone/>
              <a:defRPr sz="2667"/>
            </a:lvl8pPr>
            <a:lvl9pPr marL="4876557" indent="0">
              <a:buNone/>
              <a:defRPr sz="2667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70" indent="0">
              <a:buNone/>
              <a:defRPr sz="1600"/>
            </a:lvl2pPr>
            <a:lvl3pPr marL="1219140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8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26.11.2020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VII. Meeting der COVID-19 AG der STIKO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68389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26.11.2020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VII. Meeting der COVID-19 AG der STIKO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1342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AED731-2B00-4368-9397-8F2A0E640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EE7225-5F79-4B02-9BE4-961648896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04E539-AAA6-4700-A8E9-76D70C95D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3DAE-B55C-4465-86DB-4D596E5267A6}" type="datetimeFigureOut">
              <a:rPr lang="de-DE" smtClean="0"/>
              <a:t>26.11.2020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8ACA9D-0C74-4863-A4EC-C960333A7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C16CE8-D98D-4E55-B5E4-66CC883A4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0FB7-E7EE-4F85-A994-6841D14092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1216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26.11.2020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VII. Meeting der COVID-19 AG der STIKO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2994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62E231-E646-4B97-BED4-5AFDC3903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D7E99D9-49E4-4044-BCE6-626D4DCDC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BADA5E-A20E-4252-BB0A-EDC3EE367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3DAE-B55C-4465-86DB-4D596E5267A6}" type="datetimeFigureOut">
              <a:rPr lang="de-DE" smtClean="0"/>
              <a:t>26.11.2020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E10388-44CC-422E-8AD6-97B02DF67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D06555-F8F6-4702-9ADF-3BFC5DE60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0FB7-E7EE-4F85-A994-6841D14092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6054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A4647D-C1B8-4148-ADB4-F4B4EEDE0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D6C10D-7B97-4B28-9CB4-ECFC01C942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91B9E6F-F491-4BFD-924E-73FB1D9623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903B482-CBBE-4841-AE69-4E4465DE5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3DAE-B55C-4465-86DB-4D596E5267A6}" type="datetimeFigureOut">
              <a:rPr lang="de-DE" smtClean="0"/>
              <a:t>26.11.2020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E4CF160-E815-4FC7-A12C-4AFD9BAD8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78C8551-2E4C-4E96-8F95-6DC67CA08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0FB7-E7EE-4F85-A994-6841D14092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3207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6D2B7A-C499-40A1-91E5-0B4842158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697A53A-4054-4DF5-BABC-79BE93E471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CDDC4AD-7D70-4169-9673-82BF92B5C5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A06472C-EAFF-4DE8-8FC6-EA69D3DD05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CCD5859-38A0-4A43-B341-77C89AE355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842D74D-1B13-4070-A7AA-644CE5F97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3DAE-B55C-4465-86DB-4D596E5267A6}" type="datetimeFigureOut">
              <a:rPr lang="de-DE" smtClean="0"/>
              <a:t>26.11.2020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D81651C-74BC-464D-BB12-D0903B438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D44C30C-DD09-48DA-9122-ABCFF7B6C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0FB7-E7EE-4F85-A994-6841D14092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4550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DB1442-FD4C-4724-8E0B-AB209001C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1D55444-A0CF-4F28-B986-A487A34A1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3DAE-B55C-4465-86DB-4D596E5267A6}" type="datetimeFigureOut">
              <a:rPr lang="de-DE" smtClean="0"/>
              <a:t>26.11.2020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21E5936-113D-4E65-846F-6916E3F49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8972224-ED72-461B-8D34-4215D4EC1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0FB7-E7EE-4F85-A994-6841D14092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1750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0C1390B-92C9-4FC2-9DB0-454ED4EC5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3DAE-B55C-4465-86DB-4D596E5267A6}" type="datetimeFigureOut">
              <a:rPr lang="de-DE" smtClean="0"/>
              <a:t>26.11.2020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F58E0CF-254F-4AEC-B81E-E211898FF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FBB99B7-094F-4431-96CB-1B0817E25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0FB7-E7EE-4F85-A994-6841D14092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1128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E3574D-A82F-4799-9F65-84300114B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8CA3BA-DF7A-4068-BD80-A00B6E7EC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82195B-DC0F-458A-82C7-E8D8BEB900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4C5D426-1A1F-4469-9DE7-97AC069A8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3DAE-B55C-4465-86DB-4D596E5267A6}" type="datetimeFigureOut">
              <a:rPr lang="de-DE" smtClean="0"/>
              <a:t>26.11.2020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0A58D6A-408C-405B-81D3-27A0A20B8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193F8BD-8393-4774-8619-C99AFD805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0FB7-E7EE-4F85-A994-6841D14092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82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43D7CA-6AA8-4583-920B-6917E65BF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1B4930D-350A-446A-B0E9-9C20957816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5DD6672-6392-4B05-928B-547D613407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4F8CD9A-8D12-430F-AFAF-F7CA7A2ED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3DAE-B55C-4465-86DB-4D596E5267A6}" type="datetimeFigureOut">
              <a:rPr lang="de-DE" smtClean="0"/>
              <a:t>26.11.2020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1F9EA8B-5551-4C5F-BB2D-A700A38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8E4F193-3028-4B25-AB64-B84603984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0FB7-E7EE-4F85-A994-6841D14092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4880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tif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1720FF4-2EE4-4CD3-BD56-0238AA096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062DF3-1307-449E-932F-EEFBA4B07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B4CEC1-8C92-4E02-9477-80D68A1A4D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73DAE-B55C-4465-86DB-4D596E5267A6}" type="datetimeFigureOut">
              <a:rPr lang="de-DE" smtClean="0"/>
              <a:t>26.11.2020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FFF9A5-D93A-40D0-921B-8432EBC1BB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95D532-57A5-4C8B-8537-7E4B39B3E4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90FB7-E7EE-4F85-A994-6841D14092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191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851207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902509"/>
            <a:ext cx="10644861" cy="431597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53104" y="6356352"/>
            <a:ext cx="2480561" cy="365125"/>
          </a:xfrm>
          <a:prstGeom prst="rect">
            <a:avLst/>
          </a:prstGeom>
        </p:spPr>
        <p:txBody>
          <a:bodyPr vert="horz" lIns="0" tIns="45719" rIns="0" bIns="45719" rtlCol="0" anchor="ctr"/>
          <a:lstStyle>
            <a:lvl1pPr algn="l">
              <a:defRPr sz="1600">
                <a:solidFill>
                  <a:srgbClr val="045AA6"/>
                </a:solidFill>
              </a:defRPr>
            </a:lvl1pPr>
          </a:lstStyle>
          <a:p>
            <a:r>
              <a:rPr lang="de-DE"/>
              <a:t>26.11.2020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599723" y="6356352"/>
            <a:ext cx="3860800" cy="365125"/>
          </a:xfrm>
          <a:prstGeom prst="rect">
            <a:avLst/>
          </a:prstGeom>
        </p:spPr>
        <p:txBody>
          <a:bodyPr vert="horz" lIns="0" tIns="45719" rIns="0" bIns="45719" rtlCol="0" anchor="ctr"/>
          <a:lstStyle>
            <a:lvl1pPr algn="l">
              <a:defRPr sz="1600">
                <a:solidFill>
                  <a:srgbClr val="045AA6"/>
                </a:solidFill>
              </a:defRPr>
            </a:lvl1pPr>
          </a:lstStyle>
          <a:p>
            <a:r>
              <a:rPr lang="de-DE"/>
              <a:t>VII. Meeting der COVID-19 AG der STIKO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590483" y="6356352"/>
            <a:ext cx="662496" cy="365125"/>
          </a:xfrm>
          <a:prstGeom prst="rect">
            <a:avLst/>
          </a:prstGeom>
        </p:spPr>
        <p:txBody>
          <a:bodyPr vert="horz" lIns="0" tIns="45719" rIns="0" bIns="45719" rtlCol="0" anchor="ctr"/>
          <a:lstStyle>
            <a:lvl1pPr algn="ctr">
              <a:defRPr sz="16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053" y="326667"/>
            <a:ext cx="2041215" cy="595685"/>
          </a:xfrm>
          <a:prstGeom prst="rect">
            <a:avLst/>
          </a:prstGeom>
          <a:extLst>
            <a:ext uri="{FAA26D3D-D897-4be2-8F04-BA451C77F1D7}">
              <ma14:placeholderFlag xmlns="" xmlns:ma14="http://schemas.microsoft.com/office/mac/drawingml/2011/main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609602" y="6458253"/>
            <a:ext cx="10662508" cy="424727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55770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l" defTabSz="609570" rtl="0" eaLnBrk="1" latinLnBrk="0" hangingPunct="1">
        <a:lnSpc>
          <a:spcPct val="100000"/>
        </a:lnSpc>
        <a:spcBef>
          <a:spcPct val="0"/>
        </a:spcBef>
        <a:buNone/>
        <a:defRPr sz="2933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457178" indent="-457178" algn="l" defTabSz="609570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26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50" indent="-380981" algn="l" defTabSz="609570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25" indent="-304784" algn="l" defTabSz="609570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2133493" indent="-304784" algn="l" defTabSz="609570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062" indent="-304784" algn="l" defTabSz="609570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63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2C7DF8-8FDD-4C56-ADE1-2189A65873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Top </a:t>
            </a:r>
            <a:br>
              <a:rPr lang="de-DE" dirty="0"/>
            </a:br>
            <a:r>
              <a:rPr lang="de-DE" dirty="0"/>
              <a:t>COVID-19 Impfung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B214752-6AE5-48E9-938C-5A576BC192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39601"/>
            <a:ext cx="9144000" cy="1655762"/>
          </a:xfrm>
        </p:spPr>
        <p:txBody>
          <a:bodyPr/>
          <a:lstStyle/>
          <a:p>
            <a:r>
              <a:rPr lang="de-DE" dirty="0"/>
              <a:t>FG33</a:t>
            </a:r>
          </a:p>
          <a:p>
            <a:r>
              <a:rPr lang="de-DE" dirty="0"/>
              <a:t>Krisenstab</a:t>
            </a:r>
          </a:p>
          <a:p>
            <a:r>
              <a:rPr lang="de-DE" dirty="0"/>
              <a:t>27.11.2020</a:t>
            </a:r>
          </a:p>
        </p:txBody>
      </p:sp>
    </p:spTree>
    <p:extLst>
      <p:ext uri="{BB962C8B-B14F-4D97-AF65-F5344CB8AC3E}">
        <p14:creationId xmlns:p14="http://schemas.microsoft.com/office/powerpoint/2010/main" val="1443799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E6B0C4-91DE-4795-8ECF-20CE97A3B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307" y="0"/>
            <a:ext cx="10515600" cy="1325563"/>
          </a:xfrm>
        </p:spPr>
        <p:txBody>
          <a:bodyPr/>
          <a:lstStyle/>
          <a:p>
            <a:r>
              <a:rPr lang="de-DE" dirty="0"/>
              <a:t>Impfstoff Entwicklung &amp; Zulassung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AEEC27F-7371-4D81-BB6A-D3180AA1E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07" y="1250061"/>
            <a:ext cx="10914776" cy="5410797"/>
          </a:xfrm>
        </p:spPr>
        <p:txBody>
          <a:bodyPr>
            <a:normAutofit lnSpcReduction="10000"/>
          </a:bodyPr>
          <a:lstStyle/>
          <a:p>
            <a:r>
              <a:rPr lang="de-DE" dirty="0" err="1"/>
              <a:t>BioNTech</a:t>
            </a:r>
            <a:r>
              <a:rPr lang="de-DE" dirty="0"/>
              <a:t>-Pfizer (</a:t>
            </a:r>
            <a:r>
              <a:rPr lang="de-DE" dirty="0" err="1"/>
              <a:t>mRNA</a:t>
            </a:r>
            <a:r>
              <a:rPr lang="de-DE" dirty="0"/>
              <a:t>)</a:t>
            </a:r>
          </a:p>
          <a:p>
            <a:pPr lvl="1"/>
            <a:r>
              <a:rPr lang="en-US" i="1" dirty="0"/>
              <a:t>62 COVID-19 cases in the placebo group vs. 8 in the vaccine group</a:t>
            </a:r>
          </a:p>
          <a:p>
            <a:pPr lvl="1"/>
            <a:r>
              <a:rPr lang="en-US" i="1" dirty="0"/>
              <a:t>Vaccine efficacy: ~95% // in adults &gt;65 years of age 94%</a:t>
            </a:r>
          </a:p>
          <a:p>
            <a:pPr lvl="1"/>
            <a:r>
              <a:rPr lang="en-US" i="1" dirty="0" err="1"/>
              <a:t>Zulassung</a:t>
            </a:r>
            <a:r>
              <a:rPr lang="en-US" i="1" dirty="0"/>
              <a:t> </a:t>
            </a:r>
            <a:r>
              <a:rPr lang="en-US" i="1" dirty="0" err="1"/>
              <a:t>möglicherweise</a:t>
            </a:r>
            <a:r>
              <a:rPr lang="en-US" i="1" dirty="0"/>
              <a:t> 23.12.2020</a:t>
            </a:r>
          </a:p>
          <a:p>
            <a:r>
              <a:rPr lang="en-US" i="1" dirty="0"/>
              <a:t> </a:t>
            </a:r>
            <a:r>
              <a:rPr lang="en-US" i="1" dirty="0" err="1"/>
              <a:t>Moderna</a:t>
            </a:r>
            <a:r>
              <a:rPr lang="en-US" i="1" dirty="0"/>
              <a:t> (mRNA)</a:t>
            </a:r>
          </a:p>
          <a:p>
            <a:pPr lvl="1"/>
            <a:r>
              <a:rPr lang="en-US" dirty="0"/>
              <a:t>90 COVID-19 cases in the placebo group vs 5 in the </a:t>
            </a:r>
            <a:r>
              <a:rPr lang="en-US" i="1" dirty="0"/>
              <a:t>vaccine group</a:t>
            </a:r>
          </a:p>
          <a:p>
            <a:pPr lvl="1"/>
            <a:r>
              <a:rPr lang="en-US" dirty="0"/>
              <a:t>vaccine efficacy of 94.5%</a:t>
            </a:r>
          </a:p>
          <a:p>
            <a:pPr lvl="1"/>
            <a:r>
              <a:rPr lang="en-US" dirty="0"/>
              <a:t>EU Advance Purchase Agreement for Initial 80 Million Doses</a:t>
            </a:r>
          </a:p>
          <a:p>
            <a:pPr lvl="1"/>
            <a:r>
              <a:rPr lang="en-US" dirty="0"/>
              <a:t>Rolling review </a:t>
            </a:r>
            <a:r>
              <a:rPr lang="en-US" dirty="0" err="1"/>
              <a:t>bei</a:t>
            </a:r>
            <a:r>
              <a:rPr lang="en-US" dirty="0"/>
              <a:t> der EMA </a:t>
            </a:r>
            <a:r>
              <a:rPr lang="en-US" dirty="0" err="1"/>
              <a:t>begonnen</a:t>
            </a:r>
            <a:endParaRPr lang="en-US" dirty="0"/>
          </a:p>
          <a:p>
            <a:r>
              <a:rPr lang="en-US" dirty="0"/>
              <a:t>AstraZeneca/Oxford (</a:t>
            </a:r>
            <a:r>
              <a:rPr lang="en-US" dirty="0" err="1"/>
              <a:t>Vektor-basiert</a:t>
            </a:r>
            <a:r>
              <a:rPr lang="en-US" dirty="0"/>
              <a:t>)</a:t>
            </a:r>
          </a:p>
          <a:p>
            <a:pPr lvl="1"/>
            <a:r>
              <a:rPr lang="de-DE" dirty="0"/>
              <a:t>Interim-Resultate: </a:t>
            </a:r>
          </a:p>
          <a:p>
            <a:pPr lvl="2"/>
            <a:r>
              <a:rPr lang="de-DE" dirty="0"/>
              <a:t>Vaccine </a:t>
            </a:r>
            <a:r>
              <a:rPr lang="de-DE" dirty="0" err="1"/>
              <a:t>efficacy</a:t>
            </a:r>
            <a:r>
              <a:rPr lang="de-DE" dirty="0"/>
              <a:t> ~70%; bei halber Dosierung erste Dosis 90%</a:t>
            </a:r>
          </a:p>
          <a:p>
            <a:pPr lvl="2"/>
            <a:r>
              <a:rPr lang="de-DE" dirty="0"/>
              <a:t>Unklar, ob statistisches Artefakt oder Realität (z.B. anti-Vektor Antikörper?)</a:t>
            </a:r>
          </a:p>
          <a:p>
            <a:pPr lvl="1"/>
            <a:r>
              <a:rPr lang="de-DE" dirty="0"/>
              <a:t>Unklarheit bzgl. Schnelligkeit beim regulatorischen Verfahren</a:t>
            </a:r>
          </a:p>
        </p:txBody>
      </p:sp>
    </p:spTree>
    <p:extLst>
      <p:ext uri="{BB962C8B-B14F-4D97-AF65-F5344CB8AC3E}">
        <p14:creationId xmlns:p14="http://schemas.microsoft.com/office/powerpoint/2010/main" val="1190010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599D6B-8CE8-4947-9D10-343D21D07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Stand STIKO-Empfehlung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A49442-85E5-4833-A6C2-E0EFC2871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26.11. – STIKO Arbeitsgruppe mit Entwurf für Empfehlung</a:t>
            </a:r>
          </a:p>
          <a:p>
            <a:r>
              <a:rPr lang="de-DE" dirty="0"/>
              <a:t>03.12. – STIKO Sitzung mit Verabschiedung Beschlussentwurf</a:t>
            </a:r>
          </a:p>
          <a:p>
            <a:r>
              <a:rPr lang="de-DE" dirty="0"/>
              <a:t>Danach: </a:t>
            </a:r>
            <a:r>
              <a:rPr lang="de-DE" dirty="0" err="1"/>
              <a:t>Stellungnahmeverfahren</a:t>
            </a:r>
            <a:endParaRPr lang="de-DE" dirty="0"/>
          </a:p>
          <a:p>
            <a:endParaRPr lang="de-DE" dirty="0"/>
          </a:p>
          <a:p>
            <a:r>
              <a:rPr lang="de-DE" dirty="0"/>
              <a:t>Plan: Veröffentlichung parallel zur Zulassung vom </a:t>
            </a:r>
            <a:r>
              <a:rPr lang="de-DE" dirty="0" err="1"/>
              <a:t>BioNTech</a:t>
            </a:r>
            <a:r>
              <a:rPr lang="de-DE" dirty="0"/>
              <a:t> Impfstoff</a:t>
            </a:r>
          </a:p>
          <a:p>
            <a:r>
              <a:rPr lang="de-DE" dirty="0"/>
              <a:t>Voraussetzung: Verfügbarkeit der Clinical Study Reports</a:t>
            </a:r>
          </a:p>
        </p:txBody>
      </p:sp>
    </p:spTree>
    <p:extLst>
      <p:ext uri="{BB962C8B-B14F-4D97-AF65-F5344CB8AC3E}">
        <p14:creationId xmlns:p14="http://schemas.microsoft.com/office/powerpoint/2010/main" val="2201022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A8B4F42-9A3B-4035-9C93-2BFBAC376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570"/>
            <a:r>
              <a:rPr lang="de-DE" dirty="0">
                <a:latin typeface="Calibri"/>
              </a:rPr>
              <a:t>27.11.2020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67EC3DE-5BF5-45DC-82F9-3E35FC2AD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570"/>
            <a:fld id="{162A217B-ED1C-D84B-8478-63C77FA79618}" type="slidenum">
              <a:rPr lang="de-DE">
                <a:latin typeface="Calibri"/>
              </a:rPr>
              <a:pPr defTabSz="609570"/>
              <a:t>4</a:t>
            </a:fld>
            <a:endParaRPr lang="de-DE">
              <a:latin typeface="Calibri"/>
            </a:endParaRP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1248BDAA-C01D-454D-99F7-46AC83FD3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2DD050A-761A-41D7-AD86-52B28C2F26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915226"/>
            <a:ext cx="10172369" cy="5091567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439D75E1-E733-4158-803C-4B1A2D743BDF}"/>
              </a:ext>
            </a:extLst>
          </p:cNvPr>
          <p:cNvSpPr txBox="1"/>
          <p:nvPr/>
        </p:nvSpPr>
        <p:spPr>
          <a:xfrm>
            <a:off x="4144161" y="6006793"/>
            <a:ext cx="54192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Szenario: VE = 90%</a:t>
            </a:r>
            <a:br>
              <a:rPr lang="de-DE" dirty="0"/>
            </a:br>
            <a:r>
              <a:rPr lang="de-DE" dirty="0"/>
              <a:t>	Inzidenz 150/100.000</a:t>
            </a:r>
            <a:br>
              <a:rPr lang="de-DE" dirty="0"/>
            </a:br>
            <a:r>
              <a:rPr lang="de-DE" dirty="0"/>
              <a:t>	Impfstoff 1,25 </a:t>
            </a:r>
            <a:r>
              <a:rPr lang="de-DE" dirty="0" err="1"/>
              <a:t>Mio</a:t>
            </a:r>
            <a:r>
              <a:rPr lang="de-DE" dirty="0"/>
              <a:t> Dosen/Woche</a:t>
            </a:r>
          </a:p>
        </p:txBody>
      </p:sp>
    </p:spTree>
    <p:extLst>
      <p:ext uri="{BB962C8B-B14F-4D97-AF65-F5344CB8AC3E}">
        <p14:creationId xmlns:p14="http://schemas.microsoft.com/office/powerpoint/2010/main" val="415341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7700513-F70B-477C-9F21-DF8723AF9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5</a:t>
            </a:fld>
            <a:endParaRPr lang="de-DE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EB3CB20E-0D92-4EBE-AB86-8DEA8E73B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130" y="-163862"/>
            <a:ext cx="10644861" cy="952388"/>
          </a:xfrm>
        </p:spPr>
        <p:txBody>
          <a:bodyPr/>
          <a:lstStyle/>
          <a:p>
            <a:r>
              <a:rPr lang="de-DE" dirty="0"/>
              <a:t>Weitere Aktivitäten</a:t>
            </a:r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A6BEAD10-6F30-41C9-9D31-41CC4CFD9974}"/>
              </a:ext>
            </a:extLst>
          </p:cNvPr>
          <p:cNvSpPr txBox="1">
            <a:spLocks/>
          </p:cNvSpPr>
          <p:nvPr/>
        </p:nvSpPr>
        <p:spPr>
          <a:xfrm>
            <a:off x="288684" y="652004"/>
            <a:ext cx="11785870" cy="6069473"/>
          </a:xfrm>
          <a:prstGeom prst="rect">
            <a:avLst/>
          </a:prstGeom>
        </p:spPr>
        <p:txBody>
          <a:bodyPr/>
          <a:lstStyle>
            <a:lvl1pPr marL="457178" indent="-457178" algn="l" defTabSz="609570" rtl="0" eaLnBrk="1" latinLnBrk="0" hangingPunct="1">
              <a:spcBef>
                <a:spcPts val="576"/>
              </a:spcBef>
              <a:buClr>
                <a:srgbClr val="045AA6"/>
              </a:buClr>
              <a:buFont typeface="Wingdings" charset="2"/>
              <a:buChar char="§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50" indent="-380981" algn="l" defTabSz="609570" rtl="0" eaLnBrk="1" latinLnBrk="0" hangingPunct="1">
              <a:spcBef>
                <a:spcPts val="576"/>
              </a:spcBef>
              <a:buClr>
                <a:srgbClr val="045AA6"/>
              </a:buClr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25" indent="-304784" algn="l" defTabSz="609570" rtl="0" eaLnBrk="1" latinLnBrk="0" hangingPunct="1">
              <a:spcBef>
                <a:spcPts val="576"/>
              </a:spcBef>
              <a:buClr>
                <a:srgbClr val="045AA6"/>
              </a:buClr>
              <a:buFont typeface="Wingdings" charset="2"/>
              <a:buChar char="§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493" indent="-304784" algn="l" defTabSz="609570" rtl="0" eaLnBrk="1" latinLnBrk="0" hangingPunct="1">
              <a:spcBef>
                <a:spcPts val="576"/>
              </a:spcBef>
              <a:buClr>
                <a:srgbClr val="045AA6"/>
              </a:buClr>
              <a:buFont typeface="Wingdings" charset="2"/>
              <a:buChar char="§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62" indent="-304784" algn="l" defTabSz="609570" rtl="0" eaLnBrk="1" latinLnBrk="0" hangingPunct="1">
              <a:spcBef>
                <a:spcPts val="576"/>
              </a:spcBef>
              <a:buClr>
                <a:srgbClr val="045AA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632" indent="-304784" algn="l" defTabSz="609570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202" indent="-304784" algn="l" defTabSz="609570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72" indent="-304784" algn="l" defTabSz="609570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341" indent="-304784" algn="l" defTabSz="609570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Kommunikation</a:t>
            </a:r>
          </a:p>
          <a:p>
            <a:pPr lvl="1"/>
            <a:r>
              <a:rPr lang="de-DE" dirty="0"/>
              <a:t>Mitarbeit im Steuerungskreis Impfkommunikation“ BMG / RKI / BZgA / Agenturen</a:t>
            </a:r>
          </a:p>
          <a:p>
            <a:pPr lvl="1"/>
            <a:r>
              <a:rPr lang="de-DE" dirty="0"/>
              <a:t>Erste FAQs aus Masterliste seit gestern online unter „Zusammen gegen Corona“</a:t>
            </a:r>
          </a:p>
          <a:p>
            <a:pPr lvl="1"/>
            <a:r>
              <a:rPr lang="de-DE" dirty="0"/>
              <a:t>2 Erklärvideos in </a:t>
            </a:r>
            <a:r>
              <a:rPr lang="de-DE" dirty="0" err="1"/>
              <a:t>Youtube</a:t>
            </a:r>
            <a:r>
              <a:rPr lang="de-DE" dirty="0"/>
              <a:t> // Handreichung für Niedergelassene in Finalisierung</a:t>
            </a:r>
          </a:p>
          <a:p>
            <a:pPr lvl="1"/>
            <a:r>
              <a:rPr lang="de-DE" dirty="0"/>
              <a:t>Aufklärungsbogen und Einwilligungserklärung (in Kooperation DGK)</a:t>
            </a:r>
          </a:p>
          <a:p>
            <a:r>
              <a:rPr lang="de-DE" dirty="0"/>
              <a:t>Digitales Impfquoten-Monitoring (FG31 // FG33)</a:t>
            </a:r>
          </a:p>
          <a:p>
            <a:pPr lvl="1"/>
            <a:r>
              <a:rPr lang="de-DE" dirty="0"/>
              <a:t>Firma Accenture und Bundesdruckerei</a:t>
            </a:r>
          </a:p>
          <a:p>
            <a:pPr lvl="1"/>
            <a:r>
              <a:rPr lang="de-DE" dirty="0"/>
              <a:t>zum 15.12. soll das System in den ersten Impfzentren getestet werden</a:t>
            </a:r>
          </a:p>
          <a:p>
            <a:r>
              <a:rPr lang="de-DE" dirty="0"/>
              <a:t>Surveys zu Impfquoten / Impfintention / Impfakzeptanz</a:t>
            </a:r>
          </a:p>
          <a:p>
            <a:pPr lvl="1"/>
            <a:r>
              <a:rPr lang="de-DE" dirty="0"/>
              <a:t>Datenschutzkonzept eingereicht, Abstimmung mit Steuerungskreis</a:t>
            </a:r>
          </a:p>
          <a:p>
            <a:r>
              <a:rPr lang="de-DE" dirty="0"/>
              <a:t>Krankenhaus-basierte Studie zur Impfeffektivität / Dauer / </a:t>
            </a:r>
            <a:r>
              <a:rPr lang="de-DE" dirty="0" err="1"/>
              <a:t>enhanced</a:t>
            </a:r>
            <a:r>
              <a:rPr lang="de-DE" dirty="0"/>
              <a:t> </a:t>
            </a:r>
            <a:r>
              <a:rPr lang="de-DE" dirty="0" err="1"/>
              <a:t>disease</a:t>
            </a:r>
            <a:endParaRPr lang="de-DE" dirty="0"/>
          </a:p>
          <a:p>
            <a:pPr lvl="1"/>
            <a:r>
              <a:rPr lang="de-DE" dirty="0"/>
              <a:t>Bewilligung liegt vor. Kooperation mit PEI.</a:t>
            </a:r>
          </a:p>
          <a:p>
            <a:pPr lvl="1"/>
            <a:r>
              <a:rPr lang="de-DE" dirty="0"/>
              <a:t>Aktuell Finalisierung Studienprotokoll und Aufbau Infrastruktur</a:t>
            </a:r>
          </a:p>
        </p:txBody>
      </p:sp>
    </p:spTree>
    <p:extLst>
      <p:ext uri="{BB962C8B-B14F-4D97-AF65-F5344CB8AC3E}">
        <p14:creationId xmlns:p14="http://schemas.microsoft.com/office/powerpoint/2010/main" val="1500019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292</Words>
  <Application>Microsoft Office PowerPoint</Application>
  <PresentationFormat>Breitbild</PresentationFormat>
  <Paragraphs>44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ＭＳ 明朝</vt:lpstr>
      <vt:lpstr>Wingdings</vt:lpstr>
      <vt:lpstr>Office</vt:lpstr>
      <vt:lpstr>Office-Design</vt:lpstr>
      <vt:lpstr>Top  COVID-19 Impfung</vt:lpstr>
      <vt:lpstr>Impfstoff Entwicklung &amp; Zulassung</vt:lpstr>
      <vt:lpstr>Stand STIKO-Empfehlung</vt:lpstr>
      <vt:lpstr>PowerPoint-Präsentation</vt:lpstr>
      <vt:lpstr>Weitere Aktivitäten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Koch, Judith</dc:creator>
  <cp:lastModifiedBy>Wichmann, Ole</cp:lastModifiedBy>
  <cp:revision>6</cp:revision>
  <dcterms:created xsi:type="dcterms:W3CDTF">2020-11-26T09:40:21Z</dcterms:created>
  <dcterms:modified xsi:type="dcterms:W3CDTF">2020-11-26T23:10:04Z</dcterms:modified>
</cp:coreProperties>
</file>