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78" r:id="rId3"/>
    <p:sldId id="277" r:id="rId4"/>
    <p:sldId id="275" r:id="rId5"/>
    <p:sldId id="276" r:id="rId6"/>
    <p:sldId id="269" r:id="rId7"/>
  </p:sldIdLst>
  <p:sldSz cx="9144000" cy="6858000" type="screen4x3"/>
  <p:notesSz cx="6794500" cy="9906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93" autoAdjust="0"/>
  </p:normalViewPr>
  <p:slideViewPr>
    <p:cSldViewPr snapToGrid="0" snapToObjects="1">
      <p:cViewPr varScale="1">
        <p:scale>
          <a:sx n="61" d="100"/>
          <a:sy n="61" d="100"/>
        </p:scale>
        <p:origin x="14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5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27.11.2020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5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27.11.2020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arenBoth"/>
            </a:pPr>
            <a:r>
              <a:rPr lang="de-DE" dirty="0" err="1"/>
              <a:t>Hosp</a:t>
            </a:r>
            <a:r>
              <a:rPr lang="de-DE" dirty="0"/>
              <a:t>. Fälle in allen Phasen v.a. im Alter ab 60 Jahren</a:t>
            </a:r>
            <a:r>
              <a:rPr lang="de-DE" b="1" dirty="0"/>
              <a:t>, besonders 70- bis 89-Jährige</a:t>
            </a:r>
          </a:p>
          <a:p>
            <a:pPr marL="228600" indent="-228600">
              <a:buFont typeface="+mj-lt"/>
              <a:buAutoNum type="arabicParenBoth"/>
            </a:pPr>
            <a:r>
              <a:rPr lang="de-DE" b="1" dirty="0"/>
              <a:t>höchster Anteil </a:t>
            </a:r>
            <a:r>
              <a:rPr lang="de-DE" dirty="0"/>
              <a:t>an </a:t>
            </a:r>
            <a:r>
              <a:rPr lang="de-DE" dirty="0" err="1"/>
              <a:t>hosp</a:t>
            </a:r>
            <a:r>
              <a:rPr lang="de-DE" dirty="0"/>
              <a:t>. Fällen derzeit noch in der </a:t>
            </a:r>
            <a:r>
              <a:rPr lang="de-DE" b="1" dirty="0"/>
              <a:t>ersten Phase</a:t>
            </a:r>
            <a:r>
              <a:rPr lang="de-DE" dirty="0"/>
              <a:t>; Ausnahme: Fälle ab 90 Jahren (3. Phase) </a:t>
            </a:r>
          </a:p>
          <a:p>
            <a:pPr marL="228600" indent="-228600">
              <a:buFont typeface="+mj-lt"/>
              <a:buAutoNum type="arabicParenBoth"/>
            </a:pPr>
            <a:r>
              <a:rPr lang="de-DE" dirty="0"/>
              <a:t>im Sommer besonders niedriger Anteil an </a:t>
            </a:r>
            <a:r>
              <a:rPr lang="de-DE" dirty="0" err="1"/>
              <a:t>Hosp</a:t>
            </a:r>
            <a:r>
              <a:rPr lang="de-DE" dirty="0"/>
              <a:t>. unter jüngeren Altersgruppen (hohe Anzahl Reiserückkehrer/symptomlose Testung?)</a:t>
            </a:r>
          </a:p>
          <a:p>
            <a:pPr marL="228600" indent="-228600">
              <a:buFont typeface="+mj-lt"/>
              <a:buAutoNum type="arabicParenBoth"/>
            </a:pPr>
            <a:r>
              <a:rPr lang="de-DE" dirty="0"/>
              <a:t>im Vgl. dazu hoher Anteil an </a:t>
            </a:r>
            <a:r>
              <a:rPr lang="de-DE" dirty="0" err="1"/>
              <a:t>Hosp</a:t>
            </a:r>
            <a:r>
              <a:rPr lang="de-DE" dirty="0"/>
              <a:t>. unter Fällen ab 70 Jahren (Testung Symptomatischer Personen, Screening in AH?)</a:t>
            </a:r>
          </a:p>
          <a:p>
            <a:pPr marL="228600" indent="-228600">
              <a:buFont typeface="+mj-lt"/>
              <a:buAutoNum type="arabicParenBoth"/>
            </a:pPr>
            <a:r>
              <a:rPr lang="de-DE" dirty="0"/>
              <a:t>Unter Kindern und Jugendlichen v.a. </a:t>
            </a:r>
            <a:r>
              <a:rPr lang="de-DE" b="1" dirty="0"/>
              <a:t>hoher</a:t>
            </a:r>
            <a:r>
              <a:rPr lang="de-DE" dirty="0"/>
              <a:t> </a:t>
            </a:r>
            <a:r>
              <a:rPr lang="de-DE" b="1" dirty="0"/>
              <a:t>Anteil an </a:t>
            </a:r>
            <a:r>
              <a:rPr lang="de-DE" b="1" dirty="0" err="1"/>
              <a:t>Hosp</a:t>
            </a:r>
            <a:r>
              <a:rPr lang="de-DE" b="1" dirty="0"/>
              <a:t>. unter 0- bis 4-Jährigen </a:t>
            </a:r>
            <a:r>
              <a:rPr lang="de-DE" dirty="0"/>
              <a:t>als Schulkinder und junge Erwachsene</a:t>
            </a:r>
          </a:p>
          <a:p>
            <a:pPr marL="228600" indent="-228600">
              <a:buFont typeface="+mj-lt"/>
              <a:buAutoNum type="arabicParenBoth"/>
            </a:pPr>
            <a:r>
              <a:rPr lang="de-DE" dirty="0"/>
              <a:t>Mit Blick darauf, dass noch nachgemeldet wird, ist </a:t>
            </a:r>
            <a:r>
              <a:rPr lang="de-DE" b="1" dirty="0"/>
              <a:t>Anteil </a:t>
            </a:r>
            <a:r>
              <a:rPr lang="de-DE" b="1" dirty="0" err="1"/>
              <a:t>hosp</a:t>
            </a:r>
            <a:r>
              <a:rPr lang="de-DE" b="1" dirty="0"/>
              <a:t>. Fälle in Phase 4 schon vergleichsweise hoch (bei Kindern z.T. in Phase 4 höher als in Phase 3 trotz kürzerem Zeitraum)</a:t>
            </a:r>
          </a:p>
          <a:p>
            <a:pPr marL="214313" indent="-214313">
              <a:buFontTx/>
              <a:buChar char="-"/>
            </a:pPr>
            <a:endParaRPr lang="de-DE" dirty="0"/>
          </a:p>
          <a:p>
            <a:pPr marL="214313" indent="-214313"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37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2267304"/>
            <a:ext cx="4504844" cy="2671017"/>
          </a:xfrm>
        </p:spPr>
        <p:txBody>
          <a:bodyPr lIns="252000" tIns="360000" rIns="252000" bIns="360000" anchor="ctr" anchorCtr="0">
            <a:normAutofit/>
          </a:bodyPr>
          <a:lstStyle>
            <a:lvl1pPr algn="l">
              <a:defRPr sz="20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0AD9-A6EF-41FC-A1F7-327853B58864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6176543"/>
            <a:ext cx="1258226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A47BA0-12AC-4483-A8E5-AB8D24BE6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BA2A3-BA40-452F-BFC2-A5B3985F4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5CC02F2-4A93-4B06-A7A1-0E1459244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874DDD-8ADF-4FDA-8FA2-E2BA9EC3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1CBD7-40FF-4ADD-BB80-1AF2AA190211}" type="datetime1">
              <a:rPr lang="de-DE" smtClean="0"/>
              <a:t>27.11.2020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C58D2C-ED3C-40E8-BE45-686514C36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50EAE9-1453-441D-9E8E-205D89C0C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D32-47B4-4A0F-BB71-128A8A1D9F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93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22A2DD-6044-4376-A0E7-703FBBF57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622AB9-7A8D-4AA2-92F2-CB00F9EF3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E67D5E-DFE6-4E69-A9EF-3D3863322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E42D-2EB2-40BE-8AC0-3E137FE1A1C2}" type="datetime1">
              <a:rPr lang="de-DE" smtClean="0"/>
              <a:t>27.11.2020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EE739F-5FCA-4181-9559-34BF1B0AA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E3DA42-D1A6-4847-A928-7EA85C19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D32-47B4-4A0F-BB71-128A8A1D9F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43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6388-AAF0-4913-8EE3-4D60C3EF1A5E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6176543"/>
            <a:ext cx="1258226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2267304"/>
            <a:ext cx="4504844" cy="2671017"/>
          </a:xfrm>
        </p:spPr>
        <p:txBody>
          <a:bodyPr lIns="252000" tIns="360000" rIns="252000" bIns="360000" anchor="ctr" anchorCtr="0">
            <a:normAutofit/>
          </a:bodyPr>
          <a:lstStyle>
            <a:lvl1pPr algn="l">
              <a:defRPr sz="20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0650-786C-477A-89B3-867E5955C376}" type="datetime1">
              <a:rPr lang="de-DE" smtClean="0"/>
              <a:t>27.11.2020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itelplatzhalter 1"/>
          <p:cNvSpPr>
            <a:spLocks noGrp="1"/>
          </p:cNvSpPr>
          <p:nvPr>
            <p:ph type="title"/>
          </p:nvPr>
        </p:nvSpPr>
        <p:spPr>
          <a:xfrm>
            <a:off x="457200" y="940853"/>
            <a:ext cx="7983646" cy="8743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815221"/>
            <a:ext cx="7983646" cy="440325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9ECD-378E-4752-BD08-09E5BFB0A930}" type="datetime1">
              <a:rPr lang="de-DE" smtClean="0"/>
              <a:t>27.11.2020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940853"/>
            <a:ext cx="7787208" cy="916304"/>
          </a:xfrm>
          <a:prstGeom prst="rect">
            <a:avLst/>
          </a:prstGeom>
        </p:spPr>
        <p:txBody>
          <a:bodyPr vert="horz" lIns="0" tIns="45720" rIns="0" bIns="0" rtlCol="0" anchor="t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97D9-B5AC-4946-B099-DF78BD1383F8}" type="datetime1">
              <a:rPr lang="de-DE" smtClean="0"/>
              <a:t>27.11.2020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8C39-E9FC-49ED-AA43-015CF7D5635F}" type="datetime1">
              <a:rPr lang="de-DE" smtClean="0"/>
              <a:t>27.11.2020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3D79-9C73-4C69-A5F9-9252D72A27B7}" type="datetime1">
              <a:rPr lang="de-DE" smtClean="0"/>
              <a:t>27.11.2020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31E-B2F0-4858-B5F4-546E2A1EC978}" type="datetime1">
              <a:rPr lang="de-DE" smtClean="0"/>
              <a:t>27.11.2020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F0FD5C-CA87-4F06-BC85-CEFED6E209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F2F4D19-1B3A-437D-8AAD-7CCF21B93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A285AD-F3CD-4433-8410-6B96E84D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5648-E6EE-4535-AA52-AE931EF40323}" type="datetime1">
              <a:rPr lang="de-DE" smtClean="0"/>
              <a:t>27.11.2020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B86EF0-5C9C-4FCF-ADA2-ED4DAA933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F9C114-17EC-4B34-A0FE-A65E13FF3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2D32-47B4-4A0F-BB71-128A8A1D9F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11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940853"/>
            <a:ext cx="7983646" cy="8743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15221"/>
            <a:ext cx="7983646" cy="440325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fld id="{B7FC9ADE-B04E-4B4D-90F4-85934B3F175C}" type="datetime1">
              <a:rPr lang="de-DE" smtClean="0"/>
              <a:t>27.11.2020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Phaseneinteilung und Hospitalisierungen im zeitlichen Verlauf</a:t>
            </a:r>
            <a:br>
              <a:rPr lang="de-DE" dirty="0"/>
            </a:br>
            <a:br>
              <a:rPr lang="de-DE" b="0" dirty="0"/>
            </a:br>
            <a:r>
              <a:rPr lang="de-DE" b="0" dirty="0"/>
              <a:t>27.11.2020, Krisenstab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8">
            <a:extLst>
              <a:ext uri="{FF2B5EF4-FFF2-40B4-BE49-F238E27FC236}">
                <a16:creationId xmlns:a16="http://schemas.microsoft.com/office/drawing/2014/main" id="{781FED25-71EA-4046-9BD9-5237AED18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277" y="457200"/>
            <a:ext cx="1788239" cy="1600200"/>
          </a:xfrm>
        </p:spPr>
        <p:txBody>
          <a:bodyPr/>
          <a:lstStyle/>
          <a:p>
            <a:r>
              <a:rPr lang="de-DE" dirty="0"/>
              <a:t>Phasen-einteilung</a:t>
            </a:r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05BF5736-1211-4AF2-8ECE-A39CC4893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2277" y="2057400"/>
            <a:ext cx="1788239" cy="3811588"/>
          </a:xfrm>
        </p:spPr>
        <p:txBody>
          <a:bodyPr>
            <a:normAutofit/>
          </a:bodyPr>
          <a:lstStyle/>
          <a:p>
            <a:pPr marL="257175" indent="-257175">
              <a:buFont typeface="+mj-lt"/>
              <a:buAutoNum type="arabicParenR"/>
            </a:pPr>
            <a:r>
              <a:rPr lang="de-DE" dirty="0"/>
              <a:t>Phase 1: KW 10 bis 20                     (1. Welle)</a:t>
            </a:r>
          </a:p>
          <a:p>
            <a:pPr marL="257175" indent="-257175">
              <a:buAutoNum type="arabicParenR"/>
            </a:pPr>
            <a:r>
              <a:rPr lang="de-DE" dirty="0"/>
              <a:t>Phase 2a: KW 21 bis 30 (Frühsommer)</a:t>
            </a:r>
          </a:p>
          <a:p>
            <a:pPr marL="257175" indent="-257175">
              <a:buAutoNum type="arabicParenR"/>
            </a:pPr>
            <a:r>
              <a:rPr lang="de-DE" dirty="0"/>
              <a:t>Phase 2b: KW 31 bis 39   (Spätsommer)</a:t>
            </a:r>
          </a:p>
          <a:p>
            <a:pPr marL="257175" indent="-257175">
              <a:buAutoNum type="arabicParenR"/>
            </a:pPr>
            <a:r>
              <a:rPr lang="de-DE" dirty="0"/>
              <a:t>Phase 3: ab KW 40 (Herbst-Saison)</a:t>
            </a:r>
          </a:p>
          <a:p>
            <a:pPr marL="257175" indent="-257175">
              <a:buAutoNum type="arabicParenR"/>
            </a:pPr>
            <a:endParaRPr lang="de-DE" dirty="0"/>
          </a:p>
          <a:p>
            <a:r>
              <a:rPr lang="de-DE" dirty="0"/>
              <a:t>Ausschlaggebend für die Einteilung: 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de-DE" dirty="0" err="1"/>
              <a:t>Positivenrate</a:t>
            </a:r>
            <a:endParaRPr lang="de-DE" dirty="0"/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de-DE" dirty="0"/>
              <a:t>7-Tagesinzidenz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de-DE" dirty="0"/>
              <a:t>Maßnahmen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de-DE" dirty="0"/>
              <a:t>Anteil COVID-19 im Krankenhaus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22" name="Foliennummernplatzhalter 21">
            <a:extLst>
              <a:ext uri="{FF2B5EF4-FFF2-40B4-BE49-F238E27FC236}">
                <a16:creationId xmlns:a16="http://schemas.microsoft.com/office/drawing/2014/main" id="{85054A93-D2E7-4AFD-9416-9BFEA7DE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</a:t>
            </a: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A14FE9E4-EC19-48A6-8740-36513E744CA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280515" y="944071"/>
          <a:ext cx="6804873" cy="4817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3" imgW="16992720" imgH="10991850" progId="Excel.Sheet.12">
                  <p:embed/>
                </p:oleObj>
              </mc:Choice>
              <mc:Fallback>
                <p:oleObj name="Worksheet" r:id="rId3" imgW="16992720" imgH="10991850" progId="Excel.Sheet.12">
                  <p:embed/>
                  <p:pic>
                    <p:nvPicPr>
                      <p:cNvPr id="2" name="Objekt 1">
                        <a:extLst>
                          <a:ext uri="{FF2B5EF4-FFF2-40B4-BE49-F238E27FC236}">
                            <a16:creationId xmlns:a16="http://schemas.microsoft.com/office/drawing/2014/main" id="{A14FE9E4-EC19-48A6-8740-36513E744C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0515" y="944071"/>
                        <a:ext cx="6804873" cy="4817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48F7B368-95CC-41FA-91EC-1EC74A034A07}"/>
              </a:ext>
            </a:extLst>
          </p:cNvPr>
          <p:cNvCxnSpPr/>
          <p:nvPr/>
        </p:nvCxnSpPr>
        <p:spPr>
          <a:xfrm>
            <a:off x="2280515" y="2823411"/>
            <a:ext cx="68048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C0C988-926B-442D-9F30-33C7442A3606}"/>
              </a:ext>
            </a:extLst>
          </p:cNvPr>
          <p:cNvCxnSpPr/>
          <p:nvPr/>
        </p:nvCxnSpPr>
        <p:spPr>
          <a:xfrm>
            <a:off x="2280515" y="5033211"/>
            <a:ext cx="68048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767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>
            <a:extLst>
              <a:ext uri="{FF2B5EF4-FFF2-40B4-BE49-F238E27FC236}">
                <a16:creationId xmlns:a16="http://schemas.microsoft.com/office/drawing/2014/main" id="{C3E40EEB-0030-4C0A-8544-2471F5C38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36" y="1142303"/>
            <a:ext cx="7983647" cy="5214047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9B002A8C-24F2-4017-9A4B-7F3099F9F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13626"/>
            <a:ext cx="7983646" cy="874368"/>
          </a:xfrm>
        </p:spPr>
        <p:txBody>
          <a:bodyPr/>
          <a:lstStyle/>
          <a:p>
            <a:r>
              <a:rPr lang="de-DE" dirty="0"/>
              <a:t>Zeitlicher Verlauf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68042B2-FE49-4AB5-8888-BD5B2E62D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2</a:t>
            </a:r>
          </a:p>
        </p:txBody>
      </p:sp>
      <p:sp>
        <p:nvSpPr>
          <p:cNvPr id="5" name="Pfeil: nach links und rechts 4">
            <a:extLst>
              <a:ext uri="{FF2B5EF4-FFF2-40B4-BE49-F238E27FC236}">
                <a16:creationId xmlns:a16="http://schemas.microsoft.com/office/drawing/2014/main" id="{9CE16C16-E840-4A23-8026-DA9A4F4A60F1}"/>
              </a:ext>
            </a:extLst>
          </p:cNvPr>
          <p:cNvSpPr/>
          <p:nvPr/>
        </p:nvSpPr>
        <p:spPr>
          <a:xfrm>
            <a:off x="2370080" y="1291096"/>
            <a:ext cx="1555522" cy="637256"/>
          </a:xfrm>
          <a:prstGeom prst="leftRightArrow">
            <a:avLst/>
          </a:prstGeom>
          <a:solidFill>
            <a:sysClr val="window" lastClr="FFFFFF"/>
          </a:solidFill>
          <a:ln w="6350" cap="flat" cmpd="sng" algn="ctr">
            <a:solidFill>
              <a:srgbClr val="44546A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1: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erste COVID-19-Welle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feil: nach links und rechts 6">
            <a:extLst>
              <a:ext uri="{FF2B5EF4-FFF2-40B4-BE49-F238E27FC236}">
                <a16:creationId xmlns:a16="http://schemas.microsoft.com/office/drawing/2014/main" id="{D17A0AC3-CA78-4B10-BF29-85FAD70BC1D9}"/>
              </a:ext>
            </a:extLst>
          </p:cNvPr>
          <p:cNvSpPr/>
          <p:nvPr/>
        </p:nvSpPr>
        <p:spPr>
          <a:xfrm>
            <a:off x="3938896" y="1291096"/>
            <a:ext cx="1425215" cy="637256"/>
          </a:xfrm>
          <a:prstGeom prst="leftRightArrow">
            <a:avLst/>
          </a:prstGeom>
          <a:solidFill>
            <a:sysClr val="window" lastClr="FFFFFF"/>
          </a:solidFill>
          <a:ln w="6350" cap="flat" cmpd="sng" algn="ctr">
            <a:solidFill>
              <a:srgbClr val="44546A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2a: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Frühsommer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feil: nach links und rechts 7">
            <a:extLst>
              <a:ext uri="{FF2B5EF4-FFF2-40B4-BE49-F238E27FC236}">
                <a16:creationId xmlns:a16="http://schemas.microsoft.com/office/drawing/2014/main" id="{C68D174C-103D-4E59-9229-BB2EA8A74485}"/>
              </a:ext>
            </a:extLst>
          </p:cNvPr>
          <p:cNvSpPr/>
          <p:nvPr/>
        </p:nvSpPr>
        <p:spPr>
          <a:xfrm>
            <a:off x="5364111" y="1291096"/>
            <a:ext cx="1284675" cy="637256"/>
          </a:xfrm>
          <a:prstGeom prst="leftRightArrow">
            <a:avLst/>
          </a:prstGeom>
          <a:solidFill>
            <a:sysClr val="window" lastClr="FFFFFF"/>
          </a:solidFill>
          <a:ln w="6350" cap="flat" cmpd="sng" algn="ctr">
            <a:solidFill>
              <a:srgbClr val="44546A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Phase 2b: Spätsommer</a:t>
            </a:r>
            <a:endParaRPr kumimoji="0" lang="de-DE" sz="9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feil: nach links und rechts 8">
            <a:extLst>
              <a:ext uri="{FF2B5EF4-FFF2-40B4-BE49-F238E27FC236}">
                <a16:creationId xmlns:a16="http://schemas.microsoft.com/office/drawing/2014/main" id="{DCC99F32-4C46-493C-AC73-C0C140A87706}"/>
              </a:ext>
            </a:extLst>
          </p:cNvPr>
          <p:cNvSpPr/>
          <p:nvPr/>
        </p:nvSpPr>
        <p:spPr>
          <a:xfrm>
            <a:off x="6670906" y="1291096"/>
            <a:ext cx="1348129" cy="637256"/>
          </a:xfrm>
          <a:prstGeom prst="leftRightArrow">
            <a:avLst/>
          </a:prstGeom>
          <a:solidFill>
            <a:sysClr val="window" lastClr="FFFFFF"/>
          </a:solidFill>
          <a:ln w="6350" cap="flat" cmpd="sng" algn="ctr">
            <a:solidFill>
              <a:srgbClr val="44546A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3: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Herbst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D3C0184-7624-4223-94B8-515942A86611}"/>
              </a:ext>
            </a:extLst>
          </p:cNvPr>
          <p:cNvCxnSpPr>
            <a:cxnSpLocks/>
          </p:cNvCxnSpPr>
          <p:nvPr/>
        </p:nvCxnSpPr>
        <p:spPr>
          <a:xfrm flipV="1">
            <a:off x="2352849" y="1250810"/>
            <a:ext cx="0" cy="399746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E14E694E-168E-4D45-A95E-772DAEDD0DE7}"/>
              </a:ext>
            </a:extLst>
          </p:cNvPr>
          <p:cNvCxnSpPr>
            <a:cxnSpLocks/>
          </p:cNvCxnSpPr>
          <p:nvPr/>
        </p:nvCxnSpPr>
        <p:spPr>
          <a:xfrm flipV="1">
            <a:off x="3936860" y="1234626"/>
            <a:ext cx="0" cy="401365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A5E93D88-FC3E-49E9-8F29-9B3F2DAF885C}"/>
              </a:ext>
            </a:extLst>
          </p:cNvPr>
          <p:cNvCxnSpPr>
            <a:cxnSpLocks/>
          </p:cNvCxnSpPr>
          <p:nvPr/>
        </p:nvCxnSpPr>
        <p:spPr>
          <a:xfrm flipV="1">
            <a:off x="5364111" y="1250810"/>
            <a:ext cx="0" cy="3997466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D9793E-AE7D-4468-B535-7C62B7C567FA}"/>
              </a:ext>
            </a:extLst>
          </p:cNvPr>
          <p:cNvCxnSpPr>
            <a:cxnSpLocks/>
          </p:cNvCxnSpPr>
          <p:nvPr/>
        </p:nvCxnSpPr>
        <p:spPr>
          <a:xfrm flipH="1" flipV="1">
            <a:off x="6660045" y="1234626"/>
            <a:ext cx="10861" cy="401365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066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FDDEEF7-14A4-4FC1-9A2A-45CD0617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707719" cy="1600200"/>
          </a:xfrm>
        </p:spPr>
        <p:txBody>
          <a:bodyPr/>
          <a:lstStyle/>
          <a:p>
            <a:r>
              <a:rPr lang="de-DE" b="1" dirty="0"/>
              <a:t>Übermittelte Meldungen gemäß IfSG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CC3F3996-F6DB-441B-9FF8-56895826B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707719" cy="3811588"/>
          </a:xfrm>
        </p:spPr>
        <p:txBody>
          <a:bodyPr>
            <a:normAutofit/>
          </a:bodyPr>
          <a:lstStyle/>
          <a:p>
            <a:pPr marL="228600" indent="-228600">
              <a:buFont typeface="+mj-lt"/>
              <a:buAutoNum type="arabicParenBoth"/>
            </a:pPr>
            <a:endParaRPr lang="de-DE" dirty="0"/>
          </a:p>
          <a:p>
            <a:pPr marL="228600" indent="-228600">
              <a:buFont typeface="+mj-lt"/>
              <a:buAutoNum type="arabicParenBoth"/>
            </a:pPr>
            <a:r>
              <a:rPr lang="de-DE" dirty="0"/>
              <a:t>Anteil </a:t>
            </a:r>
            <a:r>
              <a:rPr lang="de-DE" dirty="0" err="1"/>
              <a:t>hosp</a:t>
            </a:r>
            <a:r>
              <a:rPr lang="de-DE" dirty="0"/>
              <a:t>. Fälle </a:t>
            </a:r>
            <a:r>
              <a:rPr lang="de-DE" b="1" dirty="0"/>
              <a:t>besonders 70- bis 89-Jährige</a:t>
            </a:r>
          </a:p>
          <a:p>
            <a:pPr marL="228600" indent="-228600">
              <a:buFont typeface="+mj-lt"/>
              <a:buAutoNum type="arabicParenBoth"/>
            </a:pPr>
            <a:endParaRPr lang="de-DE" b="1" dirty="0"/>
          </a:p>
          <a:p>
            <a:pPr marL="228600" indent="-228600">
              <a:buFont typeface="+mj-lt"/>
              <a:buAutoNum type="arabicParenBoth"/>
            </a:pPr>
            <a:r>
              <a:rPr lang="de-DE" b="1" dirty="0"/>
              <a:t>höchster Anteil </a:t>
            </a:r>
            <a:r>
              <a:rPr lang="de-DE" dirty="0" err="1"/>
              <a:t>hosp</a:t>
            </a:r>
            <a:r>
              <a:rPr lang="de-DE" dirty="0"/>
              <a:t>. Fälle in </a:t>
            </a:r>
            <a:r>
              <a:rPr lang="de-DE" b="1" dirty="0"/>
              <a:t>erster Phase</a:t>
            </a:r>
            <a:r>
              <a:rPr lang="de-DE" dirty="0"/>
              <a:t>; Ausnahme: Fälle </a:t>
            </a:r>
            <a:r>
              <a:rPr lang="de-DE" b="1" dirty="0"/>
              <a:t>ab 90 Jahren (3. Phase) </a:t>
            </a:r>
          </a:p>
          <a:p>
            <a:pPr marL="228600" indent="-228600">
              <a:buFont typeface="+mj-lt"/>
              <a:buAutoNum type="arabicParenBoth"/>
            </a:pPr>
            <a:endParaRPr lang="de-DE" b="1" dirty="0"/>
          </a:p>
          <a:p>
            <a:pPr marL="228600" indent="-228600">
              <a:buFont typeface="+mj-lt"/>
              <a:buAutoNum type="arabicParenBoth"/>
            </a:pPr>
            <a:r>
              <a:rPr lang="de-DE" b="1" dirty="0"/>
              <a:t>hoher</a:t>
            </a:r>
            <a:r>
              <a:rPr lang="de-DE" dirty="0"/>
              <a:t> </a:t>
            </a:r>
            <a:r>
              <a:rPr lang="de-DE" b="1" dirty="0"/>
              <a:t>Anteil an </a:t>
            </a:r>
            <a:r>
              <a:rPr lang="de-DE" b="1" dirty="0" err="1"/>
              <a:t>Hosp</a:t>
            </a:r>
            <a:r>
              <a:rPr lang="de-DE" b="1" dirty="0"/>
              <a:t>. unter 0- bis 4-Jährigen vgl. mit 5-14J.</a:t>
            </a:r>
          </a:p>
          <a:p>
            <a:pPr marL="228600" indent="-228600">
              <a:buFont typeface="+mj-lt"/>
              <a:buAutoNum type="arabicParenBoth"/>
            </a:pPr>
            <a:endParaRPr lang="de-DE" b="1" dirty="0"/>
          </a:p>
          <a:p>
            <a:pPr marL="228600" indent="-228600">
              <a:buFont typeface="+mj-lt"/>
              <a:buAutoNum type="arabicParenBoth"/>
            </a:pPr>
            <a:r>
              <a:rPr lang="de-DE" dirty="0"/>
              <a:t>Anteil</a:t>
            </a:r>
            <a:r>
              <a:rPr lang="de-DE" b="1" dirty="0"/>
              <a:t> </a:t>
            </a:r>
            <a:r>
              <a:rPr lang="de-DE" b="1" dirty="0" err="1"/>
              <a:t>hosp</a:t>
            </a:r>
            <a:r>
              <a:rPr lang="de-DE" b="1" dirty="0"/>
              <a:t>. Fälle im Herbst schon vergleichsweise hoch (insb. AG 15-34J &amp; 35-49J)</a:t>
            </a:r>
            <a:endParaRPr lang="de-DE" dirty="0"/>
          </a:p>
          <a:p>
            <a:pPr marL="214313" indent="-214313">
              <a:buFontTx/>
              <a:buChar char="-"/>
            </a:pP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53F182-D9BE-4E09-8CDF-07EEDA3F1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3</a:t>
            </a:r>
          </a:p>
        </p:txBody>
      </p:sp>
      <p:pic>
        <p:nvPicPr>
          <p:cNvPr id="16" name="Inhaltsplatzhalter 15">
            <a:extLst>
              <a:ext uri="{FF2B5EF4-FFF2-40B4-BE49-F238E27FC236}">
                <a16:creationId xmlns:a16="http://schemas.microsoft.com/office/drawing/2014/main" id="{8FDF4356-D127-4967-AF7B-A7126E1E3F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41369" y="1092425"/>
            <a:ext cx="5708855" cy="465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56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FDDEEF7-14A4-4FC1-9A2A-45CD0617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1200150"/>
            <a:ext cx="2369390" cy="1200150"/>
          </a:xfrm>
        </p:spPr>
        <p:txBody>
          <a:bodyPr>
            <a:normAutofit/>
          </a:bodyPr>
          <a:lstStyle/>
          <a:p>
            <a:r>
              <a:rPr lang="de-DE" b="1" dirty="0"/>
              <a:t>Meldungen im Krankenhaus-</a:t>
            </a:r>
            <a:r>
              <a:rPr lang="de-DE" b="1" dirty="0" err="1"/>
              <a:t>sentinel</a:t>
            </a:r>
            <a:r>
              <a:rPr lang="de-DE" b="1" dirty="0"/>
              <a:t> (ICOSARI)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CC3F3996-F6DB-441B-9FF8-56895826B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2" y="2400300"/>
            <a:ext cx="2726666" cy="3638550"/>
          </a:xfrm>
        </p:spPr>
        <p:txBody>
          <a:bodyPr>
            <a:normAutofit/>
          </a:bodyPr>
          <a:lstStyle/>
          <a:p>
            <a:pPr marL="228600" indent="-228600">
              <a:buFont typeface="+mj-lt"/>
              <a:buAutoNum type="arabicParenBoth"/>
            </a:pPr>
            <a:endParaRPr lang="de-DE" sz="1100" b="1" dirty="0"/>
          </a:p>
          <a:p>
            <a:pPr marL="228600" indent="-228600">
              <a:buFont typeface="+mj-lt"/>
              <a:buAutoNum type="arabicParenBoth"/>
            </a:pPr>
            <a:r>
              <a:rPr lang="de-DE" b="1" dirty="0"/>
              <a:t>Kinder unter 15J. </a:t>
            </a:r>
            <a:r>
              <a:rPr lang="de-DE" dirty="0"/>
              <a:t>kaum betroffen </a:t>
            </a:r>
          </a:p>
          <a:p>
            <a:pPr marL="228600" indent="-228600">
              <a:buFont typeface="+mj-lt"/>
              <a:buAutoNum type="arabicParenBoth"/>
            </a:pPr>
            <a:endParaRPr lang="de-DE" dirty="0"/>
          </a:p>
          <a:p>
            <a:pPr marL="228600" indent="-228600">
              <a:buFont typeface="+mj-lt"/>
              <a:buAutoNum type="arabicParenBoth"/>
            </a:pPr>
            <a:r>
              <a:rPr lang="de-DE" dirty="0"/>
              <a:t>Großteil der </a:t>
            </a:r>
            <a:r>
              <a:rPr lang="de-DE" dirty="0" err="1"/>
              <a:t>hosp</a:t>
            </a:r>
            <a:r>
              <a:rPr lang="de-DE" dirty="0"/>
              <a:t>. Fälle aus </a:t>
            </a:r>
            <a:r>
              <a:rPr lang="de-DE" b="1" dirty="0"/>
              <a:t>35-89J</a:t>
            </a:r>
            <a:r>
              <a:rPr lang="de-DE" dirty="0"/>
              <a:t>., hier auch am häufigsten auf ITS </a:t>
            </a:r>
          </a:p>
          <a:p>
            <a:pPr marL="228600" indent="-228600">
              <a:buFont typeface="+mj-lt"/>
              <a:buAutoNum type="arabicParenBoth"/>
            </a:pPr>
            <a:endParaRPr lang="de-DE" dirty="0"/>
          </a:p>
          <a:p>
            <a:pPr marL="228600" indent="-228600">
              <a:buFont typeface="+mj-lt"/>
              <a:buAutoNum type="arabicParenBoth"/>
            </a:pPr>
            <a:r>
              <a:rPr lang="de-DE" b="1" dirty="0"/>
              <a:t>Intensiv-Rate im Herbst </a:t>
            </a:r>
            <a:r>
              <a:rPr lang="de-DE" dirty="0"/>
              <a:t>bis jetzt bereits vergleichsweise </a:t>
            </a:r>
            <a:r>
              <a:rPr lang="de-DE" b="1" dirty="0"/>
              <a:t>hoch</a:t>
            </a:r>
          </a:p>
          <a:p>
            <a:pPr marL="228600" indent="-228600">
              <a:buFont typeface="+mj-lt"/>
              <a:buAutoNum type="arabicParenBoth"/>
            </a:pPr>
            <a:endParaRPr lang="de-DE" dirty="0"/>
          </a:p>
          <a:p>
            <a:pPr marL="228600" indent="-228600">
              <a:buFont typeface="+mj-lt"/>
              <a:buAutoNum type="arabicParenBoth"/>
            </a:pPr>
            <a:r>
              <a:rPr lang="de-DE" b="1" dirty="0"/>
              <a:t>15-34J. </a:t>
            </a:r>
            <a:r>
              <a:rPr lang="de-DE" dirty="0"/>
              <a:t>und</a:t>
            </a:r>
            <a:r>
              <a:rPr lang="de-DE" b="1" dirty="0"/>
              <a:t> 35-49J. schon jetzt mehr </a:t>
            </a:r>
            <a:r>
              <a:rPr lang="de-DE" b="1" dirty="0" err="1"/>
              <a:t>hosp</a:t>
            </a:r>
            <a:r>
              <a:rPr lang="de-DE" b="1" dirty="0"/>
              <a:t>. Fälle als in der ersten Welle </a:t>
            </a:r>
            <a:r>
              <a:rPr lang="de-DE" dirty="0"/>
              <a:t>bei</a:t>
            </a:r>
            <a:r>
              <a:rPr lang="de-DE" b="1" dirty="0"/>
              <a:t> </a:t>
            </a:r>
            <a:r>
              <a:rPr lang="de-DE" dirty="0"/>
              <a:t>ähnlich hoher Intensiv-Rate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0F82A5C-1AF4-4205-8B3C-A339ABC75CDA}"/>
              </a:ext>
            </a:extLst>
          </p:cNvPr>
          <p:cNvSpPr txBox="1"/>
          <p:nvPr/>
        </p:nvSpPr>
        <p:spPr>
          <a:xfrm>
            <a:off x="3356506" y="5385584"/>
            <a:ext cx="49887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/>
              <a:t>Hinweis! Alle Verweildauern, auch liegende Fälle berücksichtigt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1D7212-09CD-4C10-BD0E-3384ABB01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4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CB0AC1A-7812-4CA4-BC59-CA32A63C74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6508" y="1092425"/>
            <a:ext cx="5641835" cy="429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02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EF7E7-BB03-4373-A1E1-C7762F091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BF0EAA-E53A-427F-85B1-4E888546B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arenBoth"/>
            </a:pPr>
            <a:r>
              <a:rPr lang="de-DE" sz="2000" dirty="0"/>
              <a:t>Altersgruppe </a:t>
            </a:r>
            <a:r>
              <a:rPr lang="de-DE" sz="2000" b="1" dirty="0"/>
              <a:t>15-49J </a:t>
            </a:r>
            <a:r>
              <a:rPr lang="de-DE" sz="2000" dirty="0"/>
              <a:t>bereits in </a:t>
            </a:r>
            <a:r>
              <a:rPr lang="de-DE" sz="2000" b="1" dirty="0"/>
              <a:t>Herbstphase </a:t>
            </a:r>
            <a:r>
              <a:rPr lang="de-DE" sz="2000" dirty="0"/>
              <a:t>schon mehr </a:t>
            </a:r>
            <a:r>
              <a:rPr lang="de-DE" sz="2000" dirty="0" err="1"/>
              <a:t>hosp</a:t>
            </a:r>
            <a:r>
              <a:rPr lang="de-DE" sz="2000" dirty="0"/>
              <a:t>. Fälle </a:t>
            </a:r>
          </a:p>
          <a:p>
            <a:pPr>
              <a:buFont typeface="+mj-lt"/>
              <a:buAutoNum type="arabicParenBoth"/>
            </a:pPr>
            <a:endParaRPr lang="de-DE" sz="2000" dirty="0"/>
          </a:p>
          <a:p>
            <a:pPr>
              <a:buFont typeface="+mj-lt"/>
              <a:buAutoNum type="arabicParenBoth"/>
            </a:pPr>
            <a:r>
              <a:rPr lang="de-DE" sz="2000" dirty="0"/>
              <a:t>Vergleichbar hoher Anteil </a:t>
            </a:r>
            <a:r>
              <a:rPr lang="de-DE" sz="2000" b="1" dirty="0"/>
              <a:t>Intensivbehandlungen wie in erster Welle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sym typeface="Wingdings" panose="05000000000000000000" pitchFamily="2" charset="2"/>
              </a:rPr>
              <a:t>Schwereindikator, unabhängig von Teststrategie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>
              <a:sym typeface="Wingdings" panose="05000000000000000000" pitchFamily="2" charset="2"/>
            </a:endParaRPr>
          </a:p>
          <a:p>
            <a:pPr>
              <a:buFont typeface="+mj-lt"/>
              <a:buAutoNum type="arabicParenBoth"/>
            </a:pPr>
            <a:r>
              <a:rPr lang="de-DE" sz="2000" dirty="0"/>
              <a:t>Unter jüngeren Fällen </a:t>
            </a:r>
            <a:r>
              <a:rPr lang="de-DE" sz="2000" b="1" dirty="0"/>
              <a:t>v.a. Säuglinge und Kleinkinder </a:t>
            </a:r>
            <a:r>
              <a:rPr lang="de-DE" sz="2000" dirty="0"/>
              <a:t>hospitalisiert</a:t>
            </a:r>
          </a:p>
          <a:p>
            <a:pPr>
              <a:buFont typeface="+mj-lt"/>
              <a:buAutoNum type="arabicParenBoth"/>
            </a:pPr>
            <a:endParaRPr lang="de-DE" sz="2000" dirty="0"/>
          </a:p>
          <a:p>
            <a:pPr>
              <a:buFont typeface="+mj-lt"/>
              <a:buAutoNum type="arabicParenBoth"/>
            </a:pPr>
            <a:r>
              <a:rPr lang="de-DE" sz="2000" dirty="0"/>
              <a:t>Im Sentinel: bisher noch </a:t>
            </a:r>
            <a:r>
              <a:rPr lang="de-DE" sz="2000" b="1" dirty="0"/>
              <a:t>keine Kinder unter 15 Jahren auf Intensivstation</a:t>
            </a:r>
          </a:p>
          <a:p>
            <a:pPr>
              <a:buFont typeface="+mj-lt"/>
              <a:buAutoNum type="arabicParenBoth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BCB877-9D03-44FD-950C-B0060CB6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64761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Bildschirmpräsentation (4:3)</PresentationFormat>
  <Paragraphs>61</Paragraphs>
  <Slides>6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ＭＳ 明朝</vt:lpstr>
      <vt:lpstr>Wingdings</vt:lpstr>
      <vt:lpstr>Office-Design</vt:lpstr>
      <vt:lpstr>Worksheet</vt:lpstr>
      <vt:lpstr>Phaseneinteilung und Hospitalisierungen im zeitlichen Verlauf  27.11.2020, Krisenstab</vt:lpstr>
      <vt:lpstr>Phasen-einteilung</vt:lpstr>
      <vt:lpstr>Zeitlicher Verlauf</vt:lpstr>
      <vt:lpstr>Übermittelte Meldungen gemäß IfSG</vt:lpstr>
      <vt:lpstr>Meldungen im Krankenhaus-sentinel (ICOSARI)</vt:lpstr>
      <vt:lpstr>Fazit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Schilling, Julia</cp:lastModifiedBy>
  <cp:revision>107</cp:revision>
  <cp:lastPrinted>2020-11-26T18:33:01Z</cp:lastPrinted>
  <dcterms:created xsi:type="dcterms:W3CDTF">2015-11-02T12:29:13Z</dcterms:created>
  <dcterms:modified xsi:type="dcterms:W3CDTF">2020-11-27T10:40:55Z</dcterms:modified>
</cp:coreProperties>
</file>