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64" r:id="rId2"/>
    <p:sldId id="365" r:id="rId3"/>
    <p:sldId id="383" r:id="rId4"/>
    <p:sldId id="592"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45" autoAdjust="0"/>
    <p:restoredTop sz="91717" autoAdjust="0"/>
  </p:normalViewPr>
  <p:slideViewPr>
    <p:cSldViewPr>
      <p:cViewPr varScale="1">
        <p:scale>
          <a:sx n="85" d="100"/>
          <a:sy n="85" d="100"/>
        </p:scale>
        <p:origin x="-90" y="-5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30.11.2020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dirty="0"/>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dirty="0"/>
          </a:p>
        </p:txBody>
      </p:sp>
    </p:spTree>
    <p:extLst>
      <p:ext uri="{BB962C8B-B14F-4D97-AF65-F5344CB8AC3E}">
        <p14:creationId xmlns:p14="http://schemas.microsoft.com/office/powerpoint/2010/main" val="444825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2</a:t>
            </a:fld>
            <a:endParaRPr lang="de-DE" dirty="0"/>
          </a:p>
        </p:txBody>
      </p:sp>
    </p:spTree>
    <p:extLst>
      <p:ext uri="{BB962C8B-B14F-4D97-AF65-F5344CB8AC3E}">
        <p14:creationId xmlns:p14="http://schemas.microsoft.com/office/powerpoint/2010/main" val="385314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3</a:t>
            </a:fld>
            <a:endParaRPr lang="de-DE" dirty="0"/>
          </a:p>
        </p:txBody>
      </p:sp>
    </p:spTree>
    <p:extLst>
      <p:ext uri="{BB962C8B-B14F-4D97-AF65-F5344CB8AC3E}">
        <p14:creationId xmlns:p14="http://schemas.microsoft.com/office/powerpoint/2010/main" val="44482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4</a:t>
            </a:fld>
            <a:endParaRPr lang="de-DE" dirty="0"/>
          </a:p>
        </p:txBody>
      </p:sp>
    </p:spTree>
    <p:extLst>
      <p:ext uri="{BB962C8B-B14F-4D97-AF65-F5344CB8AC3E}">
        <p14:creationId xmlns:p14="http://schemas.microsoft.com/office/powerpoint/2010/main" val="1238863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30.11.2020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30.11.2020</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dirty="0"/>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913705"/>
            <a:ext cx="3821431" cy="830997"/>
          </a:xfrm>
          <a:prstGeom prst="rect">
            <a:avLst/>
          </a:prstGeom>
          <a:noFill/>
        </p:spPr>
        <p:txBody>
          <a:bodyPr wrap="none" rtlCol="0">
            <a:spAutoFit/>
          </a:bodyPr>
          <a:lstStyle/>
          <a:p>
            <a:r>
              <a:rPr lang="de-DE" sz="2400" b="1" dirty="0" smtClean="0">
                <a:solidFill>
                  <a:schemeClr val="tx2"/>
                </a:solidFill>
              </a:rPr>
              <a:t>62.271.031 </a:t>
            </a:r>
            <a:r>
              <a:rPr lang="de-DE" sz="2400" b="1" dirty="0">
                <a:solidFill>
                  <a:schemeClr val="tx2"/>
                </a:solidFill>
              </a:rPr>
              <a:t>Fälle </a:t>
            </a:r>
          </a:p>
          <a:p>
            <a:r>
              <a:rPr lang="de-DE" sz="2400" b="1" dirty="0" smtClean="0">
                <a:solidFill>
                  <a:schemeClr val="tx2"/>
                </a:solidFill>
              </a:rPr>
              <a:t>1.453.531 </a:t>
            </a:r>
            <a:r>
              <a:rPr lang="de-DE" sz="2400" b="1" dirty="0">
                <a:solidFill>
                  <a:schemeClr val="tx2"/>
                </a:solidFill>
              </a:rPr>
              <a:t>Todesfälle (</a:t>
            </a:r>
            <a:r>
              <a:rPr lang="de-DE" sz="2400" b="1" dirty="0" smtClean="0">
                <a:solidFill>
                  <a:schemeClr val="tx2"/>
                </a:solidFill>
              </a:rPr>
              <a:t>2,33%)</a:t>
            </a:r>
            <a:endParaRPr lang="de-DE" sz="2400" b="1" dirty="0">
              <a:solidFill>
                <a:schemeClr val="tx2"/>
              </a:solidFill>
            </a:endParaRP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a:t>
            </a:r>
            <a:r>
              <a:rPr lang="de-DE" sz="1400" i="1" dirty="0" smtClean="0">
                <a:solidFill>
                  <a:prstClr val="black"/>
                </a:solidFill>
              </a:rPr>
              <a:t>29.11.2020</a:t>
            </a:r>
            <a:endParaRPr lang="de-DE" sz="1400" i="1" dirty="0">
              <a:solidFill>
                <a:prstClr val="black"/>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1166498916"/>
              </p:ext>
            </p:extLst>
          </p:nvPr>
        </p:nvGraphicFramePr>
        <p:xfrm>
          <a:off x="107504" y="1744702"/>
          <a:ext cx="8928992" cy="4713827"/>
        </p:xfrm>
        <a:graphic>
          <a:graphicData uri="http://schemas.openxmlformats.org/drawingml/2006/table">
            <a:tbl>
              <a:tblPr firstRow="1" firstCol="1" bandRow="1"/>
              <a:tblGrid>
                <a:gridCol w="1512168">
                  <a:extLst>
                    <a:ext uri="{9D8B030D-6E8A-4147-A177-3AD203B41FA5}">
                      <a16:colId xmlns:a16="http://schemas.microsoft.com/office/drawing/2014/main" xmlns="" val="20000"/>
                    </a:ext>
                  </a:extLst>
                </a:gridCol>
                <a:gridCol w="1152128">
                  <a:extLst>
                    <a:ext uri="{9D8B030D-6E8A-4147-A177-3AD203B41FA5}">
                      <a16:colId xmlns:a16="http://schemas.microsoft.com/office/drawing/2014/main" xmlns="" val="20001"/>
                    </a:ext>
                  </a:extLst>
                </a:gridCol>
                <a:gridCol w="1368152">
                  <a:extLst>
                    <a:ext uri="{9D8B030D-6E8A-4147-A177-3AD203B41FA5}">
                      <a16:colId xmlns:a16="http://schemas.microsoft.com/office/drawing/2014/main" xmlns="" val="20002"/>
                    </a:ext>
                  </a:extLst>
                </a:gridCol>
                <a:gridCol w="1080120">
                  <a:extLst>
                    <a:ext uri="{9D8B030D-6E8A-4147-A177-3AD203B41FA5}">
                      <a16:colId xmlns:a16="http://schemas.microsoft.com/office/drawing/2014/main" xmlns="" val="20003"/>
                    </a:ext>
                  </a:extLst>
                </a:gridCol>
                <a:gridCol w="1512168">
                  <a:extLst>
                    <a:ext uri="{9D8B030D-6E8A-4147-A177-3AD203B41FA5}">
                      <a16:colId xmlns:a16="http://schemas.microsoft.com/office/drawing/2014/main" xmlns="" val="20004"/>
                    </a:ext>
                  </a:extLst>
                </a:gridCol>
                <a:gridCol w="792088">
                  <a:extLst>
                    <a:ext uri="{9D8B030D-6E8A-4147-A177-3AD203B41FA5}">
                      <a16:colId xmlns:a16="http://schemas.microsoft.com/office/drawing/2014/main" xmlns="" val="20005"/>
                    </a:ext>
                  </a:extLst>
                </a:gridCol>
                <a:gridCol w="864096">
                  <a:extLst>
                    <a:ext uri="{9D8B030D-6E8A-4147-A177-3AD203B41FA5}">
                      <a16:colId xmlns:a16="http://schemas.microsoft.com/office/drawing/2014/main" xmlns="" val="20006"/>
                    </a:ext>
                  </a:extLst>
                </a:gridCol>
                <a:gridCol w="648072">
                  <a:extLst>
                    <a:ext uri="{9D8B030D-6E8A-4147-A177-3AD203B41FA5}">
                      <a16:colId xmlns:a16="http://schemas.microsoft.com/office/drawing/2014/main" xmlns="" val="20007"/>
                    </a:ext>
                  </a:extLst>
                </a:gridCol>
              </a:tblGrid>
              <a:tr h="798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Fälle kumulativ</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Neue Fälle in den letzten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Veränderung %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7d-Inzidenz/ 100.000 Ew</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R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CFR %</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Trend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 val="10000"/>
                  </a:ext>
                </a:extLst>
              </a:tr>
              <a:tr h="303563">
                <a:tc>
                  <a:txBody>
                    <a:bodyPr/>
                    <a:lstStyle/>
                    <a:p>
                      <a:pPr algn="l" fontAlgn="b"/>
                      <a:r>
                        <a:rPr lang="de-DE" sz="1800" b="1" i="0" u="none" strike="noStrike" kern="1200" dirty="0">
                          <a:solidFill>
                            <a:schemeClr val="tx2"/>
                          </a:solidFill>
                          <a:effectLst/>
                          <a:latin typeface="+mn-lt"/>
                          <a:ea typeface="+mn-ea"/>
                          <a:cs typeface="+mn-cs"/>
                        </a:rPr>
                        <a:t>Vereinigte Staaten</a:t>
                      </a:r>
                    </a:p>
                  </a:txBody>
                  <a:tcPr marL="7620" marR="7620" marT="762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13.246.651</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1.157.213</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-2,31</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351,67</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0,97</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2,01</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extLst>
                  <a:ext uri="{0D108BD9-81ED-4DB2-BD59-A6C34878D82A}">
                    <a16:rowId xmlns:a16="http://schemas.microsoft.com/office/drawing/2014/main" xmlns="" val="10001"/>
                  </a:ext>
                </a:extLst>
              </a:tr>
              <a:tr h="292125">
                <a:tc>
                  <a:txBody>
                    <a:bodyPr/>
                    <a:lstStyle/>
                    <a:p>
                      <a:pPr algn="l" fontAlgn="b"/>
                      <a:r>
                        <a:rPr lang="de-DE" sz="1800" b="1" i="0" u="none" strike="noStrike" kern="1200" dirty="0">
                          <a:solidFill>
                            <a:schemeClr val="tx2"/>
                          </a:solidFill>
                          <a:effectLst/>
                          <a:latin typeface="+mn-lt"/>
                          <a:ea typeface="+mn-ea"/>
                          <a:cs typeface="+mn-cs"/>
                        </a:rPr>
                        <a:t>Indien</a:t>
                      </a:r>
                    </a:p>
                  </a:txBody>
                  <a:tcPr marL="7620" marR="7620" marT="7620"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9.392.919</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297.113</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5,65</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21,74</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0,99</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1,46</a:t>
                      </a:r>
                    </a:p>
                  </a:txBody>
                  <a:tcPr marL="9525" marR="9525" marT="9525" marB="0" anchor="ctr">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xmlns="" val="10002"/>
                  </a:ext>
                </a:extLst>
              </a:tr>
              <a:tr h="359533">
                <a:tc>
                  <a:txBody>
                    <a:bodyPr/>
                    <a:lstStyle/>
                    <a:p>
                      <a:pPr algn="l" fontAlgn="b"/>
                      <a:r>
                        <a:rPr lang="de-DE" sz="1800" b="1" i="0" u="none" strike="noStrike" kern="1200" dirty="0">
                          <a:solidFill>
                            <a:schemeClr val="tx2"/>
                          </a:solidFill>
                          <a:effectLst/>
                          <a:latin typeface="+mn-lt"/>
                          <a:ea typeface="+mn-ea"/>
                          <a:cs typeface="+mn-cs"/>
                        </a:rPr>
                        <a:t>Brasilien</a:t>
                      </a:r>
                    </a:p>
                  </a:txBody>
                  <a:tcPr marL="7620" marR="7620" marT="7620"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6.290.272</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237.486</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16,51</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112,53</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1,12</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2,74</a:t>
                      </a:r>
                    </a:p>
                  </a:txBody>
                  <a:tcPr marL="9525" marR="9525" marT="9525" marB="0" anchor="ctr">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xmlns="" val="10003"/>
                  </a:ext>
                </a:extLst>
              </a:tr>
              <a:tr h="359533">
                <a:tc>
                  <a:txBody>
                    <a:bodyPr/>
                    <a:lstStyle/>
                    <a:p>
                      <a:pPr algn="l" fontAlgn="b"/>
                      <a:r>
                        <a:rPr lang="de-DE" sz="1800" b="1" i="0" u="none" strike="noStrike" kern="1200" dirty="0">
                          <a:solidFill>
                            <a:schemeClr val="tx2"/>
                          </a:solidFill>
                          <a:effectLst/>
                          <a:latin typeface="+mn-lt"/>
                          <a:ea typeface="+mn-ea"/>
                          <a:cs typeface="+mn-cs"/>
                        </a:rPr>
                        <a:t>Italien</a:t>
                      </a:r>
                    </a:p>
                  </a:txBody>
                  <a:tcPr marL="7620" marR="7620" marT="7620"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1.564.532</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184.001</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-22,03</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304,84</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0,84</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3,47</a:t>
                      </a:r>
                    </a:p>
                  </a:txBody>
                  <a:tcPr marL="9525" marR="9525" marT="9525" marB="0" anchor="ctr">
                    <a:lnL>
                      <a:noFill/>
                    </a:lnL>
                    <a:lnR>
                      <a:noFill/>
                    </a:lnR>
                    <a:lnT>
                      <a:noFill/>
                    </a:lnT>
                    <a:lnB>
                      <a:noFill/>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xmlns="" val="10004"/>
                  </a:ext>
                </a:extLst>
              </a:tr>
              <a:tr h="359533">
                <a:tc>
                  <a:txBody>
                    <a:bodyPr/>
                    <a:lstStyle/>
                    <a:p>
                      <a:pPr algn="l" fontAlgn="b"/>
                      <a:r>
                        <a:rPr lang="de-DE" sz="1800" b="1" i="0" u="none" strike="noStrike" kern="1200" dirty="0">
                          <a:solidFill>
                            <a:schemeClr val="tx2"/>
                          </a:solidFill>
                          <a:effectLst/>
                          <a:latin typeface="+mn-lt"/>
                          <a:ea typeface="+mn-ea"/>
                          <a:cs typeface="+mn-cs"/>
                        </a:rPr>
                        <a:t>Russische Föderation</a:t>
                      </a:r>
                    </a:p>
                  </a:txBody>
                  <a:tcPr marL="7620" marR="7620" marT="7620"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2.269.316</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179.987</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-3,27</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123,39</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1,03</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1,74</a:t>
                      </a:r>
                    </a:p>
                  </a:txBody>
                  <a:tcPr marL="9525" marR="9525" marT="9525" marB="0" anchor="ctr">
                    <a:lnL>
                      <a:noFill/>
                    </a:lnL>
                    <a:lnR>
                      <a:noFill/>
                    </a:lnR>
                    <a:lnT>
                      <a:noFill/>
                    </a:lnT>
                    <a:lnB>
                      <a:noFill/>
                    </a:lnB>
                    <a:solidFill>
                      <a:srgbClr val="D3DFE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xmlns="" val="10005"/>
                  </a:ext>
                </a:extLst>
              </a:tr>
              <a:tr h="359533">
                <a:tc>
                  <a:txBody>
                    <a:bodyPr/>
                    <a:lstStyle/>
                    <a:p>
                      <a:pPr algn="l" fontAlgn="b"/>
                      <a:r>
                        <a:rPr lang="de-DE" sz="1800" b="1" i="0" u="none" strike="noStrike" kern="1200" dirty="0">
                          <a:solidFill>
                            <a:schemeClr val="tx2"/>
                          </a:solidFill>
                          <a:effectLst/>
                          <a:latin typeface="+mn-lt"/>
                          <a:ea typeface="+mn-ea"/>
                          <a:cs typeface="+mn-cs"/>
                        </a:rPr>
                        <a:t>Polen</a:t>
                      </a:r>
                    </a:p>
                  </a:txBody>
                  <a:tcPr marL="7620" marR="7620" marT="7620"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973.593</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130.118</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-14,6</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342,66</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0,87</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1,72</a:t>
                      </a:r>
                    </a:p>
                  </a:txBody>
                  <a:tcPr marL="9525" marR="9525" marT="9525" marB="0" anchor="ctr">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xmlns="" val="10006"/>
                  </a:ext>
                </a:extLst>
              </a:tr>
              <a:tr h="359533">
                <a:tc>
                  <a:txBody>
                    <a:bodyPr/>
                    <a:lstStyle/>
                    <a:p>
                      <a:pPr algn="l" fontAlgn="b"/>
                      <a:r>
                        <a:rPr lang="de-DE" sz="1800" b="1" i="0" u="none" strike="noStrike" kern="1200" dirty="0">
                          <a:solidFill>
                            <a:schemeClr val="tx2"/>
                          </a:solidFill>
                          <a:effectLst/>
                          <a:latin typeface="+mn-lt"/>
                          <a:ea typeface="+mn-ea"/>
                          <a:cs typeface="+mn-cs"/>
                        </a:rPr>
                        <a:t>Deutschland</a:t>
                      </a:r>
                    </a:p>
                  </a:txBody>
                  <a:tcPr marL="7620" marR="7620" marT="7620"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1.042.700</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124.431</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-2,61</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149,88</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0,98</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1,55</a:t>
                      </a:r>
                    </a:p>
                  </a:txBody>
                  <a:tcPr marL="9525" marR="9525" marT="9525" marB="0" anchor="ctr">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xmlns="" val="10007"/>
                  </a:ext>
                </a:extLst>
              </a:tr>
              <a:tr h="351137">
                <a:tc>
                  <a:txBody>
                    <a:bodyPr/>
                    <a:lstStyle/>
                    <a:p>
                      <a:pPr algn="l" fontAlgn="b"/>
                      <a:r>
                        <a:rPr lang="de-DE" sz="1800" b="1" i="0" u="none" strike="noStrike" kern="1200" dirty="0">
                          <a:solidFill>
                            <a:schemeClr val="tx2"/>
                          </a:solidFill>
                          <a:effectLst/>
                          <a:latin typeface="+mn-lt"/>
                          <a:ea typeface="+mn-ea"/>
                          <a:cs typeface="+mn-cs"/>
                        </a:rPr>
                        <a:t>Großbritannien</a:t>
                      </a:r>
                    </a:p>
                  </a:txBody>
                  <a:tcPr marL="7620" marR="7620" marT="7620"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1.605.172</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111.789</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-24,99</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167,73</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0,82</a:t>
                      </a:r>
                    </a:p>
                  </a:txBody>
                  <a:tcPr marL="9525" marR="9525" marT="9525" marB="0" anchor="ctr">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3,62</a:t>
                      </a:r>
                    </a:p>
                  </a:txBody>
                  <a:tcPr marL="9525" marR="9525" marT="9525" marB="0" anchor="ctr">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xmlns="" val="10008"/>
                  </a:ext>
                </a:extLst>
              </a:tr>
              <a:tr h="361798">
                <a:tc>
                  <a:txBody>
                    <a:bodyPr/>
                    <a:lstStyle/>
                    <a:p>
                      <a:pPr algn="l" fontAlgn="b"/>
                      <a:r>
                        <a:rPr lang="de-DE" sz="1800" b="1" i="0" u="none" strike="noStrike" kern="1200" dirty="0" smtClean="0">
                          <a:solidFill>
                            <a:schemeClr val="tx2"/>
                          </a:solidFill>
                          <a:effectLst/>
                          <a:latin typeface="+mn-lt"/>
                          <a:ea typeface="+mn-ea"/>
                          <a:cs typeface="+mn-cs"/>
                        </a:rPr>
                        <a:t>Iran</a:t>
                      </a:r>
                      <a:endParaRPr lang="de-DE" sz="1800" b="1" i="0" u="none" strike="noStrike" kern="1200" dirty="0">
                        <a:solidFill>
                          <a:schemeClr val="tx2"/>
                        </a:solidFill>
                        <a:effectLst/>
                        <a:latin typeface="+mn-lt"/>
                        <a:ea typeface="+mn-ea"/>
                        <a:cs typeface="+mn-cs"/>
                      </a:endParaRPr>
                    </a:p>
                  </a:txBody>
                  <a:tcPr marL="7620" marR="7620" marT="7620"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935.799</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94.491</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2,95</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113,96</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1,04</a:t>
                      </a:r>
                    </a:p>
                  </a:txBody>
                  <a:tcPr marL="9525" marR="9525" marT="9525" marB="0" anchor="ctr">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5,07</a:t>
                      </a:r>
                    </a:p>
                  </a:txBody>
                  <a:tcPr marL="9525" marR="9525" marT="9525" marB="0" anchor="ctr">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xmlns="" val="10009"/>
                  </a:ext>
                </a:extLst>
              </a:tr>
              <a:tr h="359533">
                <a:tc>
                  <a:txBody>
                    <a:bodyPr/>
                    <a:lstStyle/>
                    <a:p>
                      <a:pPr algn="l" fontAlgn="b"/>
                      <a:r>
                        <a:rPr lang="de-DE" sz="1800" b="1" i="0" u="none" strike="noStrike" kern="1200" dirty="0" smtClean="0">
                          <a:solidFill>
                            <a:schemeClr val="tx2"/>
                          </a:solidFill>
                          <a:effectLst/>
                          <a:latin typeface="+mn-lt"/>
                          <a:ea typeface="+mn-ea"/>
                          <a:cs typeface="+mn-cs"/>
                        </a:rPr>
                        <a:t>Frankreich</a:t>
                      </a:r>
                      <a:endParaRPr lang="de-DE" sz="1800" b="1" i="0" u="none" strike="noStrike" kern="1200" dirty="0">
                        <a:solidFill>
                          <a:schemeClr val="tx2"/>
                        </a:solidFill>
                        <a:effectLst/>
                        <a:latin typeface="+mn-lt"/>
                        <a:ea typeface="+mn-ea"/>
                        <a:cs typeface="+mn-cs"/>
                      </a:endParaRPr>
                    </a:p>
                  </a:txBody>
                  <a:tcPr marL="7620" marR="7620" marT="762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2.208.699</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81.648</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-52,65</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121,84</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0,59</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2,36</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16137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445346"/>
            <a:ext cx="7812359" cy="3233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el 4"/>
          <p:cNvSpPr txBox="1">
            <a:spLocks/>
          </p:cNvSpPr>
          <p:nvPr/>
        </p:nvSpPr>
        <p:spPr>
          <a:xfrm>
            <a:off x="194167"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7-Tages-Inzidenz pro 100.000</a:t>
            </a:r>
            <a:r>
              <a:rPr kumimoji="0" lang="de-DE" sz="2400" b="1" i="0" u="none" strike="noStrike" kern="1200" cap="none" spc="0" normalizeH="0" noProof="0" dirty="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sp>
        <p:nvSpPr>
          <p:cNvPr id="9" name="Textfeld 8"/>
          <p:cNvSpPr txBox="1"/>
          <p:nvPr/>
        </p:nvSpPr>
        <p:spPr>
          <a:xfrm>
            <a:off x="0" y="6669360"/>
            <a:ext cx="1913728" cy="246221"/>
          </a:xfrm>
          <a:prstGeom prst="rect">
            <a:avLst/>
          </a:prstGeom>
          <a:noFill/>
        </p:spPr>
        <p:txBody>
          <a:bodyPr wrap="square" rtlCol="0">
            <a:spAutoFit/>
          </a:bodyPr>
          <a:lstStyle/>
          <a:p>
            <a:r>
              <a:rPr lang="de-DE" sz="1000" i="1" dirty="0">
                <a:solidFill>
                  <a:prstClr val="black"/>
                </a:solidFill>
              </a:rPr>
              <a:t>Quelle: ECDC, Stand: </a:t>
            </a:r>
            <a:r>
              <a:rPr lang="de-DE" sz="1000" i="1" dirty="0" smtClean="0">
                <a:solidFill>
                  <a:prstClr val="black"/>
                </a:solidFill>
              </a:rPr>
              <a:t>29.11.2020</a:t>
            </a:r>
            <a:endParaRPr lang="de-DE" sz="1000" i="1" dirty="0">
              <a:solidFill>
                <a:prstClr val="black"/>
              </a:solidFill>
            </a:endParaRPr>
          </a:p>
        </p:txBody>
      </p:sp>
      <p:sp>
        <p:nvSpPr>
          <p:cNvPr id="16" name="Textfeld 15"/>
          <p:cNvSpPr txBox="1"/>
          <p:nvPr/>
        </p:nvSpPr>
        <p:spPr>
          <a:xfrm>
            <a:off x="2837492" y="3901431"/>
            <a:ext cx="1152128" cy="338554"/>
          </a:xfrm>
          <a:prstGeom prst="rect">
            <a:avLst/>
          </a:prstGeom>
          <a:noFill/>
        </p:spPr>
        <p:txBody>
          <a:bodyPr wrap="square" rtlCol="0">
            <a:spAutoFit/>
          </a:bodyPr>
          <a:lstStyle/>
          <a:p>
            <a:pPr algn="ctr"/>
            <a:r>
              <a:rPr lang="de-DE" sz="1600" b="1" dirty="0"/>
              <a:t>Amerika</a:t>
            </a:r>
          </a:p>
        </p:txBody>
      </p:sp>
      <p:sp>
        <p:nvSpPr>
          <p:cNvPr id="18" name="Textfeld 17"/>
          <p:cNvSpPr txBox="1"/>
          <p:nvPr/>
        </p:nvSpPr>
        <p:spPr>
          <a:xfrm>
            <a:off x="5560527" y="3901431"/>
            <a:ext cx="1152128" cy="338554"/>
          </a:xfrm>
          <a:prstGeom prst="rect">
            <a:avLst/>
          </a:prstGeom>
          <a:noFill/>
        </p:spPr>
        <p:txBody>
          <a:bodyPr wrap="square" rtlCol="0">
            <a:spAutoFit/>
          </a:bodyPr>
          <a:lstStyle/>
          <a:p>
            <a:pPr algn="ctr"/>
            <a:r>
              <a:rPr lang="de-DE" sz="1600" b="1" dirty="0"/>
              <a:t>Asien</a:t>
            </a:r>
          </a:p>
        </p:txBody>
      </p:sp>
      <p:sp>
        <p:nvSpPr>
          <p:cNvPr id="19" name="Textfeld 18"/>
          <p:cNvSpPr txBox="1"/>
          <p:nvPr/>
        </p:nvSpPr>
        <p:spPr>
          <a:xfrm>
            <a:off x="138815" y="3904429"/>
            <a:ext cx="1152128" cy="338554"/>
          </a:xfrm>
          <a:prstGeom prst="rect">
            <a:avLst/>
          </a:prstGeom>
          <a:noFill/>
        </p:spPr>
        <p:txBody>
          <a:bodyPr wrap="square" rtlCol="0">
            <a:spAutoFit/>
          </a:bodyPr>
          <a:lstStyle/>
          <a:p>
            <a:pPr algn="ctr"/>
            <a:r>
              <a:rPr lang="de-DE" sz="1600" b="1" dirty="0"/>
              <a:t>Afrika</a:t>
            </a:r>
          </a:p>
        </p:txBody>
      </p:sp>
      <p:graphicFrame>
        <p:nvGraphicFramePr>
          <p:cNvPr id="2" name="Tabelle 1"/>
          <p:cNvGraphicFramePr>
            <a:graphicFrameLocks noGrp="1"/>
          </p:cNvGraphicFramePr>
          <p:nvPr>
            <p:extLst>
              <p:ext uri="{D42A27DB-BD31-4B8C-83A1-F6EECF244321}">
                <p14:modId xmlns:p14="http://schemas.microsoft.com/office/powerpoint/2010/main" val="2103814162"/>
              </p:ext>
            </p:extLst>
          </p:nvPr>
        </p:nvGraphicFramePr>
        <p:xfrm>
          <a:off x="46726" y="4189463"/>
          <a:ext cx="1428930" cy="887730"/>
        </p:xfrm>
        <a:graphic>
          <a:graphicData uri="http://schemas.openxmlformats.org/drawingml/2006/table">
            <a:tbl>
              <a:tblPr>
                <a:tableStyleId>{21E4AEA4-8DFA-4A89-87EB-49C32662AFE0}</a:tableStyleId>
              </a:tblPr>
              <a:tblGrid>
                <a:gridCol w="789230">
                  <a:extLst>
                    <a:ext uri="{9D8B030D-6E8A-4147-A177-3AD203B41FA5}">
                      <a16:colId xmlns:a16="http://schemas.microsoft.com/office/drawing/2014/main" xmlns="" val="20000"/>
                    </a:ext>
                  </a:extLst>
                </a:gridCol>
                <a:gridCol w="639700">
                  <a:extLst>
                    <a:ext uri="{9D8B030D-6E8A-4147-A177-3AD203B41FA5}">
                      <a16:colId xmlns:a16="http://schemas.microsoft.com/office/drawing/2014/main" xmlns="" val="20001"/>
                    </a:ext>
                  </a:extLst>
                </a:gridCol>
              </a:tblGrid>
              <a:tr h="35277">
                <a:tc>
                  <a:txBody>
                    <a:bodyPr/>
                    <a:lstStyle/>
                    <a:p>
                      <a:pPr algn="l" fontAlgn="b"/>
                      <a:r>
                        <a:rPr lang="de-DE" sz="1050" b="1" u="none" strike="noStrike" kern="1200" dirty="0">
                          <a:solidFill>
                            <a:schemeClr val="dk1"/>
                          </a:solidFill>
                          <a:effectLst/>
                          <a:latin typeface="+mn-lt"/>
                          <a:ea typeface="+mn-ea"/>
                          <a:cs typeface="+mn-cs"/>
                        </a:rPr>
                        <a:t>Land</a:t>
                      </a:r>
                    </a:p>
                  </a:txBody>
                  <a:tcPr marL="7620" marR="7620" marT="7620"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7620" marR="7620" marT="7620" marB="0" anchor="b"/>
                </a:tc>
                <a:extLst>
                  <a:ext uri="{0D108BD9-81ED-4DB2-BD59-A6C34878D82A}">
                    <a16:rowId xmlns:a16="http://schemas.microsoft.com/office/drawing/2014/main" xmlns="" val="10000"/>
                  </a:ext>
                </a:extLst>
              </a:tr>
              <a:tr h="163645">
                <a:tc>
                  <a:txBody>
                    <a:bodyPr/>
                    <a:lstStyle/>
                    <a:p>
                      <a:pPr algn="l" fontAlgn="b"/>
                      <a:r>
                        <a:rPr lang="de-DE" sz="1100" b="0" i="0" u="none" strike="noStrike">
                          <a:solidFill>
                            <a:srgbClr val="000000"/>
                          </a:solidFill>
                          <a:effectLst/>
                          <a:latin typeface="Calibri"/>
                        </a:rPr>
                        <a:t>Marokko</a:t>
                      </a:r>
                    </a:p>
                  </a:txBody>
                  <a:tcPr marL="9525" marR="9525" marT="9525" marB="0" anchor="b"/>
                </a:tc>
                <a:tc>
                  <a:txBody>
                    <a:bodyPr/>
                    <a:lstStyle/>
                    <a:p>
                      <a:pPr algn="r" fontAlgn="b"/>
                      <a:r>
                        <a:rPr lang="de-DE" sz="1100" b="0" i="0" u="none" strike="noStrike">
                          <a:solidFill>
                            <a:srgbClr val="000000"/>
                          </a:solidFill>
                          <a:effectLst/>
                          <a:latin typeface="Calibri"/>
                        </a:rPr>
                        <a:t>78,76</a:t>
                      </a:r>
                    </a:p>
                  </a:txBody>
                  <a:tcPr marL="9525" marR="9525" marT="9525" marB="0" anchor="b"/>
                </a:tc>
                <a:extLst>
                  <a:ext uri="{0D108BD9-81ED-4DB2-BD59-A6C34878D82A}">
                    <a16:rowId xmlns:a16="http://schemas.microsoft.com/office/drawing/2014/main" xmlns="" val="10001"/>
                  </a:ext>
                </a:extLst>
              </a:tr>
              <a:tr h="163645">
                <a:tc>
                  <a:txBody>
                    <a:bodyPr/>
                    <a:lstStyle/>
                    <a:p>
                      <a:pPr algn="l" fontAlgn="b"/>
                      <a:r>
                        <a:rPr lang="de-DE" sz="1100" b="0" i="0" u="none" strike="noStrike">
                          <a:solidFill>
                            <a:srgbClr val="000000"/>
                          </a:solidFill>
                          <a:effectLst/>
                          <a:latin typeface="Calibri"/>
                        </a:rPr>
                        <a:t>Cabo Verde</a:t>
                      </a:r>
                    </a:p>
                  </a:txBody>
                  <a:tcPr marL="9525" marR="9525" marT="9525" marB="0" anchor="b"/>
                </a:tc>
                <a:tc>
                  <a:txBody>
                    <a:bodyPr/>
                    <a:lstStyle/>
                    <a:p>
                      <a:pPr algn="r" fontAlgn="b"/>
                      <a:r>
                        <a:rPr lang="de-DE" sz="1100" b="0" i="0" u="none" strike="noStrike">
                          <a:solidFill>
                            <a:srgbClr val="000000"/>
                          </a:solidFill>
                          <a:effectLst/>
                          <a:latin typeface="Calibri"/>
                        </a:rPr>
                        <a:t>68,01</a:t>
                      </a:r>
                    </a:p>
                  </a:txBody>
                  <a:tcPr marL="9525" marR="9525" marT="9525" marB="0" anchor="b"/>
                </a:tc>
                <a:extLst>
                  <a:ext uri="{0D108BD9-81ED-4DB2-BD59-A6C34878D82A}">
                    <a16:rowId xmlns:a16="http://schemas.microsoft.com/office/drawing/2014/main" xmlns="" val="10004"/>
                  </a:ext>
                </a:extLst>
              </a:tr>
              <a:tr h="182880">
                <a:tc>
                  <a:txBody>
                    <a:bodyPr/>
                    <a:lstStyle/>
                    <a:p>
                      <a:pPr algn="l" fontAlgn="b"/>
                      <a:r>
                        <a:rPr lang="de-DE" sz="1100" b="0" i="0" u="none" strike="noStrike">
                          <a:solidFill>
                            <a:srgbClr val="000000"/>
                          </a:solidFill>
                          <a:effectLst/>
                          <a:latin typeface="Calibri"/>
                        </a:rPr>
                        <a:t>Libyen</a:t>
                      </a:r>
                    </a:p>
                  </a:txBody>
                  <a:tcPr marL="9525" marR="9525" marT="9525" marB="0" anchor="b"/>
                </a:tc>
                <a:tc>
                  <a:txBody>
                    <a:bodyPr/>
                    <a:lstStyle/>
                    <a:p>
                      <a:pPr algn="r" fontAlgn="b"/>
                      <a:r>
                        <a:rPr lang="de-DE" sz="1100" b="0" i="0" u="none" strike="noStrike">
                          <a:solidFill>
                            <a:srgbClr val="000000"/>
                          </a:solidFill>
                          <a:effectLst/>
                          <a:latin typeface="Calibri"/>
                        </a:rPr>
                        <a:t>65,88</a:t>
                      </a:r>
                    </a:p>
                  </a:txBody>
                  <a:tcPr marL="9525" marR="9525" marT="9525" marB="0" anchor="b"/>
                </a:tc>
                <a:extLst>
                  <a:ext uri="{0D108BD9-81ED-4DB2-BD59-A6C34878D82A}">
                    <a16:rowId xmlns:a16="http://schemas.microsoft.com/office/drawing/2014/main" xmlns="" val="10002"/>
                  </a:ext>
                </a:extLst>
              </a:tr>
              <a:tr h="182880">
                <a:tc>
                  <a:txBody>
                    <a:bodyPr/>
                    <a:lstStyle/>
                    <a:p>
                      <a:pPr algn="l" fontAlgn="b"/>
                      <a:r>
                        <a:rPr lang="de-DE" sz="1100" b="0" i="0" u="none" strike="noStrike" dirty="0">
                          <a:solidFill>
                            <a:srgbClr val="000000"/>
                          </a:solidFill>
                          <a:effectLst/>
                          <a:latin typeface="Calibri"/>
                        </a:rPr>
                        <a:t>Tunesien</a:t>
                      </a:r>
                    </a:p>
                  </a:txBody>
                  <a:tcPr marL="9525" marR="9525" marT="9525" marB="0" anchor="b"/>
                </a:tc>
                <a:tc>
                  <a:txBody>
                    <a:bodyPr/>
                    <a:lstStyle/>
                    <a:p>
                      <a:pPr algn="r" fontAlgn="b"/>
                      <a:r>
                        <a:rPr lang="de-DE" sz="1100" b="0" i="0" u="none" strike="noStrike" dirty="0">
                          <a:solidFill>
                            <a:srgbClr val="000000"/>
                          </a:solidFill>
                          <a:effectLst/>
                          <a:latin typeface="Calibri"/>
                        </a:rPr>
                        <a:t>64,21</a:t>
                      </a:r>
                    </a:p>
                  </a:txBody>
                  <a:tcPr marL="9525" marR="9525" marT="9525" marB="0" anchor="b"/>
                </a:tc>
                <a:extLst>
                  <a:ext uri="{0D108BD9-81ED-4DB2-BD59-A6C34878D82A}">
                    <a16:rowId xmlns:a16="http://schemas.microsoft.com/office/drawing/2014/main" xmlns="" val="10003"/>
                  </a:ext>
                </a:extLst>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62613807"/>
              </p:ext>
            </p:extLst>
          </p:nvPr>
        </p:nvGraphicFramePr>
        <p:xfrm>
          <a:off x="3696072" y="4207753"/>
          <a:ext cx="1596008" cy="1678305"/>
        </p:xfrm>
        <a:graphic>
          <a:graphicData uri="http://schemas.openxmlformats.org/drawingml/2006/table">
            <a:tbl>
              <a:tblPr>
                <a:tableStyleId>{21E4AEA4-8DFA-4A89-87EB-49C32662AFE0}</a:tableStyleId>
              </a:tblPr>
              <a:tblGrid>
                <a:gridCol w="1131155">
                  <a:extLst>
                    <a:ext uri="{9D8B030D-6E8A-4147-A177-3AD203B41FA5}">
                      <a16:colId xmlns:a16="http://schemas.microsoft.com/office/drawing/2014/main" xmlns="" val="20000"/>
                    </a:ext>
                  </a:extLst>
                </a:gridCol>
                <a:gridCol w="464853">
                  <a:extLst>
                    <a:ext uri="{9D8B030D-6E8A-4147-A177-3AD203B41FA5}">
                      <a16:colId xmlns:a16="http://schemas.microsoft.com/office/drawing/2014/main" xmlns="" val="20001"/>
                    </a:ext>
                  </a:extLst>
                </a:gridCol>
              </a:tblGrid>
              <a:tr h="190500">
                <a:tc>
                  <a:txBody>
                    <a:bodyPr/>
                    <a:lstStyle/>
                    <a:p>
                      <a:pPr algn="l" fontAlgn="b"/>
                      <a:r>
                        <a:rPr lang="de-DE" sz="1100" b="0" i="0" u="none" strike="noStrike" dirty="0">
                          <a:solidFill>
                            <a:srgbClr val="000000"/>
                          </a:solidFill>
                          <a:effectLst/>
                          <a:latin typeface="Calibri"/>
                        </a:rPr>
                        <a:t>Brasilien</a:t>
                      </a:r>
                    </a:p>
                  </a:txBody>
                  <a:tcPr marL="9525" marR="9525" marT="9525" marB="0" anchor="b"/>
                </a:tc>
                <a:tc>
                  <a:txBody>
                    <a:bodyPr/>
                    <a:lstStyle/>
                    <a:p>
                      <a:pPr algn="r" fontAlgn="b"/>
                      <a:r>
                        <a:rPr lang="de-DE" sz="1100" b="0" i="0" u="none" strike="noStrike">
                          <a:solidFill>
                            <a:srgbClr val="000000"/>
                          </a:solidFill>
                          <a:effectLst/>
                          <a:latin typeface="Calibri"/>
                        </a:rPr>
                        <a:t>112,53</a:t>
                      </a:r>
                    </a:p>
                  </a:txBody>
                  <a:tcPr marL="9525" marR="9525" marT="9525" marB="0" anchor="b"/>
                </a:tc>
                <a:extLst>
                  <a:ext uri="{0D108BD9-81ED-4DB2-BD59-A6C34878D82A}">
                    <a16:rowId xmlns:a16="http://schemas.microsoft.com/office/drawing/2014/main" xmlns="" val="10000"/>
                  </a:ext>
                </a:extLst>
              </a:tr>
              <a:tr h="190500">
                <a:tc>
                  <a:txBody>
                    <a:bodyPr/>
                    <a:lstStyle/>
                    <a:p>
                      <a:pPr algn="l" fontAlgn="b"/>
                      <a:r>
                        <a:rPr lang="de-DE" sz="1100" b="0" i="0" u="none" strike="noStrike">
                          <a:solidFill>
                            <a:srgbClr val="000000"/>
                          </a:solidFill>
                          <a:effectLst/>
                          <a:latin typeface="Calibri"/>
                        </a:rPr>
                        <a:t>Argentinien</a:t>
                      </a:r>
                    </a:p>
                  </a:txBody>
                  <a:tcPr marL="9525" marR="9525" marT="9525" marB="0" anchor="b"/>
                </a:tc>
                <a:tc>
                  <a:txBody>
                    <a:bodyPr/>
                    <a:lstStyle/>
                    <a:p>
                      <a:pPr algn="r" fontAlgn="b"/>
                      <a:r>
                        <a:rPr lang="de-DE" sz="1100" b="0" i="0" u="none" strike="noStrike">
                          <a:solidFill>
                            <a:srgbClr val="000000"/>
                          </a:solidFill>
                          <a:effectLst/>
                          <a:latin typeface="Calibri"/>
                        </a:rPr>
                        <a:t>105,39</a:t>
                      </a:r>
                    </a:p>
                  </a:txBody>
                  <a:tcPr marL="9525" marR="9525" marT="9525" marB="0" anchor="b"/>
                </a:tc>
                <a:extLst>
                  <a:ext uri="{0D108BD9-81ED-4DB2-BD59-A6C34878D82A}">
                    <a16:rowId xmlns:a16="http://schemas.microsoft.com/office/drawing/2014/main" xmlns="" val="10003"/>
                  </a:ext>
                </a:extLst>
              </a:tr>
              <a:tr h="190500">
                <a:tc>
                  <a:txBody>
                    <a:bodyPr/>
                    <a:lstStyle/>
                    <a:p>
                      <a:pPr algn="l" fontAlgn="b"/>
                      <a:r>
                        <a:rPr lang="de-DE" sz="1100" b="0" i="0" u="none" strike="noStrike">
                          <a:solidFill>
                            <a:srgbClr val="000000"/>
                          </a:solidFill>
                          <a:effectLst/>
                          <a:latin typeface="Calibri"/>
                        </a:rPr>
                        <a:t>Kanada</a:t>
                      </a:r>
                    </a:p>
                  </a:txBody>
                  <a:tcPr marL="9525" marR="9525" marT="9525" marB="0" anchor="b"/>
                </a:tc>
                <a:tc>
                  <a:txBody>
                    <a:bodyPr/>
                    <a:lstStyle/>
                    <a:p>
                      <a:pPr algn="r" fontAlgn="b"/>
                      <a:r>
                        <a:rPr lang="de-DE" sz="1100" b="0" i="0" u="none" strike="noStrike">
                          <a:solidFill>
                            <a:srgbClr val="000000"/>
                          </a:solidFill>
                          <a:effectLst/>
                          <a:latin typeface="Calibri"/>
                        </a:rPr>
                        <a:t>104,51</a:t>
                      </a:r>
                    </a:p>
                  </a:txBody>
                  <a:tcPr marL="9525" marR="9525" marT="9525" marB="0" anchor="b"/>
                </a:tc>
                <a:extLst>
                  <a:ext uri="{0D108BD9-81ED-4DB2-BD59-A6C34878D82A}">
                    <a16:rowId xmlns:a16="http://schemas.microsoft.com/office/drawing/2014/main" xmlns="" val="10001"/>
                  </a:ext>
                </a:extLst>
              </a:tr>
              <a:tr h="190500">
                <a:tc>
                  <a:txBody>
                    <a:bodyPr/>
                    <a:lstStyle/>
                    <a:p>
                      <a:pPr algn="l" fontAlgn="b"/>
                      <a:r>
                        <a:rPr lang="de-DE" sz="1100" b="0" i="0" u="none" strike="noStrike">
                          <a:solidFill>
                            <a:srgbClr val="000000"/>
                          </a:solidFill>
                          <a:effectLst/>
                          <a:latin typeface="Calibri"/>
                        </a:rPr>
                        <a:t>Aruba</a:t>
                      </a:r>
                    </a:p>
                  </a:txBody>
                  <a:tcPr marL="9525" marR="9525" marT="9525" marB="0" anchor="b"/>
                </a:tc>
                <a:tc>
                  <a:txBody>
                    <a:bodyPr/>
                    <a:lstStyle/>
                    <a:p>
                      <a:pPr algn="r" fontAlgn="b"/>
                      <a:r>
                        <a:rPr lang="de-DE" sz="1100" b="0" i="0" u="none" strike="noStrike">
                          <a:solidFill>
                            <a:srgbClr val="000000"/>
                          </a:solidFill>
                          <a:effectLst/>
                          <a:latin typeface="Calibri"/>
                        </a:rPr>
                        <a:t>102,53</a:t>
                      </a:r>
                    </a:p>
                  </a:txBody>
                  <a:tcPr marL="9525" marR="9525" marT="9525" marB="0" anchor="b"/>
                </a:tc>
                <a:extLst>
                  <a:ext uri="{0D108BD9-81ED-4DB2-BD59-A6C34878D82A}">
                    <a16:rowId xmlns:a16="http://schemas.microsoft.com/office/drawing/2014/main" xmlns="" val="10002"/>
                  </a:ext>
                </a:extLst>
              </a:tr>
              <a:tr h="190500">
                <a:tc>
                  <a:txBody>
                    <a:bodyPr/>
                    <a:lstStyle/>
                    <a:p>
                      <a:pPr algn="l" fontAlgn="b"/>
                      <a:r>
                        <a:rPr lang="de-DE" sz="1100" b="0" i="0" u="none" strike="noStrike">
                          <a:solidFill>
                            <a:srgbClr val="000000"/>
                          </a:solidFill>
                          <a:effectLst/>
                          <a:latin typeface="Calibri"/>
                        </a:rPr>
                        <a:t>Paraguay</a:t>
                      </a:r>
                    </a:p>
                  </a:txBody>
                  <a:tcPr marL="9525" marR="9525" marT="9525" marB="0" anchor="b"/>
                </a:tc>
                <a:tc>
                  <a:txBody>
                    <a:bodyPr/>
                    <a:lstStyle/>
                    <a:p>
                      <a:pPr algn="r" fontAlgn="b"/>
                      <a:r>
                        <a:rPr lang="de-DE" sz="1100" b="0" i="0" u="none" strike="noStrike">
                          <a:solidFill>
                            <a:srgbClr val="000000"/>
                          </a:solidFill>
                          <a:effectLst/>
                          <a:latin typeface="Calibri"/>
                        </a:rPr>
                        <a:t>74,87</a:t>
                      </a:r>
                    </a:p>
                  </a:txBody>
                  <a:tcPr marL="9525" marR="9525" marT="9525" marB="0" anchor="b"/>
                </a:tc>
                <a:extLst>
                  <a:ext uri="{0D108BD9-81ED-4DB2-BD59-A6C34878D82A}">
                    <a16:rowId xmlns:a16="http://schemas.microsoft.com/office/drawing/2014/main" xmlns="" val="10004"/>
                  </a:ext>
                </a:extLst>
              </a:tr>
              <a:tr h="190500">
                <a:tc>
                  <a:txBody>
                    <a:bodyPr/>
                    <a:lstStyle/>
                    <a:p>
                      <a:pPr algn="l" fontAlgn="b"/>
                      <a:r>
                        <a:rPr lang="de-DE" sz="1100" b="0" i="0" u="none" strike="noStrike" dirty="0">
                          <a:solidFill>
                            <a:srgbClr val="FF0000"/>
                          </a:solidFill>
                          <a:effectLst/>
                          <a:latin typeface="Calibri"/>
                        </a:rPr>
                        <a:t>Dominikanische Republik</a:t>
                      </a:r>
                    </a:p>
                  </a:txBody>
                  <a:tcPr marL="9525" marR="9525" marT="9525" marB="0" anchor="b"/>
                </a:tc>
                <a:tc>
                  <a:txBody>
                    <a:bodyPr/>
                    <a:lstStyle/>
                    <a:p>
                      <a:pPr algn="r" fontAlgn="b"/>
                      <a:r>
                        <a:rPr lang="de-DE" sz="1100" b="0" i="0" u="none" strike="noStrike">
                          <a:solidFill>
                            <a:srgbClr val="FF0000"/>
                          </a:solidFill>
                          <a:effectLst/>
                          <a:latin typeface="Calibri"/>
                        </a:rPr>
                        <a:t>54,65</a:t>
                      </a:r>
                    </a:p>
                  </a:txBody>
                  <a:tcPr marL="9525" marR="9525" marT="9525" marB="0" anchor="b"/>
                </a:tc>
                <a:extLst>
                  <a:ext uri="{0D108BD9-81ED-4DB2-BD59-A6C34878D82A}">
                    <a16:rowId xmlns:a16="http://schemas.microsoft.com/office/drawing/2014/main" xmlns="" val="10005"/>
                  </a:ext>
                </a:extLst>
              </a:tr>
              <a:tr h="190500">
                <a:tc>
                  <a:txBody>
                    <a:bodyPr/>
                    <a:lstStyle/>
                    <a:p>
                      <a:pPr algn="l" fontAlgn="b"/>
                      <a:r>
                        <a:rPr lang="de-DE" sz="1100" b="0" i="0" u="none" strike="noStrike">
                          <a:solidFill>
                            <a:srgbClr val="FF0000"/>
                          </a:solidFill>
                          <a:effectLst/>
                          <a:latin typeface="Calibri"/>
                        </a:rPr>
                        <a:t>Mexiko</a:t>
                      </a:r>
                    </a:p>
                  </a:txBody>
                  <a:tcPr marL="9525" marR="9525" marT="9525" marB="0" anchor="b"/>
                </a:tc>
                <a:tc>
                  <a:txBody>
                    <a:bodyPr/>
                    <a:lstStyle/>
                    <a:p>
                      <a:pPr algn="r" fontAlgn="b"/>
                      <a:r>
                        <a:rPr lang="de-DE" sz="1100" b="0" i="0" u="none" strike="noStrike" dirty="0">
                          <a:solidFill>
                            <a:srgbClr val="FF0000"/>
                          </a:solidFill>
                          <a:effectLst/>
                          <a:latin typeface="Calibri"/>
                        </a:rPr>
                        <a:t>53,3</a:t>
                      </a:r>
                    </a:p>
                  </a:txBody>
                  <a:tcPr marL="9525" marR="9525" marT="9525" marB="0" anchor="b"/>
                </a:tc>
                <a:extLst>
                  <a:ext uri="{0D108BD9-81ED-4DB2-BD59-A6C34878D82A}">
                    <a16:rowId xmlns:a16="http://schemas.microsoft.com/office/drawing/2014/main" xmlns="" val="10006"/>
                  </a:ext>
                </a:extLst>
              </a:tr>
              <a:tr h="190500">
                <a:tc>
                  <a:txBody>
                    <a:bodyPr/>
                    <a:lstStyle/>
                    <a:p>
                      <a:pPr algn="l" fontAlgn="b"/>
                      <a:r>
                        <a:rPr lang="de-DE" sz="1100" b="0" i="0" u="none" strike="noStrike" dirty="0">
                          <a:solidFill>
                            <a:srgbClr val="000000"/>
                          </a:solidFill>
                          <a:effectLst/>
                          <a:latin typeface="Calibri"/>
                        </a:rPr>
                        <a:t>Chile</a:t>
                      </a:r>
                    </a:p>
                  </a:txBody>
                  <a:tcPr marL="9525" marR="9525" marT="9525" marB="0" anchor="b"/>
                </a:tc>
                <a:tc>
                  <a:txBody>
                    <a:bodyPr/>
                    <a:lstStyle/>
                    <a:p>
                      <a:pPr algn="r" fontAlgn="b"/>
                      <a:r>
                        <a:rPr lang="de-DE" sz="1100" b="0" i="0" u="none" strike="noStrike" dirty="0">
                          <a:solidFill>
                            <a:srgbClr val="000000"/>
                          </a:solidFill>
                          <a:effectLst/>
                          <a:latin typeface="Calibri"/>
                        </a:rPr>
                        <a:t>51,7</a:t>
                      </a:r>
                    </a:p>
                  </a:txBody>
                  <a:tcPr marL="9525" marR="9525" marT="9525" marB="0" anchor="b"/>
                </a:tc>
                <a:extLst>
                  <a:ext uri="{0D108BD9-81ED-4DB2-BD59-A6C34878D82A}">
                    <a16:rowId xmlns:a16="http://schemas.microsoft.com/office/drawing/2014/main" xmlns="" val="10007"/>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2465302871"/>
              </p:ext>
            </p:extLst>
          </p:nvPr>
        </p:nvGraphicFramePr>
        <p:xfrm>
          <a:off x="5486275" y="4215974"/>
          <a:ext cx="1382713" cy="1870710"/>
        </p:xfrm>
        <a:graphic>
          <a:graphicData uri="http://schemas.openxmlformats.org/drawingml/2006/table">
            <a:tbl>
              <a:tblPr>
                <a:tableStyleId>{21E4AEA4-8DFA-4A89-87EB-49C32662AFE0}</a:tableStyleId>
              </a:tblPr>
              <a:tblGrid>
                <a:gridCol w="620713">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tblGrid>
              <a:tr h="164409">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xmlns="" val="10000"/>
                  </a:ext>
                </a:extLst>
              </a:tr>
              <a:tr h="190500">
                <a:tc>
                  <a:txBody>
                    <a:bodyPr/>
                    <a:lstStyle/>
                    <a:p>
                      <a:pPr algn="l" fontAlgn="b"/>
                      <a:r>
                        <a:rPr lang="de-DE" sz="1100" b="0" i="0" u="none" strike="noStrike">
                          <a:solidFill>
                            <a:srgbClr val="000000"/>
                          </a:solidFill>
                          <a:effectLst/>
                          <a:latin typeface="Calibri"/>
                        </a:rPr>
                        <a:t>Jordanien</a:t>
                      </a:r>
                    </a:p>
                  </a:txBody>
                  <a:tcPr marL="9525" marR="9525" marT="9525" marB="0" anchor="b"/>
                </a:tc>
                <a:tc>
                  <a:txBody>
                    <a:bodyPr/>
                    <a:lstStyle/>
                    <a:p>
                      <a:pPr algn="r" fontAlgn="b"/>
                      <a:r>
                        <a:rPr lang="de-DE" sz="1100" b="0" i="0" u="none" strike="noStrike">
                          <a:solidFill>
                            <a:srgbClr val="000000"/>
                          </a:solidFill>
                          <a:effectLst/>
                          <a:latin typeface="Calibri"/>
                        </a:rPr>
                        <a:t>322,2</a:t>
                      </a:r>
                    </a:p>
                  </a:txBody>
                  <a:tcPr marL="9525" marR="9525" marT="9525" marB="0" anchor="b"/>
                </a:tc>
                <a:extLst>
                  <a:ext uri="{0D108BD9-81ED-4DB2-BD59-A6C34878D82A}">
                    <a16:rowId xmlns:a16="http://schemas.microsoft.com/office/drawing/2014/main" xmlns="" val="10001"/>
                  </a:ext>
                </a:extLst>
              </a:tr>
              <a:tr h="190500">
                <a:tc>
                  <a:txBody>
                    <a:bodyPr/>
                    <a:lstStyle/>
                    <a:p>
                      <a:pPr algn="l" fontAlgn="b"/>
                      <a:r>
                        <a:rPr lang="de-DE" sz="1100" b="0" i="0" u="none" strike="noStrike">
                          <a:solidFill>
                            <a:srgbClr val="000000"/>
                          </a:solidFill>
                          <a:effectLst/>
                          <a:latin typeface="Calibri"/>
                        </a:rPr>
                        <a:t>Palästina</a:t>
                      </a:r>
                    </a:p>
                  </a:txBody>
                  <a:tcPr marL="9525" marR="9525" marT="9525" marB="0" anchor="b"/>
                </a:tc>
                <a:tc>
                  <a:txBody>
                    <a:bodyPr/>
                    <a:lstStyle/>
                    <a:p>
                      <a:pPr algn="r" fontAlgn="b"/>
                      <a:r>
                        <a:rPr lang="de-DE" sz="1100" b="0" i="0" u="none" strike="noStrike">
                          <a:solidFill>
                            <a:srgbClr val="000000"/>
                          </a:solidFill>
                          <a:effectLst/>
                          <a:latin typeface="Calibri"/>
                        </a:rPr>
                        <a:t>159,63</a:t>
                      </a:r>
                    </a:p>
                  </a:txBody>
                  <a:tcPr marL="9525" marR="9525" marT="9525" marB="0" anchor="b"/>
                </a:tc>
                <a:extLst>
                  <a:ext uri="{0D108BD9-81ED-4DB2-BD59-A6C34878D82A}">
                    <a16:rowId xmlns:a16="http://schemas.microsoft.com/office/drawing/2014/main" xmlns="" val="10010"/>
                  </a:ext>
                </a:extLst>
              </a:tr>
              <a:tr h="190500">
                <a:tc>
                  <a:txBody>
                    <a:bodyPr/>
                    <a:lstStyle/>
                    <a:p>
                      <a:pPr algn="l" fontAlgn="b"/>
                      <a:r>
                        <a:rPr lang="de-DE" sz="1100" b="0" i="0" u="none" strike="noStrike">
                          <a:solidFill>
                            <a:srgbClr val="000000"/>
                          </a:solidFill>
                          <a:effectLst/>
                          <a:latin typeface="Calibri"/>
                        </a:rPr>
                        <a:t>Libanon</a:t>
                      </a:r>
                    </a:p>
                  </a:txBody>
                  <a:tcPr marL="9525" marR="9525" marT="9525" marB="0" anchor="b"/>
                </a:tc>
                <a:tc>
                  <a:txBody>
                    <a:bodyPr/>
                    <a:lstStyle/>
                    <a:p>
                      <a:pPr algn="r" fontAlgn="b"/>
                      <a:r>
                        <a:rPr lang="de-DE" sz="1100" b="0" i="0" u="none" strike="noStrike">
                          <a:solidFill>
                            <a:srgbClr val="000000"/>
                          </a:solidFill>
                          <a:effectLst/>
                          <a:latin typeface="Calibri"/>
                        </a:rPr>
                        <a:t>151,63</a:t>
                      </a:r>
                    </a:p>
                  </a:txBody>
                  <a:tcPr marL="9525" marR="9525" marT="9525" marB="0" anchor="b"/>
                </a:tc>
                <a:extLst>
                  <a:ext uri="{0D108BD9-81ED-4DB2-BD59-A6C34878D82A}">
                    <a16:rowId xmlns:a16="http://schemas.microsoft.com/office/drawing/2014/main" xmlns="" val="10011"/>
                  </a:ext>
                </a:extLst>
              </a:tr>
              <a:tr h="190500">
                <a:tc>
                  <a:txBody>
                    <a:bodyPr/>
                    <a:lstStyle/>
                    <a:p>
                      <a:pPr algn="l" fontAlgn="b"/>
                      <a:r>
                        <a:rPr lang="de-DE" sz="1100" b="0" i="0" u="none" strike="noStrike">
                          <a:solidFill>
                            <a:srgbClr val="000000"/>
                          </a:solidFill>
                          <a:effectLst/>
                          <a:latin typeface="Calibri"/>
                        </a:rPr>
                        <a:t>Iran</a:t>
                      </a:r>
                    </a:p>
                  </a:txBody>
                  <a:tcPr marL="9525" marR="9525" marT="9525" marB="0" anchor="b"/>
                </a:tc>
                <a:tc>
                  <a:txBody>
                    <a:bodyPr/>
                    <a:lstStyle/>
                    <a:p>
                      <a:pPr algn="r" fontAlgn="b"/>
                      <a:r>
                        <a:rPr lang="de-DE" sz="1100" b="0" i="0" u="none" strike="noStrike">
                          <a:solidFill>
                            <a:srgbClr val="000000"/>
                          </a:solidFill>
                          <a:effectLst/>
                          <a:latin typeface="Calibri"/>
                        </a:rPr>
                        <a:t>113,96</a:t>
                      </a:r>
                    </a:p>
                  </a:txBody>
                  <a:tcPr marL="9525" marR="9525" marT="9525" marB="0" anchor="b"/>
                </a:tc>
                <a:extLst>
                  <a:ext uri="{0D108BD9-81ED-4DB2-BD59-A6C34878D82A}">
                    <a16:rowId xmlns:a16="http://schemas.microsoft.com/office/drawing/2014/main" xmlns="" val="10002"/>
                  </a:ext>
                </a:extLst>
              </a:tr>
              <a:tr h="190500">
                <a:tc>
                  <a:txBody>
                    <a:bodyPr/>
                    <a:lstStyle/>
                    <a:p>
                      <a:pPr algn="l" fontAlgn="b"/>
                      <a:r>
                        <a:rPr lang="de-DE" sz="1100" b="0" i="0" u="none" strike="noStrike" dirty="0" smtClean="0">
                          <a:solidFill>
                            <a:srgbClr val="000000"/>
                          </a:solidFill>
                          <a:effectLst/>
                          <a:latin typeface="Calibri"/>
                        </a:rPr>
                        <a:t>VAE</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a:solidFill>
                            <a:srgbClr val="000000"/>
                          </a:solidFill>
                          <a:effectLst/>
                          <a:latin typeface="Calibri"/>
                        </a:rPr>
                        <a:t>89,22</a:t>
                      </a:r>
                    </a:p>
                  </a:txBody>
                  <a:tcPr marL="9525" marR="9525" marT="9525" marB="0" anchor="b"/>
                </a:tc>
                <a:extLst>
                  <a:ext uri="{0D108BD9-81ED-4DB2-BD59-A6C34878D82A}">
                    <a16:rowId xmlns:a16="http://schemas.microsoft.com/office/drawing/2014/main" xmlns="" val="10003"/>
                  </a:ext>
                </a:extLst>
              </a:tr>
              <a:tr h="190500">
                <a:tc>
                  <a:txBody>
                    <a:bodyPr/>
                    <a:lstStyle/>
                    <a:p>
                      <a:pPr algn="l" fontAlgn="b"/>
                      <a:r>
                        <a:rPr lang="de-DE" sz="1100" b="0" i="0" u="none" strike="noStrike">
                          <a:solidFill>
                            <a:srgbClr val="000000"/>
                          </a:solidFill>
                          <a:effectLst/>
                          <a:latin typeface="Calibri"/>
                        </a:rPr>
                        <a:t>Israel</a:t>
                      </a:r>
                    </a:p>
                  </a:txBody>
                  <a:tcPr marL="9525" marR="9525" marT="9525" marB="0" anchor="b"/>
                </a:tc>
                <a:tc>
                  <a:txBody>
                    <a:bodyPr/>
                    <a:lstStyle/>
                    <a:p>
                      <a:pPr algn="r" fontAlgn="b"/>
                      <a:r>
                        <a:rPr lang="de-DE" sz="1100" b="0" i="0" u="none" strike="noStrike">
                          <a:solidFill>
                            <a:srgbClr val="000000"/>
                          </a:solidFill>
                          <a:effectLst/>
                          <a:latin typeface="Calibri"/>
                        </a:rPr>
                        <a:t>77,48</a:t>
                      </a:r>
                    </a:p>
                  </a:txBody>
                  <a:tcPr marL="9525" marR="9525" marT="9525" marB="0" anchor="b"/>
                </a:tc>
                <a:extLst>
                  <a:ext uri="{0D108BD9-81ED-4DB2-BD59-A6C34878D82A}">
                    <a16:rowId xmlns:a16="http://schemas.microsoft.com/office/drawing/2014/main" xmlns="" val="10004"/>
                  </a:ext>
                </a:extLst>
              </a:tr>
              <a:tr h="147609">
                <a:tc>
                  <a:txBody>
                    <a:bodyPr/>
                    <a:lstStyle/>
                    <a:p>
                      <a:pPr algn="l" fontAlgn="b"/>
                      <a:r>
                        <a:rPr lang="de-DE" sz="1100" b="0" i="0" u="none" strike="noStrike">
                          <a:solidFill>
                            <a:srgbClr val="000000"/>
                          </a:solidFill>
                          <a:effectLst/>
                          <a:latin typeface="Calibri"/>
                        </a:rPr>
                        <a:t>Malediven</a:t>
                      </a:r>
                    </a:p>
                  </a:txBody>
                  <a:tcPr marL="9525" marR="9525" marT="9525" marB="0" anchor="b"/>
                </a:tc>
                <a:tc>
                  <a:txBody>
                    <a:bodyPr/>
                    <a:lstStyle/>
                    <a:p>
                      <a:pPr algn="r" fontAlgn="b"/>
                      <a:r>
                        <a:rPr lang="de-DE" sz="1100" b="0" i="0" u="none" strike="noStrike">
                          <a:solidFill>
                            <a:srgbClr val="000000"/>
                          </a:solidFill>
                          <a:effectLst/>
                          <a:latin typeface="Calibri"/>
                        </a:rPr>
                        <a:t>69,5</a:t>
                      </a:r>
                    </a:p>
                  </a:txBody>
                  <a:tcPr marL="9525" marR="9525" marT="9525" marB="0" anchor="b"/>
                </a:tc>
                <a:extLst>
                  <a:ext uri="{0D108BD9-81ED-4DB2-BD59-A6C34878D82A}">
                    <a16:rowId xmlns:a16="http://schemas.microsoft.com/office/drawing/2014/main" xmlns="" val="10005"/>
                  </a:ext>
                </a:extLst>
              </a:tr>
              <a:tr h="190500">
                <a:tc>
                  <a:txBody>
                    <a:bodyPr/>
                    <a:lstStyle/>
                    <a:p>
                      <a:pPr algn="l" fontAlgn="b"/>
                      <a:r>
                        <a:rPr lang="de-DE" sz="1100" b="0" i="0" u="none" strike="noStrike">
                          <a:solidFill>
                            <a:srgbClr val="000000"/>
                          </a:solidFill>
                          <a:effectLst/>
                          <a:latin typeface="Calibri"/>
                        </a:rPr>
                        <a:t>Bahrain</a:t>
                      </a:r>
                    </a:p>
                  </a:txBody>
                  <a:tcPr marL="9525" marR="9525" marT="9525" marB="0" anchor="b"/>
                </a:tc>
                <a:tc>
                  <a:txBody>
                    <a:bodyPr/>
                    <a:lstStyle/>
                    <a:p>
                      <a:pPr algn="r" fontAlgn="b"/>
                      <a:r>
                        <a:rPr lang="de-DE" sz="1100" b="0" i="0" u="none" strike="noStrike">
                          <a:solidFill>
                            <a:srgbClr val="000000"/>
                          </a:solidFill>
                          <a:effectLst/>
                          <a:latin typeface="Calibri"/>
                        </a:rPr>
                        <a:t>64,22</a:t>
                      </a:r>
                    </a:p>
                  </a:txBody>
                  <a:tcPr marL="9525" marR="9525" marT="9525" marB="0" anchor="b"/>
                </a:tc>
                <a:extLst>
                  <a:ext uri="{0D108BD9-81ED-4DB2-BD59-A6C34878D82A}">
                    <a16:rowId xmlns:a16="http://schemas.microsoft.com/office/drawing/2014/main" xmlns="" val="10006"/>
                  </a:ext>
                </a:extLst>
              </a:tr>
              <a:tr h="190500">
                <a:tc>
                  <a:txBody>
                    <a:bodyPr/>
                    <a:lstStyle/>
                    <a:p>
                      <a:pPr algn="l" fontAlgn="b"/>
                      <a:r>
                        <a:rPr lang="de-DE" sz="1100" b="0" i="0" u="none" strike="noStrike" dirty="0">
                          <a:solidFill>
                            <a:srgbClr val="000000"/>
                          </a:solidFill>
                          <a:effectLst/>
                          <a:latin typeface="Calibri"/>
                        </a:rPr>
                        <a:t>Kuwait</a:t>
                      </a:r>
                    </a:p>
                  </a:txBody>
                  <a:tcPr marL="9525" marR="9525" marT="9525" marB="0" anchor="b"/>
                </a:tc>
                <a:tc>
                  <a:txBody>
                    <a:bodyPr/>
                    <a:lstStyle/>
                    <a:p>
                      <a:pPr algn="r" fontAlgn="b"/>
                      <a:r>
                        <a:rPr lang="de-DE" sz="1100" b="0" i="0" u="none" strike="noStrike" dirty="0">
                          <a:solidFill>
                            <a:srgbClr val="000000"/>
                          </a:solidFill>
                          <a:effectLst/>
                          <a:latin typeface="Calibri"/>
                        </a:rPr>
                        <a:t>58,5</a:t>
                      </a:r>
                    </a:p>
                  </a:txBody>
                  <a:tcPr marL="9525" marR="9525" marT="9525" marB="0" anchor="b"/>
                </a:tc>
                <a:extLst>
                  <a:ext uri="{0D108BD9-81ED-4DB2-BD59-A6C34878D82A}">
                    <a16:rowId xmlns:a16="http://schemas.microsoft.com/office/drawing/2014/main" xmlns="" val="10007"/>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660254076"/>
              </p:ext>
            </p:extLst>
          </p:nvPr>
        </p:nvGraphicFramePr>
        <p:xfrm>
          <a:off x="46726" y="5711052"/>
          <a:ext cx="1428930" cy="676910"/>
        </p:xfrm>
        <a:graphic>
          <a:graphicData uri="http://schemas.openxmlformats.org/drawingml/2006/table">
            <a:tbl>
              <a:tblPr>
                <a:tableStyleId>{21E4AEA4-8DFA-4A89-87EB-49C32662AFE0}</a:tableStyleId>
              </a:tblPr>
              <a:tblGrid>
                <a:gridCol w="708221">
                  <a:extLst>
                    <a:ext uri="{9D8B030D-6E8A-4147-A177-3AD203B41FA5}">
                      <a16:colId xmlns:a16="http://schemas.microsoft.com/office/drawing/2014/main" xmlns="" val="20000"/>
                    </a:ext>
                  </a:extLst>
                </a:gridCol>
                <a:gridCol w="720709">
                  <a:extLst>
                    <a:ext uri="{9D8B030D-6E8A-4147-A177-3AD203B41FA5}">
                      <a16:colId xmlns:a16="http://schemas.microsoft.com/office/drawing/2014/main" xmlns="" val="20001"/>
                    </a:ext>
                  </a:extLst>
                </a:gridCol>
              </a:tblGrid>
              <a:tr h="35277">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7620" marR="7620" marT="7620"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7620" marR="7620" marT="7620" marB="0" anchor="b"/>
                </a:tc>
                <a:extLst>
                  <a:ext uri="{0D108BD9-81ED-4DB2-BD59-A6C34878D82A}">
                    <a16:rowId xmlns:a16="http://schemas.microsoft.com/office/drawing/2014/main" xmlns="" val="10000"/>
                  </a:ext>
                </a:extLst>
              </a:tr>
              <a:tr h="184780">
                <a:tc>
                  <a:txBody>
                    <a:bodyPr/>
                    <a:lstStyle/>
                    <a:p>
                      <a:pPr algn="l" fontAlgn="b"/>
                      <a:r>
                        <a:rPr lang="de-DE" sz="1050" b="0" i="0" u="none" strike="noStrike" dirty="0">
                          <a:solidFill>
                            <a:srgbClr val="000000"/>
                          </a:solidFill>
                          <a:effectLst/>
                          <a:latin typeface="Calibri" panose="020F0502020204030204" pitchFamily="34" charset="0"/>
                        </a:rPr>
                        <a:t>Französisch Polynesien</a:t>
                      </a:r>
                    </a:p>
                  </a:txBody>
                  <a:tcPr marL="6350" marR="6350" marT="6350" marB="0" anchor="b"/>
                </a:tc>
                <a:tc>
                  <a:txBody>
                    <a:bodyPr/>
                    <a:lstStyle/>
                    <a:p>
                      <a:pPr algn="r" fontAlgn="b"/>
                      <a:r>
                        <a:rPr lang="de-DE" sz="1100" b="0" i="0" u="none" strike="noStrike">
                          <a:solidFill>
                            <a:srgbClr val="000000"/>
                          </a:solidFill>
                          <a:effectLst/>
                          <a:latin typeface="Calibri"/>
                        </a:rPr>
                        <a:t>400,31</a:t>
                      </a:r>
                    </a:p>
                  </a:txBody>
                  <a:tcPr marL="9525" marR="9525" marT="9525" marB="0" anchor="b"/>
                </a:tc>
                <a:extLst>
                  <a:ext uri="{0D108BD9-81ED-4DB2-BD59-A6C34878D82A}">
                    <a16:rowId xmlns:a16="http://schemas.microsoft.com/office/drawing/2014/main" xmlns="" val="10001"/>
                  </a:ext>
                </a:extLst>
              </a:tr>
              <a:tr h="182880">
                <a:tc>
                  <a:txBody>
                    <a:bodyPr/>
                    <a:lstStyle/>
                    <a:p>
                      <a:pPr algn="l" fontAlgn="b"/>
                      <a:r>
                        <a:rPr lang="de-DE" sz="1050" b="0" i="0" u="none" strike="noStrike" dirty="0">
                          <a:solidFill>
                            <a:srgbClr val="000000"/>
                          </a:solidFill>
                          <a:effectLst/>
                          <a:latin typeface="Calibri" panose="020F0502020204030204" pitchFamily="34" charset="0"/>
                        </a:rPr>
                        <a:t>Guam</a:t>
                      </a:r>
                    </a:p>
                  </a:txBody>
                  <a:tcPr marL="6350" marR="6350" marT="6350" marB="0" anchor="b"/>
                </a:tc>
                <a:tc>
                  <a:txBody>
                    <a:bodyPr/>
                    <a:lstStyle/>
                    <a:p>
                      <a:pPr algn="r" fontAlgn="b"/>
                      <a:r>
                        <a:rPr lang="de-DE" sz="1100" b="0" i="0" u="none" strike="noStrike" dirty="0">
                          <a:solidFill>
                            <a:srgbClr val="000000"/>
                          </a:solidFill>
                          <a:effectLst/>
                          <a:latin typeface="Calibri"/>
                        </a:rPr>
                        <a:t>139,27</a:t>
                      </a:r>
                    </a:p>
                  </a:txBody>
                  <a:tcPr marL="9525" marR="9525" marT="9525" marB="0" anchor="b"/>
                </a:tc>
                <a:extLst>
                  <a:ext uri="{0D108BD9-81ED-4DB2-BD59-A6C34878D82A}">
                    <a16:rowId xmlns:a16="http://schemas.microsoft.com/office/drawing/2014/main" xmlns="" val="10002"/>
                  </a:ext>
                </a:extLst>
              </a:tr>
            </a:tbl>
          </a:graphicData>
        </a:graphic>
      </p:graphicFrame>
      <p:sp>
        <p:nvSpPr>
          <p:cNvPr id="21" name="Textfeld 20"/>
          <p:cNvSpPr txBox="1"/>
          <p:nvPr/>
        </p:nvSpPr>
        <p:spPr>
          <a:xfrm>
            <a:off x="107504" y="5351012"/>
            <a:ext cx="1152128" cy="338554"/>
          </a:xfrm>
          <a:prstGeom prst="rect">
            <a:avLst/>
          </a:prstGeom>
          <a:noFill/>
        </p:spPr>
        <p:txBody>
          <a:bodyPr wrap="square" rtlCol="0">
            <a:spAutoFit/>
          </a:bodyPr>
          <a:lstStyle/>
          <a:p>
            <a:pPr algn="ctr"/>
            <a:r>
              <a:rPr lang="de-DE" sz="1600" b="1" dirty="0"/>
              <a:t>Ozeanien</a:t>
            </a:r>
          </a:p>
        </p:txBody>
      </p:sp>
      <p:cxnSp>
        <p:nvCxnSpPr>
          <p:cNvPr id="22" name="Gerade Verbindung 21"/>
          <p:cNvCxnSpPr/>
          <p:nvPr/>
        </p:nvCxnSpPr>
        <p:spPr>
          <a:xfrm>
            <a:off x="0" y="476672"/>
            <a:ext cx="9144000" cy="0"/>
          </a:xfrm>
          <a:prstGeom prst="line">
            <a:avLst/>
          </a:prstGeom>
          <a:noFill/>
          <a:ln w="19050" cap="flat" cmpd="sng" algn="ctr">
            <a:solidFill>
              <a:srgbClr val="006EC7"/>
            </a:solidFill>
            <a:prstDash val="solid"/>
          </a:ln>
          <a:effectLst/>
        </p:spPr>
      </p:cxnSp>
      <p:sp>
        <p:nvSpPr>
          <p:cNvPr id="17" name="Textfeld 16"/>
          <p:cNvSpPr txBox="1"/>
          <p:nvPr/>
        </p:nvSpPr>
        <p:spPr>
          <a:xfrm>
            <a:off x="7607941" y="2185262"/>
            <a:ext cx="1286579" cy="507831"/>
          </a:xfrm>
          <a:prstGeom prst="rect">
            <a:avLst/>
          </a:prstGeom>
          <a:noFill/>
        </p:spPr>
        <p:txBody>
          <a:bodyPr wrap="square" rtlCol="0">
            <a:spAutoFit/>
          </a:bodyPr>
          <a:lstStyle/>
          <a:p>
            <a:pPr algn="ctr"/>
            <a:r>
              <a:rPr lang="de-DE" sz="1600" b="1" dirty="0"/>
              <a:t>Europa </a:t>
            </a:r>
            <a:r>
              <a:rPr lang="de-DE" sz="1100" b="1" dirty="0"/>
              <a:t>(nicht EU/EWR/UK/CH)</a:t>
            </a:r>
            <a:endParaRPr lang="de-DE" sz="1600" b="1" dirty="0"/>
          </a:p>
        </p:txBody>
      </p:sp>
      <p:graphicFrame>
        <p:nvGraphicFramePr>
          <p:cNvPr id="10" name="Tabelle 9"/>
          <p:cNvGraphicFramePr>
            <a:graphicFrameLocks noGrp="1"/>
          </p:cNvGraphicFramePr>
          <p:nvPr>
            <p:extLst>
              <p:ext uri="{D42A27DB-BD31-4B8C-83A1-F6EECF244321}">
                <p14:modId xmlns:p14="http://schemas.microsoft.com/office/powerpoint/2010/main" val="215900324"/>
              </p:ext>
            </p:extLst>
          </p:nvPr>
        </p:nvGraphicFramePr>
        <p:xfrm>
          <a:off x="7306996" y="2710565"/>
          <a:ext cx="1707669" cy="4005471"/>
        </p:xfrm>
        <a:graphic>
          <a:graphicData uri="http://schemas.openxmlformats.org/drawingml/2006/table">
            <a:tbl>
              <a:tblPr>
                <a:tableStyleId>{21E4AEA4-8DFA-4A89-87EB-49C32662AFE0}</a:tableStyleId>
              </a:tblPr>
              <a:tblGrid>
                <a:gridCol w="1059597">
                  <a:extLst>
                    <a:ext uri="{9D8B030D-6E8A-4147-A177-3AD203B41FA5}">
                      <a16:colId xmlns:a16="http://schemas.microsoft.com/office/drawing/2014/main" xmlns="" val="20000"/>
                    </a:ext>
                  </a:extLst>
                </a:gridCol>
                <a:gridCol w="648072">
                  <a:extLst>
                    <a:ext uri="{9D8B030D-6E8A-4147-A177-3AD203B41FA5}">
                      <a16:colId xmlns:a16="http://schemas.microsoft.com/office/drawing/2014/main" xmlns="" val="20001"/>
                    </a:ext>
                  </a:extLst>
                </a:gridCol>
              </a:tblGrid>
              <a:tr h="206424">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xmlns="" val="10000"/>
                  </a:ext>
                </a:extLst>
              </a:tr>
              <a:tr h="168853">
                <a:tc>
                  <a:txBody>
                    <a:bodyPr/>
                    <a:lstStyle/>
                    <a:p>
                      <a:pPr algn="l" fontAlgn="b"/>
                      <a:r>
                        <a:rPr lang="de-DE" sz="1100" b="0" i="0" u="none" strike="noStrike">
                          <a:solidFill>
                            <a:srgbClr val="000000"/>
                          </a:solidFill>
                          <a:effectLst/>
                          <a:latin typeface="Calibri"/>
                        </a:rPr>
                        <a:t>Georgien</a:t>
                      </a:r>
                    </a:p>
                  </a:txBody>
                  <a:tcPr marL="9525" marR="9525" marT="9525" marB="0" anchor="b"/>
                </a:tc>
                <a:tc>
                  <a:txBody>
                    <a:bodyPr/>
                    <a:lstStyle/>
                    <a:p>
                      <a:pPr algn="r" fontAlgn="b"/>
                      <a:r>
                        <a:rPr lang="de-DE" sz="1100" b="0" i="0" u="none" strike="noStrike">
                          <a:solidFill>
                            <a:srgbClr val="000000"/>
                          </a:solidFill>
                          <a:effectLst/>
                          <a:latin typeface="Calibri"/>
                        </a:rPr>
                        <a:t>691,46</a:t>
                      </a:r>
                    </a:p>
                  </a:txBody>
                  <a:tcPr marL="9525" marR="9525" marT="9525" marB="0" anchor="b"/>
                </a:tc>
                <a:extLst>
                  <a:ext uri="{0D108BD9-81ED-4DB2-BD59-A6C34878D82A}">
                    <a16:rowId xmlns:a16="http://schemas.microsoft.com/office/drawing/2014/main" xmlns="" val="10001"/>
                  </a:ext>
                </a:extLst>
              </a:tr>
              <a:tr h="168853">
                <a:tc>
                  <a:txBody>
                    <a:bodyPr/>
                    <a:lstStyle/>
                    <a:p>
                      <a:pPr algn="l" fontAlgn="b"/>
                      <a:r>
                        <a:rPr lang="de-DE" sz="1100" b="0" i="0" u="none" strike="noStrike">
                          <a:solidFill>
                            <a:srgbClr val="000000"/>
                          </a:solidFill>
                          <a:effectLst/>
                          <a:latin typeface="Calibri"/>
                        </a:rPr>
                        <a:t>Serbien</a:t>
                      </a:r>
                    </a:p>
                  </a:txBody>
                  <a:tcPr marL="9525" marR="9525" marT="9525" marB="0" anchor="b"/>
                </a:tc>
                <a:tc>
                  <a:txBody>
                    <a:bodyPr/>
                    <a:lstStyle/>
                    <a:p>
                      <a:pPr algn="r" fontAlgn="b"/>
                      <a:r>
                        <a:rPr lang="de-DE" sz="1100" b="0" i="0" u="none" strike="noStrike">
                          <a:solidFill>
                            <a:srgbClr val="000000"/>
                          </a:solidFill>
                          <a:effectLst/>
                          <a:latin typeface="Calibri"/>
                        </a:rPr>
                        <a:t>673,63</a:t>
                      </a:r>
                    </a:p>
                  </a:txBody>
                  <a:tcPr marL="9525" marR="9525" marT="9525" marB="0" anchor="b"/>
                </a:tc>
                <a:extLst>
                  <a:ext uri="{0D108BD9-81ED-4DB2-BD59-A6C34878D82A}">
                    <a16:rowId xmlns:a16="http://schemas.microsoft.com/office/drawing/2014/main" xmlns="" val="10011"/>
                  </a:ext>
                </a:extLst>
              </a:tr>
              <a:tr h="168853">
                <a:tc>
                  <a:txBody>
                    <a:bodyPr/>
                    <a:lstStyle/>
                    <a:p>
                      <a:pPr algn="l" fontAlgn="b"/>
                      <a:r>
                        <a:rPr lang="de-DE" sz="1100" b="0" i="0" u="none" strike="noStrike">
                          <a:solidFill>
                            <a:srgbClr val="000000"/>
                          </a:solidFill>
                          <a:effectLst/>
                          <a:latin typeface="Calibri"/>
                        </a:rPr>
                        <a:t>Montenegro</a:t>
                      </a:r>
                    </a:p>
                  </a:txBody>
                  <a:tcPr marL="9525" marR="9525" marT="9525" marB="0" anchor="b"/>
                </a:tc>
                <a:tc>
                  <a:txBody>
                    <a:bodyPr/>
                    <a:lstStyle/>
                    <a:p>
                      <a:pPr algn="r" fontAlgn="b"/>
                      <a:r>
                        <a:rPr lang="de-DE" sz="1100" b="0" i="0" u="none" strike="noStrike">
                          <a:solidFill>
                            <a:srgbClr val="000000"/>
                          </a:solidFill>
                          <a:effectLst/>
                          <a:latin typeface="Calibri"/>
                        </a:rPr>
                        <a:t>610,91</a:t>
                      </a:r>
                    </a:p>
                  </a:txBody>
                  <a:tcPr marL="9525" marR="9525" marT="9525" marB="0" anchor="b"/>
                </a:tc>
                <a:extLst>
                  <a:ext uri="{0D108BD9-81ED-4DB2-BD59-A6C34878D82A}">
                    <a16:rowId xmlns:a16="http://schemas.microsoft.com/office/drawing/2014/main" xmlns="" val="10012"/>
                  </a:ext>
                </a:extLst>
              </a:tr>
              <a:tr h="168853">
                <a:tc>
                  <a:txBody>
                    <a:bodyPr/>
                    <a:lstStyle/>
                    <a:p>
                      <a:pPr algn="l" fontAlgn="b"/>
                      <a:r>
                        <a:rPr lang="de-DE" sz="1100" b="0" i="0" u="none" strike="noStrike">
                          <a:solidFill>
                            <a:srgbClr val="000000"/>
                          </a:solidFill>
                          <a:effectLst/>
                          <a:latin typeface="Calibri"/>
                        </a:rPr>
                        <a:t>Andorra</a:t>
                      </a:r>
                    </a:p>
                  </a:txBody>
                  <a:tcPr marL="9525" marR="9525" marT="9525" marB="0" anchor="b"/>
                </a:tc>
                <a:tc>
                  <a:txBody>
                    <a:bodyPr/>
                    <a:lstStyle/>
                    <a:p>
                      <a:pPr algn="r" fontAlgn="b"/>
                      <a:r>
                        <a:rPr lang="de-DE" sz="1100" b="0" i="0" u="none" strike="noStrike">
                          <a:solidFill>
                            <a:srgbClr val="000000"/>
                          </a:solidFill>
                          <a:effectLst/>
                          <a:latin typeface="Calibri"/>
                        </a:rPr>
                        <a:t>607,8</a:t>
                      </a:r>
                    </a:p>
                  </a:txBody>
                  <a:tcPr marL="9525" marR="9525" marT="9525" marB="0" anchor="b"/>
                </a:tc>
                <a:extLst>
                  <a:ext uri="{0D108BD9-81ED-4DB2-BD59-A6C34878D82A}">
                    <a16:rowId xmlns:a16="http://schemas.microsoft.com/office/drawing/2014/main" xmlns="" val="10013"/>
                  </a:ext>
                </a:extLst>
              </a:tr>
              <a:tr h="157004">
                <a:tc>
                  <a:txBody>
                    <a:bodyPr/>
                    <a:lstStyle/>
                    <a:p>
                      <a:pPr algn="l" fontAlgn="b"/>
                      <a:r>
                        <a:rPr lang="de-DE" sz="1100" b="0" i="0" u="none" strike="noStrike">
                          <a:solidFill>
                            <a:srgbClr val="000000"/>
                          </a:solidFill>
                          <a:effectLst/>
                          <a:latin typeface="Calibri"/>
                        </a:rPr>
                        <a:t>San Marino</a:t>
                      </a:r>
                    </a:p>
                  </a:txBody>
                  <a:tcPr marL="9525" marR="9525" marT="9525" marB="0" anchor="b"/>
                </a:tc>
                <a:tc>
                  <a:txBody>
                    <a:bodyPr/>
                    <a:lstStyle/>
                    <a:p>
                      <a:pPr algn="r" fontAlgn="b"/>
                      <a:r>
                        <a:rPr lang="de-DE" sz="1100" b="0" i="0" u="none" strike="noStrike">
                          <a:solidFill>
                            <a:srgbClr val="000000"/>
                          </a:solidFill>
                          <a:effectLst/>
                          <a:latin typeface="Calibri"/>
                        </a:rPr>
                        <a:t>554,38</a:t>
                      </a:r>
                    </a:p>
                  </a:txBody>
                  <a:tcPr marL="9525" marR="9525" marT="9525" marB="0" anchor="b"/>
                </a:tc>
                <a:extLst>
                  <a:ext uri="{0D108BD9-81ED-4DB2-BD59-A6C34878D82A}">
                    <a16:rowId xmlns:a16="http://schemas.microsoft.com/office/drawing/2014/main" xmlns="" val="2567334808"/>
                  </a:ext>
                </a:extLst>
              </a:tr>
              <a:tr h="168853">
                <a:tc>
                  <a:txBody>
                    <a:bodyPr/>
                    <a:lstStyle/>
                    <a:p>
                      <a:pPr algn="l" fontAlgn="b"/>
                      <a:r>
                        <a:rPr lang="de-DE" sz="1100" b="0" i="0" u="none" strike="noStrike">
                          <a:solidFill>
                            <a:srgbClr val="000000"/>
                          </a:solidFill>
                          <a:effectLst/>
                          <a:latin typeface="Calibri"/>
                        </a:rPr>
                        <a:t>Nordmazedonien</a:t>
                      </a:r>
                    </a:p>
                  </a:txBody>
                  <a:tcPr marL="9525" marR="9525" marT="9525" marB="0" anchor="b"/>
                </a:tc>
                <a:tc>
                  <a:txBody>
                    <a:bodyPr/>
                    <a:lstStyle/>
                    <a:p>
                      <a:pPr algn="r" fontAlgn="b"/>
                      <a:r>
                        <a:rPr lang="de-DE" sz="1100" b="0" i="0" u="none" strike="noStrike">
                          <a:solidFill>
                            <a:srgbClr val="000000"/>
                          </a:solidFill>
                          <a:effectLst/>
                          <a:latin typeface="Calibri"/>
                        </a:rPr>
                        <a:t>341,43</a:t>
                      </a:r>
                    </a:p>
                  </a:txBody>
                  <a:tcPr marL="9525" marR="9525" marT="9525" marB="0" anchor="b"/>
                </a:tc>
                <a:extLst>
                  <a:ext uri="{0D108BD9-81ED-4DB2-BD59-A6C34878D82A}">
                    <a16:rowId xmlns:a16="http://schemas.microsoft.com/office/drawing/2014/main" xmlns="" val="10002"/>
                  </a:ext>
                </a:extLst>
              </a:tr>
              <a:tr h="168853">
                <a:tc>
                  <a:txBody>
                    <a:bodyPr/>
                    <a:lstStyle/>
                    <a:p>
                      <a:pPr algn="l" fontAlgn="b"/>
                      <a:r>
                        <a:rPr lang="de-DE" sz="1100" b="0" i="0" u="none" strike="noStrike" dirty="0">
                          <a:solidFill>
                            <a:srgbClr val="000000"/>
                          </a:solidFill>
                          <a:effectLst/>
                          <a:latin typeface="Calibri"/>
                        </a:rPr>
                        <a:t>Armenien</a:t>
                      </a:r>
                    </a:p>
                  </a:txBody>
                  <a:tcPr marL="9525" marR="9525" marT="9525" marB="0" anchor="b"/>
                </a:tc>
                <a:tc>
                  <a:txBody>
                    <a:bodyPr/>
                    <a:lstStyle/>
                    <a:p>
                      <a:pPr algn="r" fontAlgn="b"/>
                      <a:r>
                        <a:rPr lang="de-DE" sz="1100" b="0" i="0" u="none" strike="noStrike">
                          <a:solidFill>
                            <a:srgbClr val="000000"/>
                          </a:solidFill>
                          <a:effectLst/>
                          <a:latin typeface="Calibri"/>
                        </a:rPr>
                        <a:t>288,87</a:t>
                      </a:r>
                    </a:p>
                  </a:txBody>
                  <a:tcPr marL="9525" marR="9525" marT="9525" marB="0" anchor="b"/>
                </a:tc>
                <a:extLst>
                  <a:ext uri="{0D108BD9-81ED-4DB2-BD59-A6C34878D82A}">
                    <a16:rowId xmlns:a16="http://schemas.microsoft.com/office/drawing/2014/main" xmlns="" val="10005"/>
                  </a:ext>
                </a:extLst>
              </a:tr>
              <a:tr h="168853">
                <a:tc>
                  <a:txBody>
                    <a:bodyPr/>
                    <a:lstStyle/>
                    <a:p>
                      <a:pPr algn="l" fontAlgn="b"/>
                      <a:r>
                        <a:rPr lang="de-DE" sz="1100" b="0" i="0" u="none" strike="noStrike">
                          <a:solidFill>
                            <a:srgbClr val="000000"/>
                          </a:solidFill>
                          <a:effectLst/>
                          <a:latin typeface="Calibri"/>
                        </a:rPr>
                        <a:t>Kosovo</a:t>
                      </a:r>
                    </a:p>
                  </a:txBody>
                  <a:tcPr marL="9525" marR="9525" marT="9525" marB="0" anchor="b"/>
                </a:tc>
                <a:tc>
                  <a:txBody>
                    <a:bodyPr/>
                    <a:lstStyle/>
                    <a:p>
                      <a:pPr algn="r" fontAlgn="b"/>
                      <a:r>
                        <a:rPr lang="de-DE" sz="1100" b="0" i="0" u="none" strike="noStrike">
                          <a:solidFill>
                            <a:srgbClr val="000000"/>
                          </a:solidFill>
                          <a:effectLst/>
                          <a:latin typeface="Calibri"/>
                        </a:rPr>
                        <a:t>269,28</a:t>
                      </a:r>
                    </a:p>
                  </a:txBody>
                  <a:tcPr marL="9525" marR="9525" marT="9525" marB="0" anchor="b"/>
                </a:tc>
                <a:extLst>
                  <a:ext uri="{0D108BD9-81ED-4DB2-BD59-A6C34878D82A}">
                    <a16:rowId xmlns:a16="http://schemas.microsoft.com/office/drawing/2014/main" xmlns="" val="10006"/>
                  </a:ext>
                </a:extLst>
              </a:tr>
              <a:tr h="168853">
                <a:tc>
                  <a:txBody>
                    <a:bodyPr/>
                    <a:lstStyle/>
                    <a:p>
                      <a:pPr algn="l" fontAlgn="b"/>
                      <a:r>
                        <a:rPr lang="de-DE" sz="1100" b="0" i="0" u="none" strike="noStrike">
                          <a:solidFill>
                            <a:srgbClr val="000000"/>
                          </a:solidFill>
                          <a:effectLst/>
                          <a:latin typeface="Calibri"/>
                        </a:rPr>
                        <a:t>Aserbaidschan</a:t>
                      </a:r>
                    </a:p>
                  </a:txBody>
                  <a:tcPr marL="9525" marR="9525" marT="9525" marB="0" anchor="b"/>
                </a:tc>
                <a:tc>
                  <a:txBody>
                    <a:bodyPr/>
                    <a:lstStyle/>
                    <a:p>
                      <a:pPr algn="r" fontAlgn="b"/>
                      <a:r>
                        <a:rPr lang="de-DE" sz="1100" b="0" i="0" u="none" strike="noStrike">
                          <a:solidFill>
                            <a:srgbClr val="000000"/>
                          </a:solidFill>
                          <a:effectLst/>
                          <a:latin typeface="Calibri"/>
                        </a:rPr>
                        <a:t>240,12</a:t>
                      </a:r>
                    </a:p>
                  </a:txBody>
                  <a:tcPr marL="9525" marR="9525" marT="9525" marB="0" anchor="b"/>
                </a:tc>
                <a:extLst>
                  <a:ext uri="{0D108BD9-81ED-4DB2-BD59-A6C34878D82A}">
                    <a16:rowId xmlns:a16="http://schemas.microsoft.com/office/drawing/2014/main" xmlns="" val="10007"/>
                  </a:ext>
                </a:extLst>
              </a:tr>
              <a:tr h="189369">
                <a:tc>
                  <a:txBody>
                    <a:bodyPr/>
                    <a:lstStyle/>
                    <a:p>
                      <a:pPr algn="l" fontAlgn="b"/>
                      <a:r>
                        <a:rPr lang="de-DE" sz="1100" b="0" i="0" u="none" strike="noStrike">
                          <a:solidFill>
                            <a:srgbClr val="000000"/>
                          </a:solidFill>
                          <a:effectLst/>
                          <a:latin typeface="Calibri"/>
                        </a:rPr>
                        <a:t>Republik Moldau</a:t>
                      </a:r>
                    </a:p>
                  </a:txBody>
                  <a:tcPr marL="9525" marR="9525" marT="9525" marB="0" anchor="b"/>
                </a:tc>
                <a:tc>
                  <a:txBody>
                    <a:bodyPr/>
                    <a:lstStyle/>
                    <a:p>
                      <a:pPr algn="r" fontAlgn="b"/>
                      <a:r>
                        <a:rPr lang="de-DE" sz="1100" b="0" i="0" u="none" strike="noStrike">
                          <a:solidFill>
                            <a:srgbClr val="000000"/>
                          </a:solidFill>
                          <a:effectLst/>
                          <a:latin typeface="Calibri"/>
                        </a:rPr>
                        <a:t>226,62</a:t>
                      </a:r>
                    </a:p>
                  </a:txBody>
                  <a:tcPr marL="9525" marR="9525" marT="9525" marB="0" anchor="b"/>
                </a:tc>
                <a:extLst>
                  <a:ext uri="{0D108BD9-81ED-4DB2-BD59-A6C34878D82A}">
                    <a16:rowId xmlns:a16="http://schemas.microsoft.com/office/drawing/2014/main" xmlns="" val="10008"/>
                  </a:ext>
                </a:extLst>
              </a:tr>
              <a:tr h="189369">
                <a:tc>
                  <a:txBody>
                    <a:bodyPr/>
                    <a:lstStyle/>
                    <a:p>
                      <a:pPr algn="l" fontAlgn="b"/>
                      <a:r>
                        <a:rPr lang="de-DE" sz="1100" b="0" i="0" u="none" strike="noStrike">
                          <a:solidFill>
                            <a:srgbClr val="000000"/>
                          </a:solidFill>
                          <a:effectLst/>
                          <a:latin typeface="Calibri"/>
                        </a:rPr>
                        <a:t>Bosnia and Herzegovina</a:t>
                      </a:r>
                    </a:p>
                  </a:txBody>
                  <a:tcPr marL="9525" marR="9525" marT="9525" marB="0" anchor="b"/>
                </a:tc>
                <a:tc>
                  <a:txBody>
                    <a:bodyPr/>
                    <a:lstStyle/>
                    <a:p>
                      <a:pPr algn="r" fontAlgn="b"/>
                      <a:r>
                        <a:rPr lang="de-DE" sz="1100" b="0" i="0" u="none" strike="noStrike">
                          <a:solidFill>
                            <a:srgbClr val="000000"/>
                          </a:solidFill>
                          <a:effectLst/>
                          <a:latin typeface="Calibri"/>
                        </a:rPr>
                        <a:t>185,46</a:t>
                      </a:r>
                    </a:p>
                  </a:txBody>
                  <a:tcPr marL="9525" marR="9525" marT="9525" marB="0" anchor="b"/>
                </a:tc>
                <a:extLst>
                  <a:ext uri="{0D108BD9-81ED-4DB2-BD59-A6C34878D82A}">
                    <a16:rowId xmlns:a16="http://schemas.microsoft.com/office/drawing/2014/main" xmlns="" val="2733997586"/>
                  </a:ext>
                </a:extLst>
              </a:tr>
              <a:tr h="189369">
                <a:tc>
                  <a:txBody>
                    <a:bodyPr/>
                    <a:lstStyle/>
                    <a:p>
                      <a:pPr algn="l" fontAlgn="b"/>
                      <a:r>
                        <a:rPr lang="de-DE" sz="1100" b="0" i="0" u="none" strike="noStrike">
                          <a:solidFill>
                            <a:srgbClr val="000000"/>
                          </a:solidFill>
                          <a:effectLst/>
                          <a:latin typeface="Calibri"/>
                        </a:rPr>
                        <a:t>Ukraine</a:t>
                      </a:r>
                    </a:p>
                  </a:txBody>
                  <a:tcPr marL="9525" marR="9525" marT="9525" marB="0" anchor="b"/>
                </a:tc>
                <a:tc>
                  <a:txBody>
                    <a:bodyPr/>
                    <a:lstStyle/>
                    <a:p>
                      <a:pPr algn="r" fontAlgn="b"/>
                      <a:r>
                        <a:rPr lang="de-DE" sz="1100" b="0" i="0" u="none" strike="noStrike">
                          <a:solidFill>
                            <a:srgbClr val="000000"/>
                          </a:solidFill>
                          <a:effectLst/>
                          <a:latin typeface="Calibri"/>
                        </a:rPr>
                        <a:t>183,53</a:t>
                      </a:r>
                    </a:p>
                  </a:txBody>
                  <a:tcPr marL="9525" marR="9525" marT="9525" marB="0" anchor="b"/>
                </a:tc>
                <a:extLst>
                  <a:ext uri="{0D108BD9-81ED-4DB2-BD59-A6C34878D82A}">
                    <a16:rowId xmlns:a16="http://schemas.microsoft.com/office/drawing/2014/main" xmlns="" val="67137041"/>
                  </a:ext>
                </a:extLst>
              </a:tr>
              <a:tr h="189369">
                <a:tc>
                  <a:txBody>
                    <a:bodyPr/>
                    <a:lstStyle/>
                    <a:p>
                      <a:pPr algn="l" fontAlgn="b"/>
                      <a:r>
                        <a:rPr lang="de-DE" sz="1100" b="0" i="0" u="none" strike="noStrike">
                          <a:solidFill>
                            <a:srgbClr val="000000"/>
                          </a:solidFill>
                          <a:effectLst/>
                          <a:latin typeface="Calibri"/>
                        </a:rPr>
                        <a:t>Gibraltar</a:t>
                      </a:r>
                    </a:p>
                  </a:txBody>
                  <a:tcPr marL="9525" marR="9525" marT="9525" marB="0" anchor="b"/>
                </a:tc>
                <a:tc>
                  <a:txBody>
                    <a:bodyPr/>
                    <a:lstStyle/>
                    <a:p>
                      <a:pPr algn="r" fontAlgn="b"/>
                      <a:r>
                        <a:rPr lang="de-DE" sz="1100" b="0" i="0" u="none" strike="noStrike">
                          <a:solidFill>
                            <a:srgbClr val="000000"/>
                          </a:solidFill>
                          <a:effectLst/>
                          <a:latin typeface="Calibri"/>
                        </a:rPr>
                        <a:t>166,14</a:t>
                      </a:r>
                    </a:p>
                  </a:txBody>
                  <a:tcPr marL="9525" marR="9525" marT="9525" marB="0" anchor="b"/>
                </a:tc>
                <a:extLst>
                  <a:ext uri="{0D108BD9-81ED-4DB2-BD59-A6C34878D82A}">
                    <a16:rowId xmlns:a16="http://schemas.microsoft.com/office/drawing/2014/main" xmlns="" val="371644995"/>
                  </a:ext>
                </a:extLst>
              </a:tr>
              <a:tr h="189369">
                <a:tc>
                  <a:txBody>
                    <a:bodyPr/>
                    <a:lstStyle/>
                    <a:p>
                      <a:pPr algn="l" fontAlgn="b"/>
                      <a:r>
                        <a:rPr lang="de-DE" sz="1100" b="0" i="0" u="none" strike="noStrike">
                          <a:solidFill>
                            <a:srgbClr val="000000"/>
                          </a:solidFill>
                          <a:effectLst/>
                          <a:latin typeface="Calibri"/>
                        </a:rPr>
                        <a:t>Albanien</a:t>
                      </a:r>
                    </a:p>
                  </a:txBody>
                  <a:tcPr marL="9525" marR="9525" marT="9525" marB="0" anchor="b"/>
                </a:tc>
                <a:tc>
                  <a:txBody>
                    <a:bodyPr/>
                    <a:lstStyle/>
                    <a:p>
                      <a:pPr algn="r" fontAlgn="b"/>
                      <a:r>
                        <a:rPr lang="de-DE" sz="1100" b="0" i="0" u="none" strike="noStrike">
                          <a:solidFill>
                            <a:srgbClr val="000000"/>
                          </a:solidFill>
                          <a:effectLst/>
                          <a:latin typeface="Calibri"/>
                        </a:rPr>
                        <a:t>160,49</a:t>
                      </a:r>
                    </a:p>
                  </a:txBody>
                  <a:tcPr marL="9525" marR="9525" marT="9525" marB="0" anchor="b"/>
                </a:tc>
                <a:extLst>
                  <a:ext uri="{0D108BD9-81ED-4DB2-BD59-A6C34878D82A}">
                    <a16:rowId xmlns:a16="http://schemas.microsoft.com/office/drawing/2014/main" xmlns="" val="1148955037"/>
                  </a:ext>
                </a:extLst>
              </a:tr>
              <a:tr h="189369">
                <a:tc>
                  <a:txBody>
                    <a:bodyPr/>
                    <a:lstStyle/>
                    <a:p>
                      <a:pPr algn="l" fontAlgn="b"/>
                      <a:r>
                        <a:rPr lang="de-DE" sz="1100" b="0" i="0" u="none" strike="noStrike">
                          <a:solidFill>
                            <a:srgbClr val="000000"/>
                          </a:solidFill>
                          <a:effectLst/>
                          <a:latin typeface="Calibri"/>
                        </a:rPr>
                        <a:t>Russische Föderation</a:t>
                      </a:r>
                    </a:p>
                  </a:txBody>
                  <a:tcPr marL="9525" marR="9525" marT="9525" marB="0" anchor="b"/>
                </a:tc>
                <a:tc>
                  <a:txBody>
                    <a:bodyPr/>
                    <a:lstStyle/>
                    <a:p>
                      <a:pPr algn="r" fontAlgn="b"/>
                      <a:r>
                        <a:rPr lang="de-DE" sz="1100" b="0" i="0" u="none" strike="noStrike">
                          <a:solidFill>
                            <a:srgbClr val="000000"/>
                          </a:solidFill>
                          <a:effectLst/>
                          <a:latin typeface="Calibri"/>
                        </a:rPr>
                        <a:t>123,39</a:t>
                      </a:r>
                    </a:p>
                  </a:txBody>
                  <a:tcPr marL="9525" marR="9525" marT="9525" marB="0" anchor="b"/>
                </a:tc>
                <a:extLst>
                  <a:ext uri="{0D108BD9-81ED-4DB2-BD59-A6C34878D82A}">
                    <a16:rowId xmlns:a16="http://schemas.microsoft.com/office/drawing/2014/main" xmlns="" val="3092361515"/>
                  </a:ext>
                </a:extLst>
              </a:tr>
              <a:tr h="189369">
                <a:tc>
                  <a:txBody>
                    <a:bodyPr/>
                    <a:lstStyle/>
                    <a:p>
                      <a:pPr algn="l" fontAlgn="b"/>
                      <a:r>
                        <a:rPr lang="de-DE" sz="1100" b="0" i="0" u="none" strike="noStrike">
                          <a:solidFill>
                            <a:srgbClr val="000000"/>
                          </a:solidFill>
                          <a:effectLst/>
                          <a:latin typeface="Calibri"/>
                        </a:rPr>
                        <a:t>Weißrussland</a:t>
                      </a:r>
                    </a:p>
                  </a:txBody>
                  <a:tcPr marL="9525" marR="9525" marT="9525" marB="0" anchor="b"/>
                </a:tc>
                <a:tc>
                  <a:txBody>
                    <a:bodyPr/>
                    <a:lstStyle/>
                    <a:p>
                      <a:pPr algn="r" fontAlgn="b"/>
                      <a:r>
                        <a:rPr lang="de-DE" sz="1100" b="0" i="0" u="none" strike="noStrike">
                          <a:solidFill>
                            <a:srgbClr val="000000"/>
                          </a:solidFill>
                          <a:effectLst/>
                          <a:latin typeface="Calibri"/>
                        </a:rPr>
                        <a:t>115,2</a:t>
                      </a:r>
                    </a:p>
                  </a:txBody>
                  <a:tcPr marL="9525" marR="9525" marT="9525" marB="0" anchor="b"/>
                </a:tc>
                <a:extLst>
                  <a:ext uri="{0D108BD9-81ED-4DB2-BD59-A6C34878D82A}">
                    <a16:rowId xmlns:a16="http://schemas.microsoft.com/office/drawing/2014/main" xmlns="" val="10018"/>
                  </a:ext>
                </a:extLst>
              </a:tr>
              <a:tr h="189369">
                <a:tc>
                  <a:txBody>
                    <a:bodyPr/>
                    <a:lstStyle/>
                    <a:p>
                      <a:pPr algn="l" fontAlgn="b"/>
                      <a:r>
                        <a:rPr lang="de-DE" sz="1100" b="0" i="0" u="none" strike="noStrike">
                          <a:solidFill>
                            <a:srgbClr val="000000"/>
                          </a:solidFill>
                          <a:effectLst/>
                          <a:latin typeface="Calibri"/>
                        </a:rPr>
                        <a:t>Jersey</a:t>
                      </a:r>
                    </a:p>
                  </a:txBody>
                  <a:tcPr marL="9525" marR="9525" marT="9525" marB="0" anchor="b"/>
                </a:tc>
                <a:tc>
                  <a:txBody>
                    <a:bodyPr/>
                    <a:lstStyle/>
                    <a:p>
                      <a:pPr algn="r" fontAlgn="b"/>
                      <a:r>
                        <a:rPr lang="de-DE" sz="1100" b="0" i="0" u="none" strike="noStrike">
                          <a:solidFill>
                            <a:srgbClr val="000000"/>
                          </a:solidFill>
                          <a:effectLst/>
                          <a:latin typeface="Calibri"/>
                        </a:rPr>
                        <a:t>108,54</a:t>
                      </a:r>
                    </a:p>
                  </a:txBody>
                  <a:tcPr marL="9525" marR="9525" marT="9525" marB="0" anchor="b"/>
                </a:tc>
                <a:extLst>
                  <a:ext uri="{0D108BD9-81ED-4DB2-BD59-A6C34878D82A}">
                    <a16:rowId xmlns:a16="http://schemas.microsoft.com/office/drawing/2014/main" xmlns="" val="2616513695"/>
                  </a:ext>
                </a:extLst>
              </a:tr>
              <a:tr h="189369">
                <a:tc>
                  <a:txBody>
                    <a:bodyPr/>
                    <a:lstStyle/>
                    <a:p>
                      <a:pPr algn="l" fontAlgn="b"/>
                      <a:r>
                        <a:rPr lang="de-DE" sz="1100" b="0" i="0" u="none" strike="noStrike" dirty="0">
                          <a:solidFill>
                            <a:srgbClr val="000000"/>
                          </a:solidFill>
                          <a:effectLst/>
                          <a:latin typeface="Calibri"/>
                        </a:rPr>
                        <a:t>Monaco</a:t>
                      </a:r>
                    </a:p>
                  </a:txBody>
                  <a:tcPr marL="9525" marR="9525" marT="9525" marB="0" anchor="b"/>
                </a:tc>
                <a:tc>
                  <a:txBody>
                    <a:bodyPr/>
                    <a:lstStyle/>
                    <a:p>
                      <a:pPr algn="r" fontAlgn="b"/>
                      <a:r>
                        <a:rPr lang="de-DE" sz="1100" b="0" i="0" u="none" strike="noStrike" dirty="0">
                          <a:solidFill>
                            <a:srgbClr val="000000"/>
                          </a:solidFill>
                          <a:effectLst/>
                          <a:latin typeface="Calibri"/>
                        </a:rPr>
                        <a:t>78,59</a:t>
                      </a:r>
                    </a:p>
                  </a:txBody>
                  <a:tcPr marL="9525" marR="9525" marT="9525" marB="0" anchor="b"/>
                </a:tc>
                <a:extLst>
                  <a:ext uri="{0D108BD9-81ED-4DB2-BD59-A6C34878D82A}">
                    <a16:rowId xmlns:a16="http://schemas.microsoft.com/office/drawing/2014/main" xmlns="" val="246255311"/>
                  </a:ext>
                </a:extLst>
              </a:tr>
              <a:tr h="189369">
                <a:tc>
                  <a:txBody>
                    <a:bodyPr/>
                    <a:lstStyle/>
                    <a:p>
                      <a:pPr algn="l" fontAlgn="b"/>
                      <a:r>
                        <a:rPr lang="de-DE" sz="1100" b="0" i="0" u="none" strike="noStrike" dirty="0" smtClean="0">
                          <a:solidFill>
                            <a:srgbClr val="000000"/>
                          </a:solidFill>
                          <a:effectLst/>
                          <a:latin typeface="Calibri"/>
                        </a:rPr>
                        <a:t>Türkei</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dirty="0">
                          <a:solidFill>
                            <a:srgbClr val="000000"/>
                          </a:solidFill>
                          <a:effectLst/>
                          <a:latin typeface="Calibri"/>
                        </a:rPr>
                        <a:t>57,44</a:t>
                      </a:r>
                    </a:p>
                  </a:txBody>
                  <a:tcPr marL="9525" marR="9525" marT="9525" marB="0" anchor="b"/>
                </a:tc>
              </a:tr>
            </a:tbl>
          </a:graphicData>
        </a:graphic>
      </p:graphicFrame>
      <p:sp>
        <p:nvSpPr>
          <p:cNvPr id="11" name="Textfeld 10"/>
          <p:cNvSpPr txBox="1"/>
          <p:nvPr/>
        </p:nvSpPr>
        <p:spPr>
          <a:xfrm>
            <a:off x="953968" y="3658158"/>
            <a:ext cx="6032758" cy="307777"/>
          </a:xfrm>
          <a:prstGeom prst="rect">
            <a:avLst/>
          </a:prstGeom>
          <a:solidFill>
            <a:schemeClr val="accent2">
              <a:lumMod val="60000"/>
              <a:lumOff val="40000"/>
            </a:schemeClr>
          </a:solidFill>
        </p:spPr>
        <p:txBody>
          <a:bodyPr wrap="square" rtlCol="0">
            <a:spAutoFit/>
          </a:bodyPr>
          <a:lstStyle/>
          <a:p>
            <a:pPr algn="ctr"/>
            <a:r>
              <a:rPr lang="de-DE" sz="1400" b="1" dirty="0"/>
              <a:t>80 Länder/Territorien mit einer 7-Tages-Inzidenz &gt; 50 Fälle / 100.000 Ew.</a:t>
            </a:r>
          </a:p>
        </p:txBody>
      </p:sp>
      <p:graphicFrame>
        <p:nvGraphicFramePr>
          <p:cNvPr id="12" name="Tabelle 11"/>
          <p:cNvGraphicFramePr>
            <a:graphicFrameLocks noGrp="1"/>
          </p:cNvGraphicFramePr>
          <p:nvPr>
            <p:extLst>
              <p:ext uri="{D42A27DB-BD31-4B8C-83A1-F6EECF244321}">
                <p14:modId xmlns:p14="http://schemas.microsoft.com/office/powerpoint/2010/main" val="1369587513"/>
              </p:ext>
            </p:extLst>
          </p:nvPr>
        </p:nvGraphicFramePr>
        <p:xfrm>
          <a:off x="1763688" y="4201889"/>
          <a:ext cx="1828176" cy="1754505"/>
        </p:xfrm>
        <a:graphic>
          <a:graphicData uri="http://schemas.openxmlformats.org/drawingml/2006/table">
            <a:tbl>
              <a:tblPr>
                <a:tableStyleId>{21E4AEA4-8DFA-4A89-87EB-49C32662AFE0}</a:tableStyleId>
              </a:tblPr>
              <a:tblGrid>
                <a:gridCol w="1134370">
                  <a:extLst>
                    <a:ext uri="{9D8B030D-6E8A-4147-A177-3AD203B41FA5}">
                      <a16:colId xmlns:a16="http://schemas.microsoft.com/office/drawing/2014/main" xmlns="" val="20000"/>
                    </a:ext>
                  </a:extLst>
                </a:gridCol>
                <a:gridCol w="693806">
                  <a:extLst>
                    <a:ext uri="{9D8B030D-6E8A-4147-A177-3AD203B41FA5}">
                      <a16:colId xmlns:a16="http://schemas.microsoft.com/office/drawing/2014/main" xmlns="" val="20001"/>
                    </a:ext>
                  </a:extLst>
                </a:gridCol>
              </a:tblGrid>
              <a:tr h="161590">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xmlns="" val="10000"/>
                  </a:ext>
                </a:extLst>
              </a:tr>
              <a:tr h="168853">
                <a:tc>
                  <a:txBody>
                    <a:bodyPr/>
                    <a:lstStyle/>
                    <a:p>
                      <a:pPr algn="l" fontAlgn="b"/>
                      <a:r>
                        <a:rPr lang="de-DE" sz="1100" b="0" i="0" u="none" strike="noStrike" dirty="0" smtClean="0">
                          <a:solidFill>
                            <a:srgbClr val="000000"/>
                          </a:solidFill>
                          <a:effectLst/>
                          <a:latin typeface="Calibri"/>
                        </a:rPr>
                        <a:t>Curacao</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a:solidFill>
                            <a:srgbClr val="000000"/>
                          </a:solidFill>
                          <a:effectLst/>
                          <a:latin typeface="Calibri"/>
                        </a:rPr>
                        <a:t>352,46</a:t>
                      </a:r>
                    </a:p>
                  </a:txBody>
                  <a:tcPr marL="9525" marR="9525" marT="9525" marB="0" anchor="b"/>
                </a:tc>
                <a:extLst>
                  <a:ext uri="{0D108BD9-81ED-4DB2-BD59-A6C34878D82A}">
                    <a16:rowId xmlns:a16="http://schemas.microsoft.com/office/drawing/2014/main" xmlns="" val="10001"/>
                  </a:ext>
                </a:extLst>
              </a:tr>
              <a:tr h="168853">
                <a:tc>
                  <a:txBody>
                    <a:bodyPr/>
                    <a:lstStyle/>
                    <a:p>
                      <a:pPr algn="l" fontAlgn="b"/>
                      <a:r>
                        <a:rPr lang="de-DE" sz="1100" b="0" i="0" u="none" strike="noStrike">
                          <a:solidFill>
                            <a:srgbClr val="000000"/>
                          </a:solidFill>
                          <a:effectLst/>
                          <a:latin typeface="Calibri"/>
                        </a:rPr>
                        <a:t>Vereinigte Staaten</a:t>
                      </a:r>
                    </a:p>
                  </a:txBody>
                  <a:tcPr marL="9525" marR="9525" marT="9525" marB="0" anchor="b"/>
                </a:tc>
                <a:tc>
                  <a:txBody>
                    <a:bodyPr/>
                    <a:lstStyle/>
                    <a:p>
                      <a:pPr algn="r" fontAlgn="b"/>
                      <a:r>
                        <a:rPr lang="de-DE" sz="1100" b="0" i="0" u="none" strike="noStrike">
                          <a:solidFill>
                            <a:srgbClr val="000000"/>
                          </a:solidFill>
                          <a:effectLst/>
                          <a:latin typeface="Calibri"/>
                        </a:rPr>
                        <a:t>351,67</a:t>
                      </a:r>
                    </a:p>
                  </a:txBody>
                  <a:tcPr marL="9525" marR="9525" marT="9525" marB="0" anchor="b"/>
                </a:tc>
                <a:extLst>
                  <a:ext uri="{0D108BD9-81ED-4DB2-BD59-A6C34878D82A}">
                    <a16:rowId xmlns:a16="http://schemas.microsoft.com/office/drawing/2014/main" xmlns="" val="10002"/>
                  </a:ext>
                </a:extLst>
              </a:tr>
              <a:tr h="135084">
                <a:tc>
                  <a:txBody>
                    <a:bodyPr/>
                    <a:lstStyle/>
                    <a:p>
                      <a:pPr algn="l" fontAlgn="b"/>
                      <a:r>
                        <a:rPr lang="de-DE" sz="1100" b="0" i="0" u="none" strike="noStrike">
                          <a:solidFill>
                            <a:srgbClr val="000000"/>
                          </a:solidFill>
                          <a:effectLst/>
                          <a:latin typeface="Calibri"/>
                        </a:rPr>
                        <a:t>Puerto Rico</a:t>
                      </a:r>
                    </a:p>
                  </a:txBody>
                  <a:tcPr marL="9525" marR="9525" marT="9525" marB="0" anchor="b"/>
                </a:tc>
                <a:tc>
                  <a:txBody>
                    <a:bodyPr/>
                    <a:lstStyle/>
                    <a:p>
                      <a:pPr algn="r" fontAlgn="b"/>
                      <a:r>
                        <a:rPr lang="de-DE" sz="1100" b="0" i="0" u="none" strike="noStrike">
                          <a:solidFill>
                            <a:srgbClr val="000000"/>
                          </a:solidFill>
                          <a:effectLst/>
                          <a:latin typeface="Calibri"/>
                        </a:rPr>
                        <a:t>249,1</a:t>
                      </a:r>
                    </a:p>
                  </a:txBody>
                  <a:tcPr marL="9525" marR="9525" marT="9525" marB="0" anchor="b"/>
                </a:tc>
                <a:extLst>
                  <a:ext uri="{0D108BD9-81ED-4DB2-BD59-A6C34878D82A}">
                    <a16:rowId xmlns:a16="http://schemas.microsoft.com/office/drawing/2014/main" xmlns="" val="10003"/>
                  </a:ext>
                </a:extLst>
              </a:tr>
              <a:tr h="168853">
                <a:tc>
                  <a:txBody>
                    <a:bodyPr/>
                    <a:lstStyle/>
                    <a:p>
                      <a:pPr algn="l" fontAlgn="b"/>
                      <a:r>
                        <a:rPr lang="de-DE" sz="1100" b="0" i="0" u="none" strike="noStrike">
                          <a:solidFill>
                            <a:srgbClr val="000000"/>
                          </a:solidFill>
                          <a:effectLst/>
                          <a:latin typeface="Calibri"/>
                        </a:rPr>
                        <a:t>Panama</a:t>
                      </a:r>
                    </a:p>
                  </a:txBody>
                  <a:tcPr marL="9525" marR="9525" marT="9525" marB="0" anchor="b"/>
                </a:tc>
                <a:tc>
                  <a:txBody>
                    <a:bodyPr/>
                    <a:lstStyle/>
                    <a:p>
                      <a:pPr algn="r" fontAlgn="b"/>
                      <a:r>
                        <a:rPr lang="de-DE" sz="1100" b="0" i="0" u="none" strike="noStrike">
                          <a:solidFill>
                            <a:srgbClr val="000000"/>
                          </a:solidFill>
                          <a:effectLst/>
                          <a:latin typeface="Calibri"/>
                        </a:rPr>
                        <a:t>232,57</a:t>
                      </a:r>
                    </a:p>
                  </a:txBody>
                  <a:tcPr marL="9525" marR="9525" marT="9525" marB="0" anchor="b"/>
                </a:tc>
                <a:extLst>
                  <a:ext uri="{0D108BD9-81ED-4DB2-BD59-A6C34878D82A}">
                    <a16:rowId xmlns:a16="http://schemas.microsoft.com/office/drawing/2014/main" xmlns="" val="10004"/>
                  </a:ext>
                </a:extLst>
              </a:tr>
              <a:tr h="168853">
                <a:tc>
                  <a:txBody>
                    <a:bodyPr/>
                    <a:lstStyle/>
                    <a:p>
                      <a:pPr algn="l" fontAlgn="b"/>
                      <a:r>
                        <a:rPr lang="de-DE" sz="1100" b="0" i="0" u="none" strike="noStrike" dirty="0" err="1">
                          <a:solidFill>
                            <a:srgbClr val="000000"/>
                          </a:solidFill>
                          <a:effectLst/>
                          <a:latin typeface="Calibri"/>
                        </a:rPr>
                        <a:t>Sint</a:t>
                      </a:r>
                      <a:r>
                        <a:rPr lang="de-DE" sz="1100" b="0" i="0" u="none" strike="noStrike" dirty="0">
                          <a:solidFill>
                            <a:srgbClr val="000000"/>
                          </a:solidFill>
                          <a:effectLst/>
                          <a:latin typeface="Calibri"/>
                        </a:rPr>
                        <a:t> Maarten </a:t>
                      </a:r>
                      <a:r>
                        <a:rPr lang="de-DE" sz="1100" b="0" i="0" u="none" strike="noStrike" dirty="0" smtClean="0">
                          <a:solidFill>
                            <a:srgbClr val="000000"/>
                          </a:solidFill>
                          <a:effectLst/>
                          <a:latin typeface="Calibri"/>
                        </a:rPr>
                        <a:t>(NL Teil</a:t>
                      </a:r>
                      <a:r>
                        <a:rPr lang="de-DE" sz="1100" b="0" i="0" u="none" strike="noStrike" dirty="0">
                          <a:solidFill>
                            <a:srgbClr val="000000"/>
                          </a:solidFill>
                          <a:effectLst/>
                          <a:latin typeface="Calibri"/>
                        </a:rPr>
                        <a:t>)</a:t>
                      </a:r>
                    </a:p>
                  </a:txBody>
                  <a:tcPr marL="9525" marR="9525" marT="9525" marB="0" anchor="b"/>
                </a:tc>
                <a:tc>
                  <a:txBody>
                    <a:bodyPr/>
                    <a:lstStyle/>
                    <a:p>
                      <a:pPr algn="r" fontAlgn="b"/>
                      <a:r>
                        <a:rPr lang="de-DE" sz="1100" b="0" i="0" u="none" strike="noStrike">
                          <a:solidFill>
                            <a:srgbClr val="000000"/>
                          </a:solidFill>
                          <a:effectLst/>
                          <a:latin typeface="Calibri"/>
                        </a:rPr>
                        <a:t>155,7</a:t>
                      </a:r>
                    </a:p>
                  </a:txBody>
                  <a:tcPr marL="9525" marR="9525" marT="9525" marB="0" anchor="b"/>
                </a:tc>
                <a:extLst>
                  <a:ext uri="{0D108BD9-81ED-4DB2-BD59-A6C34878D82A}">
                    <a16:rowId xmlns:a16="http://schemas.microsoft.com/office/drawing/2014/main" xmlns="" val="10005"/>
                  </a:ext>
                </a:extLst>
              </a:tr>
              <a:tr h="168853">
                <a:tc>
                  <a:txBody>
                    <a:bodyPr/>
                    <a:lstStyle/>
                    <a:p>
                      <a:pPr algn="l" fontAlgn="b"/>
                      <a:r>
                        <a:rPr lang="de-DE" sz="1100" b="0" i="0" u="none" strike="noStrike">
                          <a:solidFill>
                            <a:srgbClr val="000000"/>
                          </a:solidFill>
                          <a:effectLst/>
                          <a:latin typeface="Calibri"/>
                        </a:rPr>
                        <a:t>Costa Rica</a:t>
                      </a:r>
                    </a:p>
                  </a:txBody>
                  <a:tcPr marL="9525" marR="9525" marT="9525" marB="0" anchor="b"/>
                </a:tc>
                <a:tc>
                  <a:txBody>
                    <a:bodyPr/>
                    <a:lstStyle/>
                    <a:p>
                      <a:pPr algn="r" fontAlgn="b"/>
                      <a:r>
                        <a:rPr lang="de-DE" sz="1100" b="0" i="0" u="none" strike="noStrike">
                          <a:solidFill>
                            <a:srgbClr val="000000"/>
                          </a:solidFill>
                          <a:effectLst/>
                          <a:latin typeface="Calibri"/>
                        </a:rPr>
                        <a:t>152,05</a:t>
                      </a:r>
                    </a:p>
                  </a:txBody>
                  <a:tcPr marL="9525" marR="9525" marT="9525" marB="0" anchor="b"/>
                </a:tc>
                <a:extLst>
                  <a:ext uri="{0D108BD9-81ED-4DB2-BD59-A6C34878D82A}">
                    <a16:rowId xmlns:a16="http://schemas.microsoft.com/office/drawing/2014/main" xmlns="" val="10006"/>
                  </a:ext>
                </a:extLst>
              </a:tr>
              <a:tr h="157004">
                <a:tc>
                  <a:txBody>
                    <a:bodyPr/>
                    <a:lstStyle/>
                    <a:p>
                      <a:pPr algn="l" fontAlgn="b"/>
                      <a:r>
                        <a:rPr lang="de-DE" sz="1100" b="0" i="0" u="none" strike="noStrike">
                          <a:solidFill>
                            <a:srgbClr val="000000"/>
                          </a:solidFill>
                          <a:effectLst/>
                          <a:latin typeface="Calibri"/>
                        </a:rPr>
                        <a:t>Belize</a:t>
                      </a:r>
                    </a:p>
                  </a:txBody>
                  <a:tcPr marL="9525" marR="9525" marT="9525" marB="0" anchor="b"/>
                </a:tc>
                <a:tc>
                  <a:txBody>
                    <a:bodyPr/>
                    <a:lstStyle/>
                    <a:p>
                      <a:pPr algn="r" fontAlgn="b"/>
                      <a:r>
                        <a:rPr lang="de-DE" sz="1100" b="0" i="0" u="none" strike="noStrike">
                          <a:solidFill>
                            <a:srgbClr val="000000"/>
                          </a:solidFill>
                          <a:effectLst/>
                          <a:latin typeface="Calibri"/>
                        </a:rPr>
                        <a:t>137,57</a:t>
                      </a:r>
                    </a:p>
                  </a:txBody>
                  <a:tcPr marL="9525" marR="9525" marT="9525" marB="0" anchor="b"/>
                </a:tc>
                <a:extLst>
                  <a:ext uri="{0D108BD9-81ED-4DB2-BD59-A6C34878D82A}">
                    <a16:rowId xmlns:a16="http://schemas.microsoft.com/office/drawing/2014/main" xmlns="" val="10007"/>
                  </a:ext>
                </a:extLst>
              </a:tr>
              <a:tr h="168853">
                <a:tc>
                  <a:txBody>
                    <a:bodyPr/>
                    <a:lstStyle/>
                    <a:p>
                      <a:pPr algn="l" fontAlgn="b"/>
                      <a:r>
                        <a:rPr lang="de-DE" sz="1100" b="0" i="0" u="none" strike="noStrike" dirty="0">
                          <a:solidFill>
                            <a:srgbClr val="000000"/>
                          </a:solidFill>
                          <a:effectLst/>
                          <a:latin typeface="Calibri"/>
                        </a:rPr>
                        <a:t>Kolumbien</a:t>
                      </a:r>
                    </a:p>
                  </a:txBody>
                  <a:tcPr marL="9525" marR="9525" marT="9525" marB="0" anchor="b"/>
                </a:tc>
                <a:tc>
                  <a:txBody>
                    <a:bodyPr/>
                    <a:lstStyle/>
                    <a:p>
                      <a:pPr algn="r" fontAlgn="b"/>
                      <a:r>
                        <a:rPr lang="de-DE" sz="1100" b="0" i="0" u="none" strike="noStrike" dirty="0">
                          <a:solidFill>
                            <a:srgbClr val="000000"/>
                          </a:solidFill>
                          <a:effectLst/>
                          <a:latin typeface="Calibri"/>
                        </a:rPr>
                        <a:t>117,44</a:t>
                      </a:r>
                    </a:p>
                  </a:txBody>
                  <a:tcPr marL="9525" marR="9525" marT="9525" marB="0" anchor="b"/>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060143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lvl="0">
              <a:defRPr/>
            </a:pPr>
            <a:r>
              <a:rPr lang="de-DE" sz="2400" dirty="0"/>
              <a:t>7-Tages-Inzidenz pro 100.000 Einwohner – EU/EWR/UK/CH</a:t>
            </a:r>
          </a:p>
        </p:txBody>
      </p:sp>
      <p:cxnSp>
        <p:nvCxnSpPr>
          <p:cNvPr id="6" name="Gerade Verbindung 5"/>
          <p:cNvCxnSpPr/>
          <p:nvPr/>
        </p:nvCxnSpPr>
        <p:spPr>
          <a:xfrm>
            <a:off x="0" y="404664"/>
            <a:ext cx="9144000" cy="0"/>
          </a:xfrm>
          <a:prstGeom prst="line">
            <a:avLst/>
          </a:prstGeom>
          <a:noFill/>
          <a:ln w="19050" cap="flat" cmpd="sng" algn="ctr">
            <a:solidFill>
              <a:srgbClr val="006EC7"/>
            </a:solidFill>
            <a:prstDash val="solid"/>
          </a:ln>
          <a:effectLst/>
        </p:spPr>
      </p:cxn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a:t>
            </a:r>
            <a:r>
              <a:rPr lang="de-DE" sz="1400" i="1" dirty="0" smtClean="0">
                <a:solidFill>
                  <a:prstClr val="black"/>
                </a:solidFill>
              </a:rPr>
              <a:t>29.11.2020</a:t>
            </a:r>
            <a:endParaRPr lang="de-DE" sz="1400" i="1" dirty="0">
              <a:solidFill>
                <a:prstClr val="black"/>
              </a:solidFill>
            </a:endParaRPr>
          </a:p>
        </p:txBody>
      </p:sp>
      <p:sp>
        <p:nvSpPr>
          <p:cNvPr id="7" name="Textfeld 6"/>
          <p:cNvSpPr txBox="1"/>
          <p:nvPr/>
        </p:nvSpPr>
        <p:spPr>
          <a:xfrm>
            <a:off x="575556" y="378237"/>
            <a:ext cx="2304256" cy="400110"/>
          </a:xfrm>
          <a:prstGeom prst="rect">
            <a:avLst/>
          </a:prstGeom>
          <a:noFill/>
        </p:spPr>
        <p:txBody>
          <a:bodyPr wrap="square" rtlCol="0">
            <a:spAutoFit/>
          </a:bodyPr>
          <a:lstStyle/>
          <a:p>
            <a:pPr algn="ctr"/>
            <a:r>
              <a:rPr lang="de-DE" sz="2000" b="1" dirty="0"/>
              <a:t>Europa </a:t>
            </a:r>
            <a:r>
              <a:rPr lang="de-DE" sz="1400" b="1" dirty="0"/>
              <a:t>(EU/EWR/UK/CH</a:t>
            </a:r>
            <a:r>
              <a:rPr lang="de-DE" sz="1100" b="1" dirty="0"/>
              <a:t>)</a:t>
            </a:r>
            <a:endParaRPr lang="de-DE" sz="1600" b="1" dirty="0"/>
          </a:p>
        </p:txBody>
      </p:sp>
      <p:graphicFrame>
        <p:nvGraphicFramePr>
          <p:cNvPr id="9" name="Tabelle 8"/>
          <p:cNvGraphicFramePr>
            <a:graphicFrameLocks noGrp="1"/>
          </p:cNvGraphicFramePr>
          <p:nvPr>
            <p:extLst>
              <p:ext uri="{D42A27DB-BD31-4B8C-83A1-F6EECF244321}">
                <p14:modId xmlns:p14="http://schemas.microsoft.com/office/powerpoint/2010/main" val="4023343485"/>
              </p:ext>
            </p:extLst>
          </p:nvPr>
        </p:nvGraphicFramePr>
        <p:xfrm>
          <a:off x="323528" y="742628"/>
          <a:ext cx="2808312" cy="5939765"/>
        </p:xfrm>
        <a:graphic>
          <a:graphicData uri="http://schemas.openxmlformats.org/drawingml/2006/table">
            <a:tbl>
              <a:tblPr>
                <a:tableStyleId>{21E4AEA4-8DFA-4A89-87EB-49C32662AFE0}</a:tableStyleId>
              </a:tblPr>
              <a:tblGrid>
                <a:gridCol w="1656184">
                  <a:extLst>
                    <a:ext uri="{9D8B030D-6E8A-4147-A177-3AD203B41FA5}">
                      <a16:colId xmlns:a16="http://schemas.microsoft.com/office/drawing/2014/main" xmlns="" val="20000"/>
                    </a:ext>
                  </a:extLst>
                </a:gridCol>
                <a:gridCol w="1152128">
                  <a:extLst>
                    <a:ext uri="{9D8B030D-6E8A-4147-A177-3AD203B41FA5}">
                      <a16:colId xmlns:a16="http://schemas.microsoft.com/office/drawing/2014/main" xmlns="" val="20001"/>
                    </a:ext>
                  </a:extLst>
                </a:gridCol>
              </a:tblGrid>
              <a:tr h="238100">
                <a:tc>
                  <a:txBody>
                    <a:bodyPr/>
                    <a:lstStyle/>
                    <a:p>
                      <a:pPr algn="l" fontAlgn="b"/>
                      <a:r>
                        <a:rPr lang="de-DE" sz="1000" b="1" u="none" strike="noStrike" dirty="0">
                          <a:effectLst/>
                          <a:latin typeface="+mn-lt"/>
                        </a:rPr>
                        <a:t>Land</a:t>
                      </a:r>
                      <a:endParaRPr lang="de-DE" sz="1000" b="1" i="0" u="none" strike="noStrike" dirty="0">
                        <a:solidFill>
                          <a:srgbClr val="000000"/>
                        </a:solidFill>
                        <a:effectLst/>
                        <a:latin typeface="+mn-lt"/>
                      </a:endParaRPr>
                    </a:p>
                  </a:txBody>
                  <a:tcPr marL="9525" marR="9525" marT="9525" marB="0" anchor="b"/>
                </a:tc>
                <a:tc>
                  <a:txBody>
                    <a:bodyPr/>
                    <a:lstStyle/>
                    <a:p>
                      <a:pPr algn="l" fontAlgn="b"/>
                      <a:r>
                        <a:rPr lang="de-DE" sz="1000" b="1" u="none" strike="noStrike" dirty="0">
                          <a:effectLst/>
                          <a:latin typeface="+mn-lt"/>
                        </a:rPr>
                        <a:t>Inzidenz 7T</a:t>
                      </a:r>
                      <a:endParaRPr lang="de-DE" sz="1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xmlns="" val="10000"/>
                  </a:ext>
                </a:extLst>
              </a:tr>
              <a:tr h="0">
                <a:tc>
                  <a:txBody>
                    <a:bodyPr/>
                    <a:lstStyle/>
                    <a:p>
                      <a:pPr algn="l" fontAlgn="b"/>
                      <a:r>
                        <a:rPr lang="de-DE" sz="1100" b="0" i="0" u="none" strike="noStrike">
                          <a:solidFill>
                            <a:srgbClr val="000000"/>
                          </a:solidFill>
                          <a:effectLst/>
                          <a:latin typeface="Calibri"/>
                        </a:rPr>
                        <a:t>Luxemburg</a:t>
                      </a:r>
                    </a:p>
                  </a:txBody>
                  <a:tcPr marL="9525" marR="9525" marT="9525" marB="0" anchor="b"/>
                </a:tc>
                <a:tc>
                  <a:txBody>
                    <a:bodyPr/>
                    <a:lstStyle/>
                    <a:p>
                      <a:pPr algn="r" fontAlgn="b"/>
                      <a:r>
                        <a:rPr lang="de-DE" sz="1100" b="0" i="0" u="none" strike="noStrike">
                          <a:solidFill>
                            <a:srgbClr val="000000"/>
                          </a:solidFill>
                          <a:effectLst/>
                          <a:latin typeface="Calibri"/>
                        </a:rPr>
                        <a:t>594,08</a:t>
                      </a:r>
                    </a:p>
                  </a:txBody>
                  <a:tcPr marL="9525" marR="9525" marT="9525" marB="0" anchor="b"/>
                </a:tc>
                <a:extLst>
                  <a:ext uri="{0D108BD9-81ED-4DB2-BD59-A6C34878D82A}">
                    <a16:rowId xmlns:a16="http://schemas.microsoft.com/office/drawing/2014/main" xmlns="" val="10023"/>
                  </a:ext>
                </a:extLst>
              </a:tr>
              <a:tr h="190500">
                <a:tc>
                  <a:txBody>
                    <a:bodyPr/>
                    <a:lstStyle/>
                    <a:p>
                      <a:pPr algn="l" fontAlgn="b"/>
                      <a:r>
                        <a:rPr lang="de-DE" sz="1100" b="0" i="0" u="none" strike="noStrike">
                          <a:solidFill>
                            <a:srgbClr val="000000"/>
                          </a:solidFill>
                          <a:effectLst/>
                          <a:latin typeface="Calibri"/>
                        </a:rPr>
                        <a:t>Kroatien</a:t>
                      </a:r>
                    </a:p>
                  </a:txBody>
                  <a:tcPr marL="9525" marR="9525" marT="9525" marB="0" anchor="b"/>
                </a:tc>
                <a:tc>
                  <a:txBody>
                    <a:bodyPr/>
                    <a:lstStyle/>
                    <a:p>
                      <a:pPr algn="r" fontAlgn="b"/>
                      <a:r>
                        <a:rPr lang="de-DE" sz="1100" b="0" i="0" u="none" strike="noStrike">
                          <a:solidFill>
                            <a:srgbClr val="000000"/>
                          </a:solidFill>
                          <a:effectLst/>
                          <a:latin typeface="Calibri"/>
                        </a:rPr>
                        <a:t>571,19</a:t>
                      </a:r>
                    </a:p>
                  </a:txBody>
                  <a:tcPr marL="9525" marR="9525" marT="9525" marB="0" anchor="b"/>
                </a:tc>
                <a:extLst>
                  <a:ext uri="{0D108BD9-81ED-4DB2-BD59-A6C34878D82A}">
                    <a16:rowId xmlns:a16="http://schemas.microsoft.com/office/drawing/2014/main" xmlns="" val="10001"/>
                  </a:ext>
                </a:extLst>
              </a:tr>
              <a:tr h="190500">
                <a:tc>
                  <a:txBody>
                    <a:bodyPr/>
                    <a:lstStyle/>
                    <a:p>
                      <a:pPr algn="l" fontAlgn="b"/>
                      <a:r>
                        <a:rPr lang="de-DE" sz="1100" b="0" i="0" u="none" strike="noStrike">
                          <a:solidFill>
                            <a:srgbClr val="000000"/>
                          </a:solidFill>
                          <a:effectLst/>
                          <a:latin typeface="Calibri"/>
                        </a:rPr>
                        <a:t>Litauen</a:t>
                      </a:r>
                    </a:p>
                  </a:txBody>
                  <a:tcPr marL="9525" marR="9525" marT="9525" marB="0" anchor="b"/>
                </a:tc>
                <a:tc>
                  <a:txBody>
                    <a:bodyPr/>
                    <a:lstStyle/>
                    <a:p>
                      <a:pPr algn="r" fontAlgn="b"/>
                      <a:r>
                        <a:rPr lang="de-DE" sz="1100" b="0" i="0" u="none" strike="noStrike">
                          <a:solidFill>
                            <a:srgbClr val="000000"/>
                          </a:solidFill>
                          <a:effectLst/>
                          <a:latin typeface="Calibri"/>
                        </a:rPr>
                        <a:t>553,04</a:t>
                      </a:r>
                    </a:p>
                  </a:txBody>
                  <a:tcPr marL="9525" marR="9525" marT="9525" marB="0" anchor="b"/>
                </a:tc>
                <a:extLst>
                  <a:ext uri="{0D108BD9-81ED-4DB2-BD59-A6C34878D82A}">
                    <a16:rowId xmlns:a16="http://schemas.microsoft.com/office/drawing/2014/main" xmlns="" val="10024"/>
                  </a:ext>
                </a:extLst>
              </a:tr>
              <a:tr h="190500">
                <a:tc>
                  <a:txBody>
                    <a:bodyPr/>
                    <a:lstStyle/>
                    <a:p>
                      <a:pPr algn="l" fontAlgn="b"/>
                      <a:r>
                        <a:rPr lang="de-DE" sz="1100" b="0" i="0" u="none" strike="noStrike">
                          <a:solidFill>
                            <a:srgbClr val="000000"/>
                          </a:solidFill>
                          <a:effectLst/>
                          <a:latin typeface="Calibri"/>
                        </a:rPr>
                        <a:t>Slowenien</a:t>
                      </a:r>
                    </a:p>
                  </a:txBody>
                  <a:tcPr marL="9525" marR="9525" marT="9525" marB="0" anchor="b"/>
                </a:tc>
                <a:tc>
                  <a:txBody>
                    <a:bodyPr/>
                    <a:lstStyle/>
                    <a:p>
                      <a:pPr algn="r" fontAlgn="b"/>
                      <a:r>
                        <a:rPr lang="de-DE" sz="1100" b="0" i="0" u="none" strike="noStrike">
                          <a:solidFill>
                            <a:srgbClr val="000000"/>
                          </a:solidFill>
                          <a:effectLst/>
                          <a:latin typeface="Calibri"/>
                        </a:rPr>
                        <a:t>479,6</a:t>
                      </a:r>
                    </a:p>
                  </a:txBody>
                  <a:tcPr marL="9525" marR="9525" marT="9525" marB="0" anchor="b"/>
                </a:tc>
                <a:extLst>
                  <a:ext uri="{0D108BD9-81ED-4DB2-BD59-A6C34878D82A}">
                    <a16:rowId xmlns:a16="http://schemas.microsoft.com/office/drawing/2014/main" xmlns="" val="2553330640"/>
                  </a:ext>
                </a:extLst>
              </a:tr>
              <a:tr h="190500">
                <a:tc>
                  <a:txBody>
                    <a:bodyPr/>
                    <a:lstStyle/>
                    <a:p>
                      <a:pPr algn="l" fontAlgn="b"/>
                      <a:r>
                        <a:rPr lang="de-DE" sz="1100" b="0" i="0" u="none" strike="noStrike">
                          <a:solidFill>
                            <a:srgbClr val="000000"/>
                          </a:solidFill>
                          <a:effectLst/>
                          <a:latin typeface="Calibri"/>
                        </a:rPr>
                        <a:t>Liechtenstein</a:t>
                      </a:r>
                    </a:p>
                  </a:txBody>
                  <a:tcPr marL="9525" marR="9525" marT="9525" marB="0" anchor="b"/>
                </a:tc>
                <a:tc>
                  <a:txBody>
                    <a:bodyPr/>
                    <a:lstStyle/>
                    <a:p>
                      <a:pPr algn="r" fontAlgn="b"/>
                      <a:r>
                        <a:rPr lang="de-DE" sz="1100" b="0" i="0" u="none" strike="noStrike">
                          <a:solidFill>
                            <a:srgbClr val="000000"/>
                          </a:solidFill>
                          <a:effectLst/>
                          <a:latin typeface="Calibri"/>
                        </a:rPr>
                        <a:t>427,33</a:t>
                      </a:r>
                    </a:p>
                  </a:txBody>
                  <a:tcPr marL="9525" marR="9525" marT="9525" marB="0" anchor="b"/>
                </a:tc>
                <a:extLst>
                  <a:ext uri="{0D108BD9-81ED-4DB2-BD59-A6C34878D82A}">
                    <a16:rowId xmlns:a16="http://schemas.microsoft.com/office/drawing/2014/main" xmlns="" val="10025"/>
                  </a:ext>
                </a:extLst>
              </a:tr>
              <a:tr h="190500">
                <a:tc>
                  <a:txBody>
                    <a:bodyPr/>
                    <a:lstStyle/>
                    <a:p>
                      <a:pPr algn="l" fontAlgn="b"/>
                      <a:r>
                        <a:rPr lang="de-DE" sz="1100" b="0" i="0" u="none" strike="noStrike">
                          <a:solidFill>
                            <a:srgbClr val="000000"/>
                          </a:solidFill>
                          <a:effectLst/>
                          <a:latin typeface="Calibri"/>
                        </a:rPr>
                        <a:t>Ungarn</a:t>
                      </a:r>
                    </a:p>
                  </a:txBody>
                  <a:tcPr marL="9525" marR="9525" marT="9525" marB="0" anchor="b"/>
                </a:tc>
                <a:tc>
                  <a:txBody>
                    <a:bodyPr/>
                    <a:lstStyle/>
                    <a:p>
                      <a:pPr algn="r" fontAlgn="b"/>
                      <a:r>
                        <a:rPr lang="de-DE" sz="1100" b="0" i="0" u="none" strike="noStrike">
                          <a:solidFill>
                            <a:srgbClr val="000000"/>
                          </a:solidFill>
                          <a:effectLst/>
                          <a:latin typeface="Calibri"/>
                        </a:rPr>
                        <a:t>377,67</a:t>
                      </a:r>
                    </a:p>
                  </a:txBody>
                  <a:tcPr marL="9525" marR="9525" marT="9525" marB="0" anchor="b"/>
                </a:tc>
                <a:extLst>
                  <a:ext uri="{0D108BD9-81ED-4DB2-BD59-A6C34878D82A}">
                    <a16:rowId xmlns:a16="http://schemas.microsoft.com/office/drawing/2014/main" xmlns="" val="10026"/>
                  </a:ext>
                </a:extLst>
              </a:tr>
              <a:tr h="190500">
                <a:tc>
                  <a:txBody>
                    <a:bodyPr/>
                    <a:lstStyle/>
                    <a:p>
                      <a:pPr algn="l" fontAlgn="b"/>
                      <a:r>
                        <a:rPr lang="de-DE" sz="1100" b="0" i="0" u="none" strike="noStrike">
                          <a:solidFill>
                            <a:srgbClr val="000000"/>
                          </a:solidFill>
                          <a:effectLst/>
                          <a:latin typeface="Calibri"/>
                        </a:rPr>
                        <a:t>Österreich</a:t>
                      </a:r>
                    </a:p>
                  </a:txBody>
                  <a:tcPr marL="9525" marR="9525" marT="9525" marB="0" anchor="b"/>
                </a:tc>
                <a:tc>
                  <a:txBody>
                    <a:bodyPr/>
                    <a:lstStyle/>
                    <a:p>
                      <a:pPr algn="r" fontAlgn="b"/>
                      <a:r>
                        <a:rPr lang="de-DE" sz="1100" b="0" i="0" u="none" strike="noStrike">
                          <a:solidFill>
                            <a:srgbClr val="000000"/>
                          </a:solidFill>
                          <a:effectLst/>
                          <a:latin typeface="Calibri"/>
                        </a:rPr>
                        <a:t>376,64</a:t>
                      </a:r>
                    </a:p>
                  </a:txBody>
                  <a:tcPr marL="9525" marR="9525" marT="9525" marB="0" anchor="b"/>
                </a:tc>
                <a:extLst>
                  <a:ext uri="{0D108BD9-81ED-4DB2-BD59-A6C34878D82A}">
                    <a16:rowId xmlns:a16="http://schemas.microsoft.com/office/drawing/2014/main" xmlns="" val="10002"/>
                  </a:ext>
                </a:extLst>
              </a:tr>
              <a:tr h="190500">
                <a:tc>
                  <a:txBody>
                    <a:bodyPr/>
                    <a:lstStyle/>
                    <a:p>
                      <a:pPr algn="l" fontAlgn="b"/>
                      <a:r>
                        <a:rPr lang="de-DE" sz="1100" b="0" i="0" u="none" strike="noStrike">
                          <a:solidFill>
                            <a:srgbClr val="000000"/>
                          </a:solidFill>
                          <a:effectLst/>
                          <a:latin typeface="Calibri"/>
                        </a:rPr>
                        <a:t>Polen</a:t>
                      </a:r>
                    </a:p>
                  </a:txBody>
                  <a:tcPr marL="9525" marR="9525" marT="9525" marB="0" anchor="b"/>
                </a:tc>
                <a:tc>
                  <a:txBody>
                    <a:bodyPr/>
                    <a:lstStyle/>
                    <a:p>
                      <a:pPr algn="r" fontAlgn="b"/>
                      <a:r>
                        <a:rPr lang="de-DE" sz="1100" b="0" i="0" u="none" strike="noStrike">
                          <a:solidFill>
                            <a:srgbClr val="000000"/>
                          </a:solidFill>
                          <a:effectLst/>
                          <a:latin typeface="Calibri"/>
                        </a:rPr>
                        <a:t>342,66</a:t>
                      </a:r>
                    </a:p>
                  </a:txBody>
                  <a:tcPr marL="9525" marR="9525" marT="9525" marB="0" anchor="b"/>
                </a:tc>
                <a:extLst>
                  <a:ext uri="{0D108BD9-81ED-4DB2-BD59-A6C34878D82A}">
                    <a16:rowId xmlns:a16="http://schemas.microsoft.com/office/drawing/2014/main" xmlns="" val="10027"/>
                  </a:ext>
                </a:extLst>
              </a:tr>
              <a:tr h="190500">
                <a:tc>
                  <a:txBody>
                    <a:bodyPr/>
                    <a:lstStyle/>
                    <a:p>
                      <a:pPr algn="l" fontAlgn="b"/>
                      <a:r>
                        <a:rPr lang="de-DE" sz="1100" b="0" i="0" u="none" strike="noStrike">
                          <a:solidFill>
                            <a:srgbClr val="000000"/>
                          </a:solidFill>
                          <a:effectLst/>
                          <a:latin typeface="Calibri"/>
                        </a:rPr>
                        <a:t>Portugal</a:t>
                      </a:r>
                    </a:p>
                  </a:txBody>
                  <a:tcPr marL="9525" marR="9525" marT="9525" marB="0" anchor="b"/>
                </a:tc>
                <a:tc>
                  <a:txBody>
                    <a:bodyPr/>
                    <a:lstStyle/>
                    <a:p>
                      <a:pPr algn="r" fontAlgn="b"/>
                      <a:r>
                        <a:rPr lang="de-DE" sz="1100" b="0" i="0" u="none" strike="noStrike">
                          <a:solidFill>
                            <a:srgbClr val="000000"/>
                          </a:solidFill>
                          <a:effectLst/>
                          <a:latin typeface="Calibri"/>
                        </a:rPr>
                        <a:t>338,01</a:t>
                      </a:r>
                    </a:p>
                  </a:txBody>
                  <a:tcPr marL="9525" marR="9525" marT="9525" marB="0" anchor="b"/>
                </a:tc>
                <a:extLst>
                  <a:ext uri="{0D108BD9-81ED-4DB2-BD59-A6C34878D82A}">
                    <a16:rowId xmlns:a16="http://schemas.microsoft.com/office/drawing/2014/main" xmlns="" val="2561997928"/>
                  </a:ext>
                </a:extLst>
              </a:tr>
              <a:tr h="190500">
                <a:tc>
                  <a:txBody>
                    <a:bodyPr/>
                    <a:lstStyle/>
                    <a:p>
                      <a:pPr algn="l" fontAlgn="b"/>
                      <a:r>
                        <a:rPr lang="de-DE" sz="1100" b="0" i="0" u="none" strike="noStrike">
                          <a:solidFill>
                            <a:srgbClr val="000000"/>
                          </a:solidFill>
                          <a:effectLst/>
                          <a:latin typeface="Calibri"/>
                        </a:rPr>
                        <a:t>Schweiz</a:t>
                      </a:r>
                    </a:p>
                  </a:txBody>
                  <a:tcPr marL="9525" marR="9525" marT="9525" marB="0" anchor="b"/>
                </a:tc>
                <a:tc>
                  <a:txBody>
                    <a:bodyPr/>
                    <a:lstStyle/>
                    <a:p>
                      <a:pPr algn="r" fontAlgn="b"/>
                      <a:r>
                        <a:rPr lang="de-DE" sz="1100" b="0" i="0" u="none" strike="noStrike">
                          <a:solidFill>
                            <a:srgbClr val="000000"/>
                          </a:solidFill>
                          <a:effectLst/>
                          <a:latin typeface="Calibri"/>
                        </a:rPr>
                        <a:t>322,24</a:t>
                      </a:r>
                    </a:p>
                  </a:txBody>
                  <a:tcPr marL="9525" marR="9525" marT="9525" marB="0" anchor="b"/>
                </a:tc>
                <a:extLst>
                  <a:ext uri="{0D108BD9-81ED-4DB2-BD59-A6C34878D82A}">
                    <a16:rowId xmlns:a16="http://schemas.microsoft.com/office/drawing/2014/main" xmlns="" val="3509392694"/>
                  </a:ext>
                </a:extLst>
              </a:tr>
              <a:tr h="190500">
                <a:tc>
                  <a:txBody>
                    <a:bodyPr/>
                    <a:lstStyle/>
                    <a:p>
                      <a:pPr algn="l" fontAlgn="b"/>
                      <a:r>
                        <a:rPr lang="de-DE" sz="1100" b="0" i="0" u="none" strike="noStrike">
                          <a:solidFill>
                            <a:srgbClr val="000000"/>
                          </a:solidFill>
                          <a:effectLst/>
                          <a:latin typeface="Calibri"/>
                        </a:rPr>
                        <a:t>Italien</a:t>
                      </a:r>
                    </a:p>
                  </a:txBody>
                  <a:tcPr marL="9525" marR="9525" marT="9525" marB="0" anchor="b"/>
                </a:tc>
                <a:tc>
                  <a:txBody>
                    <a:bodyPr/>
                    <a:lstStyle/>
                    <a:p>
                      <a:pPr algn="r" fontAlgn="b"/>
                      <a:r>
                        <a:rPr lang="de-DE" sz="1100" b="0" i="0" u="none" strike="noStrike">
                          <a:solidFill>
                            <a:srgbClr val="000000"/>
                          </a:solidFill>
                          <a:effectLst/>
                          <a:latin typeface="Calibri"/>
                        </a:rPr>
                        <a:t>304,84</a:t>
                      </a:r>
                    </a:p>
                  </a:txBody>
                  <a:tcPr marL="9525" marR="9525" marT="9525" marB="0" anchor="b"/>
                </a:tc>
                <a:extLst>
                  <a:ext uri="{0D108BD9-81ED-4DB2-BD59-A6C34878D82A}">
                    <a16:rowId xmlns:a16="http://schemas.microsoft.com/office/drawing/2014/main" xmlns="" val="10003"/>
                  </a:ext>
                </a:extLst>
              </a:tr>
              <a:tr h="190500">
                <a:tc>
                  <a:txBody>
                    <a:bodyPr/>
                    <a:lstStyle/>
                    <a:p>
                      <a:pPr algn="l" fontAlgn="b"/>
                      <a:r>
                        <a:rPr lang="de-DE" sz="1100" b="0" i="0" u="none" strike="noStrike">
                          <a:solidFill>
                            <a:srgbClr val="000000"/>
                          </a:solidFill>
                          <a:effectLst/>
                          <a:latin typeface="Calibri"/>
                        </a:rPr>
                        <a:t>Bulgarien</a:t>
                      </a:r>
                    </a:p>
                  </a:txBody>
                  <a:tcPr marL="9525" marR="9525" marT="9525" marB="0" anchor="b"/>
                </a:tc>
                <a:tc>
                  <a:txBody>
                    <a:bodyPr/>
                    <a:lstStyle/>
                    <a:p>
                      <a:pPr algn="r" fontAlgn="b"/>
                      <a:r>
                        <a:rPr lang="de-DE" sz="1100" b="0" i="0" u="none" strike="noStrike">
                          <a:solidFill>
                            <a:srgbClr val="000000"/>
                          </a:solidFill>
                          <a:effectLst/>
                          <a:latin typeface="Calibri"/>
                        </a:rPr>
                        <a:t>300,71</a:t>
                      </a:r>
                    </a:p>
                  </a:txBody>
                  <a:tcPr marL="9525" marR="9525" marT="9525" marB="0" anchor="b"/>
                </a:tc>
                <a:extLst>
                  <a:ext uri="{0D108BD9-81ED-4DB2-BD59-A6C34878D82A}">
                    <a16:rowId xmlns:a16="http://schemas.microsoft.com/office/drawing/2014/main" xmlns="" val="2211973429"/>
                  </a:ext>
                </a:extLst>
              </a:tr>
              <a:tr h="190500">
                <a:tc>
                  <a:txBody>
                    <a:bodyPr/>
                    <a:lstStyle/>
                    <a:p>
                      <a:pPr algn="l" fontAlgn="b"/>
                      <a:r>
                        <a:rPr lang="de-DE" sz="1100" b="0" i="0" u="none" strike="noStrike">
                          <a:solidFill>
                            <a:srgbClr val="000000"/>
                          </a:solidFill>
                          <a:effectLst/>
                          <a:latin typeface="Calibri"/>
                        </a:rPr>
                        <a:t>Rumänien</a:t>
                      </a:r>
                    </a:p>
                  </a:txBody>
                  <a:tcPr marL="9525" marR="9525" marT="9525" marB="0" anchor="b"/>
                </a:tc>
                <a:tc>
                  <a:txBody>
                    <a:bodyPr/>
                    <a:lstStyle/>
                    <a:p>
                      <a:pPr algn="r" fontAlgn="b"/>
                      <a:r>
                        <a:rPr lang="de-DE" sz="1100" b="0" i="0" u="none" strike="noStrike">
                          <a:solidFill>
                            <a:srgbClr val="000000"/>
                          </a:solidFill>
                          <a:effectLst/>
                          <a:latin typeface="Calibri"/>
                        </a:rPr>
                        <a:t>273,89</a:t>
                      </a:r>
                    </a:p>
                  </a:txBody>
                  <a:tcPr marL="9525" marR="9525" marT="9525" marB="0" anchor="b"/>
                </a:tc>
                <a:extLst>
                  <a:ext uri="{0D108BD9-81ED-4DB2-BD59-A6C34878D82A}">
                    <a16:rowId xmlns:a16="http://schemas.microsoft.com/office/drawing/2014/main" xmlns="" val="10004"/>
                  </a:ext>
                </a:extLst>
              </a:tr>
              <a:tr h="190500">
                <a:tc>
                  <a:txBody>
                    <a:bodyPr/>
                    <a:lstStyle/>
                    <a:p>
                      <a:pPr algn="l" fontAlgn="b"/>
                      <a:r>
                        <a:rPr lang="de-DE" sz="1100" b="0" i="0" u="none" strike="noStrike">
                          <a:solidFill>
                            <a:srgbClr val="000000"/>
                          </a:solidFill>
                          <a:effectLst/>
                          <a:latin typeface="Calibri"/>
                        </a:rPr>
                        <a:t>Tschechische Republik</a:t>
                      </a:r>
                    </a:p>
                  </a:txBody>
                  <a:tcPr marL="9525" marR="9525" marT="9525" marB="0" anchor="b"/>
                </a:tc>
                <a:tc>
                  <a:txBody>
                    <a:bodyPr/>
                    <a:lstStyle/>
                    <a:p>
                      <a:pPr algn="r" fontAlgn="b"/>
                      <a:r>
                        <a:rPr lang="de-DE" sz="1100" b="0" i="0" u="none" strike="noStrike">
                          <a:solidFill>
                            <a:srgbClr val="000000"/>
                          </a:solidFill>
                          <a:effectLst/>
                          <a:latin typeface="Calibri"/>
                        </a:rPr>
                        <a:t>261,97</a:t>
                      </a:r>
                    </a:p>
                  </a:txBody>
                  <a:tcPr marL="9525" marR="9525" marT="9525" marB="0" anchor="b"/>
                </a:tc>
                <a:extLst>
                  <a:ext uri="{0D108BD9-81ED-4DB2-BD59-A6C34878D82A}">
                    <a16:rowId xmlns:a16="http://schemas.microsoft.com/office/drawing/2014/main" xmlns="" val="10005"/>
                  </a:ext>
                </a:extLst>
              </a:tr>
              <a:tr h="190500">
                <a:tc>
                  <a:txBody>
                    <a:bodyPr/>
                    <a:lstStyle/>
                    <a:p>
                      <a:pPr algn="l" fontAlgn="b"/>
                      <a:r>
                        <a:rPr lang="de-DE" sz="1100" b="0" i="0" u="none" strike="noStrike">
                          <a:solidFill>
                            <a:srgbClr val="000000"/>
                          </a:solidFill>
                          <a:effectLst/>
                          <a:latin typeface="Calibri"/>
                        </a:rPr>
                        <a:t>Schweden</a:t>
                      </a:r>
                    </a:p>
                  </a:txBody>
                  <a:tcPr marL="9525" marR="9525" marT="9525" marB="0" anchor="b"/>
                </a:tc>
                <a:tc>
                  <a:txBody>
                    <a:bodyPr/>
                    <a:lstStyle/>
                    <a:p>
                      <a:pPr algn="r" fontAlgn="b"/>
                      <a:r>
                        <a:rPr lang="de-DE" sz="1100" b="0" i="0" u="none" strike="noStrike">
                          <a:solidFill>
                            <a:srgbClr val="000000"/>
                          </a:solidFill>
                          <a:effectLst/>
                          <a:latin typeface="Calibri"/>
                        </a:rPr>
                        <a:t>229,76</a:t>
                      </a:r>
                    </a:p>
                  </a:txBody>
                  <a:tcPr marL="9525" marR="9525" marT="9525" marB="0" anchor="b"/>
                </a:tc>
                <a:extLst>
                  <a:ext uri="{0D108BD9-81ED-4DB2-BD59-A6C34878D82A}">
                    <a16:rowId xmlns:a16="http://schemas.microsoft.com/office/drawing/2014/main" xmlns="" val="741908879"/>
                  </a:ext>
                </a:extLst>
              </a:tr>
              <a:tr h="190500">
                <a:tc>
                  <a:txBody>
                    <a:bodyPr/>
                    <a:lstStyle/>
                    <a:p>
                      <a:pPr algn="l" fontAlgn="b"/>
                      <a:r>
                        <a:rPr lang="de-DE" sz="1100" b="0" i="0" u="none" strike="noStrike">
                          <a:solidFill>
                            <a:srgbClr val="000000"/>
                          </a:solidFill>
                          <a:effectLst/>
                          <a:latin typeface="Calibri"/>
                        </a:rPr>
                        <a:t>Zypern</a:t>
                      </a:r>
                    </a:p>
                  </a:txBody>
                  <a:tcPr marL="9525" marR="9525" marT="9525" marB="0" anchor="b"/>
                </a:tc>
                <a:tc>
                  <a:txBody>
                    <a:bodyPr/>
                    <a:lstStyle/>
                    <a:p>
                      <a:pPr algn="r" fontAlgn="b"/>
                      <a:r>
                        <a:rPr lang="de-DE" sz="1100" b="0" i="0" u="none" strike="noStrike">
                          <a:solidFill>
                            <a:srgbClr val="000000"/>
                          </a:solidFill>
                          <a:effectLst/>
                          <a:latin typeface="Calibri"/>
                        </a:rPr>
                        <a:t>202,65</a:t>
                      </a:r>
                    </a:p>
                  </a:txBody>
                  <a:tcPr marL="9525" marR="9525" marT="9525" marB="0" anchor="b"/>
                </a:tc>
                <a:extLst>
                  <a:ext uri="{0D108BD9-81ED-4DB2-BD59-A6C34878D82A}">
                    <a16:rowId xmlns:a16="http://schemas.microsoft.com/office/drawing/2014/main" xmlns="" val="2091527640"/>
                  </a:ext>
                </a:extLst>
              </a:tr>
              <a:tr h="190500">
                <a:tc>
                  <a:txBody>
                    <a:bodyPr/>
                    <a:lstStyle/>
                    <a:p>
                      <a:pPr algn="l" fontAlgn="b"/>
                      <a:r>
                        <a:rPr lang="de-DE" sz="1100" b="0" i="0" u="none" strike="noStrike">
                          <a:solidFill>
                            <a:srgbClr val="000000"/>
                          </a:solidFill>
                          <a:effectLst/>
                          <a:latin typeface="Calibri"/>
                        </a:rPr>
                        <a:t>Lettland</a:t>
                      </a:r>
                    </a:p>
                  </a:txBody>
                  <a:tcPr marL="9525" marR="9525" marT="9525" marB="0" anchor="b"/>
                </a:tc>
                <a:tc>
                  <a:txBody>
                    <a:bodyPr/>
                    <a:lstStyle/>
                    <a:p>
                      <a:pPr algn="r" fontAlgn="b"/>
                      <a:r>
                        <a:rPr lang="de-DE" sz="1100" b="0" i="0" u="none" strike="noStrike">
                          <a:solidFill>
                            <a:srgbClr val="000000"/>
                          </a:solidFill>
                          <a:effectLst/>
                          <a:latin typeface="Calibri"/>
                        </a:rPr>
                        <a:t>198,81</a:t>
                      </a:r>
                    </a:p>
                  </a:txBody>
                  <a:tcPr marL="9525" marR="9525" marT="9525" marB="0" anchor="b"/>
                </a:tc>
                <a:extLst>
                  <a:ext uri="{0D108BD9-81ED-4DB2-BD59-A6C34878D82A}">
                    <a16:rowId xmlns:a16="http://schemas.microsoft.com/office/drawing/2014/main" xmlns="" val="10006"/>
                  </a:ext>
                </a:extLst>
              </a:tr>
              <a:tr h="190500">
                <a:tc>
                  <a:txBody>
                    <a:bodyPr/>
                    <a:lstStyle/>
                    <a:p>
                      <a:pPr algn="l" fontAlgn="b"/>
                      <a:r>
                        <a:rPr lang="de-DE" sz="1100" b="0" i="0" u="none" strike="noStrike">
                          <a:solidFill>
                            <a:srgbClr val="000000"/>
                          </a:solidFill>
                          <a:effectLst/>
                          <a:latin typeface="Calibri"/>
                        </a:rPr>
                        <a:t>Niederlande</a:t>
                      </a:r>
                    </a:p>
                  </a:txBody>
                  <a:tcPr marL="9525" marR="9525" marT="9525" marB="0" anchor="b"/>
                </a:tc>
                <a:tc>
                  <a:txBody>
                    <a:bodyPr/>
                    <a:lstStyle/>
                    <a:p>
                      <a:pPr algn="r" fontAlgn="b"/>
                      <a:r>
                        <a:rPr lang="de-DE" sz="1100" b="0" i="0" u="none" strike="noStrike">
                          <a:solidFill>
                            <a:srgbClr val="000000"/>
                          </a:solidFill>
                          <a:effectLst/>
                          <a:latin typeface="Calibri"/>
                        </a:rPr>
                        <a:t>196,83</a:t>
                      </a:r>
                    </a:p>
                  </a:txBody>
                  <a:tcPr marL="9525" marR="9525" marT="9525" marB="0" anchor="b"/>
                </a:tc>
                <a:extLst>
                  <a:ext uri="{0D108BD9-81ED-4DB2-BD59-A6C34878D82A}">
                    <a16:rowId xmlns:a16="http://schemas.microsoft.com/office/drawing/2014/main" xmlns="" val="10007"/>
                  </a:ext>
                </a:extLst>
              </a:tr>
              <a:tr h="190500">
                <a:tc>
                  <a:txBody>
                    <a:bodyPr/>
                    <a:lstStyle/>
                    <a:p>
                      <a:pPr algn="l" fontAlgn="b"/>
                      <a:r>
                        <a:rPr lang="de-DE" sz="1100" b="0" i="0" u="none" strike="noStrike">
                          <a:solidFill>
                            <a:srgbClr val="000000"/>
                          </a:solidFill>
                          <a:effectLst/>
                          <a:latin typeface="Calibri"/>
                        </a:rPr>
                        <a:t>Estland</a:t>
                      </a:r>
                    </a:p>
                  </a:txBody>
                  <a:tcPr marL="9525" marR="9525" marT="9525" marB="0" anchor="b"/>
                </a:tc>
                <a:tc>
                  <a:txBody>
                    <a:bodyPr/>
                    <a:lstStyle/>
                    <a:p>
                      <a:pPr algn="r" fontAlgn="b"/>
                      <a:r>
                        <a:rPr lang="de-DE" sz="1100" b="0" i="0" u="none" strike="noStrike">
                          <a:solidFill>
                            <a:srgbClr val="000000"/>
                          </a:solidFill>
                          <a:effectLst/>
                          <a:latin typeface="Calibri"/>
                        </a:rPr>
                        <a:t>175,34</a:t>
                      </a:r>
                    </a:p>
                  </a:txBody>
                  <a:tcPr marL="9525" marR="9525" marT="9525" marB="0" anchor="b"/>
                </a:tc>
                <a:extLst>
                  <a:ext uri="{0D108BD9-81ED-4DB2-BD59-A6C34878D82A}">
                    <a16:rowId xmlns:a16="http://schemas.microsoft.com/office/drawing/2014/main" xmlns="" val="10008"/>
                  </a:ext>
                </a:extLst>
              </a:tr>
              <a:tr h="190500">
                <a:tc>
                  <a:txBody>
                    <a:bodyPr/>
                    <a:lstStyle/>
                    <a:p>
                      <a:pPr algn="l" fontAlgn="b"/>
                      <a:r>
                        <a:rPr lang="de-DE" sz="1100" b="0" i="0" u="none" strike="noStrike">
                          <a:solidFill>
                            <a:srgbClr val="000000"/>
                          </a:solidFill>
                          <a:effectLst/>
                          <a:latin typeface="Calibri"/>
                        </a:rPr>
                        <a:t>Slowakei</a:t>
                      </a:r>
                    </a:p>
                  </a:txBody>
                  <a:tcPr marL="9525" marR="9525" marT="9525" marB="0" anchor="b"/>
                </a:tc>
                <a:tc>
                  <a:txBody>
                    <a:bodyPr/>
                    <a:lstStyle/>
                    <a:p>
                      <a:pPr algn="r" fontAlgn="b"/>
                      <a:r>
                        <a:rPr lang="de-DE" sz="1100" b="0" i="0" u="none" strike="noStrike">
                          <a:solidFill>
                            <a:srgbClr val="000000"/>
                          </a:solidFill>
                          <a:effectLst/>
                          <a:latin typeface="Calibri"/>
                        </a:rPr>
                        <a:t>172,01</a:t>
                      </a:r>
                    </a:p>
                  </a:txBody>
                  <a:tcPr marL="9525" marR="9525" marT="9525" marB="0" anchor="b"/>
                </a:tc>
                <a:extLst>
                  <a:ext uri="{0D108BD9-81ED-4DB2-BD59-A6C34878D82A}">
                    <a16:rowId xmlns:a16="http://schemas.microsoft.com/office/drawing/2014/main" xmlns="" val="10009"/>
                  </a:ext>
                </a:extLst>
              </a:tr>
              <a:tr h="190500">
                <a:tc>
                  <a:txBody>
                    <a:bodyPr/>
                    <a:lstStyle/>
                    <a:p>
                      <a:pPr algn="l" fontAlgn="b"/>
                      <a:r>
                        <a:rPr lang="de-DE" sz="1100" b="0" i="0" u="none" strike="noStrike">
                          <a:solidFill>
                            <a:srgbClr val="000000"/>
                          </a:solidFill>
                          <a:effectLst/>
                          <a:latin typeface="Calibri"/>
                        </a:rPr>
                        <a:t>Großbritannien</a:t>
                      </a:r>
                    </a:p>
                  </a:txBody>
                  <a:tcPr marL="9525" marR="9525" marT="9525" marB="0" anchor="b"/>
                </a:tc>
                <a:tc>
                  <a:txBody>
                    <a:bodyPr/>
                    <a:lstStyle/>
                    <a:p>
                      <a:pPr algn="r" fontAlgn="b"/>
                      <a:r>
                        <a:rPr lang="de-DE" sz="1100" b="0" i="0" u="none" strike="noStrike">
                          <a:solidFill>
                            <a:srgbClr val="000000"/>
                          </a:solidFill>
                          <a:effectLst/>
                          <a:latin typeface="Calibri"/>
                        </a:rPr>
                        <a:t>167,73</a:t>
                      </a:r>
                    </a:p>
                  </a:txBody>
                  <a:tcPr marL="9525" marR="9525" marT="9525" marB="0" anchor="b"/>
                </a:tc>
                <a:extLst>
                  <a:ext uri="{0D108BD9-81ED-4DB2-BD59-A6C34878D82A}">
                    <a16:rowId xmlns:a16="http://schemas.microsoft.com/office/drawing/2014/main" xmlns="" val="10010"/>
                  </a:ext>
                </a:extLst>
              </a:tr>
              <a:tr h="190500">
                <a:tc>
                  <a:txBody>
                    <a:bodyPr/>
                    <a:lstStyle/>
                    <a:p>
                      <a:pPr algn="l" fontAlgn="b"/>
                      <a:r>
                        <a:rPr lang="de-DE" sz="1100" b="0" i="0" u="none" strike="noStrike">
                          <a:solidFill>
                            <a:srgbClr val="000000"/>
                          </a:solidFill>
                          <a:effectLst/>
                          <a:latin typeface="Calibri"/>
                        </a:rPr>
                        <a:t>Spanien</a:t>
                      </a:r>
                    </a:p>
                  </a:txBody>
                  <a:tcPr marL="9525" marR="9525" marT="9525" marB="0" anchor="b"/>
                </a:tc>
                <a:tc>
                  <a:txBody>
                    <a:bodyPr/>
                    <a:lstStyle/>
                    <a:p>
                      <a:pPr algn="r" fontAlgn="b"/>
                      <a:r>
                        <a:rPr lang="de-DE" sz="1100" b="0" i="0" u="none" strike="noStrike">
                          <a:solidFill>
                            <a:srgbClr val="000000"/>
                          </a:solidFill>
                          <a:effectLst/>
                          <a:latin typeface="Calibri"/>
                        </a:rPr>
                        <a:t>152,28</a:t>
                      </a:r>
                    </a:p>
                  </a:txBody>
                  <a:tcPr marL="9525" marR="9525" marT="9525" marB="0" anchor="b"/>
                </a:tc>
                <a:extLst>
                  <a:ext uri="{0D108BD9-81ED-4DB2-BD59-A6C34878D82A}">
                    <a16:rowId xmlns:a16="http://schemas.microsoft.com/office/drawing/2014/main" xmlns="" val="10011"/>
                  </a:ext>
                </a:extLst>
              </a:tr>
              <a:tr h="190500">
                <a:tc>
                  <a:txBody>
                    <a:bodyPr/>
                    <a:lstStyle/>
                    <a:p>
                      <a:pPr algn="l" fontAlgn="b"/>
                      <a:r>
                        <a:rPr lang="de-DE" sz="1100" b="0" i="0" u="none" strike="noStrike">
                          <a:solidFill>
                            <a:srgbClr val="000000"/>
                          </a:solidFill>
                          <a:effectLst/>
                          <a:latin typeface="Calibri"/>
                        </a:rPr>
                        <a:t>Dänemark</a:t>
                      </a:r>
                    </a:p>
                  </a:txBody>
                  <a:tcPr marL="9525" marR="9525" marT="9525" marB="0" anchor="b"/>
                </a:tc>
                <a:tc>
                  <a:txBody>
                    <a:bodyPr/>
                    <a:lstStyle/>
                    <a:p>
                      <a:pPr algn="r" fontAlgn="b"/>
                      <a:r>
                        <a:rPr lang="de-DE" sz="1100" b="0" i="0" u="none" strike="noStrike">
                          <a:solidFill>
                            <a:srgbClr val="000000"/>
                          </a:solidFill>
                          <a:effectLst/>
                          <a:latin typeface="Calibri"/>
                        </a:rPr>
                        <a:t>150,17</a:t>
                      </a:r>
                    </a:p>
                  </a:txBody>
                  <a:tcPr marL="9525" marR="9525" marT="9525" marB="0" anchor="b"/>
                </a:tc>
                <a:extLst>
                  <a:ext uri="{0D108BD9-81ED-4DB2-BD59-A6C34878D82A}">
                    <a16:rowId xmlns:a16="http://schemas.microsoft.com/office/drawing/2014/main" xmlns="" val="10012"/>
                  </a:ext>
                </a:extLst>
              </a:tr>
              <a:tr h="190500">
                <a:tc>
                  <a:txBody>
                    <a:bodyPr/>
                    <a:lstStyle/>
                    <a:p>
                      <a:pPr algn="l" fontAlgn="b"/>
                      <a:r>
                        <a:rPr lang="de-DE" sz="1100" b="0" i="0" u="none" strike="noStrike">
                          <a:solidFill>
                            <a:srgbClr val="000000"/>
                          </a:solidFill>
                          <a:effectLst/>
                          <a:latin typeface="Calibri"/>
                        </a:rPr>
                        <a:t>Deutschland</a:t>
                      </a:r>
                    </a:p>
                  </a:txBody>
                  <a:tcPr marL="9525" marR="9525" marT="9525" marB="0" anchor="b"/>
                </a:tc>
                <a:tc>
                  <a:txBody>
                    <a:bodyPr/>
                    <a:lstStyle/>
                    <a:p>
                      <a:pPr algn="r" fontAlgn="b"/>
                      <a:r>
                        <a:rPr lang="de-DE" sz="1100" b="0" i="0" u="none" strike="noStrike">
                          <a:solidFill>
                            <a:srgbClr val="000000"/>
                          </a:solidFill>
                          <a:effectLst/>
                          <a:latin typeface="Calibri"/>
                        </a:rPr>
                        <a:t>149,88</a:t>
                      </a:r>
                    </a:p>
                  </a:txBody>
                  <a:tcPr marL="9525" marR="9525" marT="9525" marB="0" anchor="b"/>
                </a:tc>
                <a:extLst>
                  <a:ext uri="{0D108BD9-81ED-4DB2-BD59-A6C34878D82A}">
                    <a16:rowId xmlns:a16="http://schemas.microsoft.com/office/drawing/2014/main" xmlns="" val="10013"/>
                  </a:ext>
                </a:extLst>
              </a:tr>
              <a:tr h="190500">
                <a:tc>
                  <a:txBody>
                    <a:bodyPr/>
                    <a:lstStyle/>
                    <a:p>
                      <a:pPr algn="l" fontAlgn="b"/>
                      <a:r>
                        <a:rPr lang="de-DE" sz="1100" b="0" i="0" u="none" strike="noStrike">
                          <a:solidFill>
                            <a:srgbClr val="000000"/>
                          </a:solidFill>
                          <a:effectLst/>
                          <a:latin typeface="Calibri"/>
                        </a:rPr>
                        <a:t>Frankreich</a:t>
                      </a:r>
                    </a:p>
                  </a:txBody>
                  <a:tcPr marL="9525" marR="9525" marT="9525" marB="0" anchor="b"/>
                </a:tc>
                <a:tc>
                  <a:txBody>
                    <a:bodyPr/>
                    <a:lstStyle/>
                    <a:p>
                      <a:pPr algn="r" fontAlgn="b"/>
                      <a:r>
                        <a:rPr lang="de-DE" sz="1100" b="0" i="0" u="none" strike="noStrike">
                          <a:solidFill>
                            <a:srgbClr val="000000"/>
                          </a:solidFill>
                          <a:effectLst/>
                          <a:latin typeface="Calibri"/>
                        </a:rPr>
                        <a:t>121,84</a:t>
                      </a:r>
                    </a:p>
                  </a:txBody>
                  <a:tcPr marL="9525" marR="9525" marT="9525" marB="0" anchor="b"/>
                </a:tc>
                <a:extLst>
                  <a:ext uri="{0D108BD9-81ED-4DB2-BD59-A6C34878D82A}">
                    <a16:rowId xmlns:a16="http://schemas.microsoft.com/office/drawing/2014/main" xmlns="" val="10014"/>
                  </a:ext>
                </a:extLst>
              </a:tr>
              <a:tr h="190500">
                <a:tc>
                  <a:txBody>
                    <a:bodyPr/>
                    <a:lstStyle/>
                    <a:p>
                      <a:pPr algn="l" fontAlgn="b"/>
                      <a:r>
                        <a:rPr lang="de-DE" sz="1100" b="0" i="0" u="none" strike="noStrike">
                          <a:solidFill>
                            <a:srgbClr val="000000"/>
                          </a:solidFill>
                          <a:effectLst/>
                          <a:latin typeface="Calibri"/>
                        </a:rPr>
                        <a:t>Griechenland</a:t>
                      </a:r>
                    </a:p>
                  </a:txBody>
                  <a:tcPr marL="9525" marR="9525" marT="9525" marB="0" anchor="b"/>
                </a:tc>
                <a:tc>
                  <a:txBody>
                    <a:bodyPr/>
                    <a:lstStyle/>
                    <a:p>
                      <a:pPr algn="r" fontAlgn="b"/>
                      <a:r>
                        <a:rPr lang="de-DE" sz="1100" b="0" i="0" u="none" strike="noStrike">
                          <a:solidFill>
                            <a:srgbClr val="000000"/>
                          </a:solidFill>
                          <a:effectLst/>
                          <a:latin typeface="Calibri"/>
                        </a:rPr>
                        <a:t>120,41</a:t>
                      </a:r>
                    </a:p>
                  </a:txBody>
                  <a:tcPr marL="9525" marR="9525" marT="9525" marB="0" anchor="b"/>
                </a:tc>
                <a:extLst>
                  <a:ext uri="{0D108BD9-81ED-4DB2-BD59-A6C34878D82A}">
                    <a16:rowId xmlns:a16="http://schemas.microsoft.com/office/drawing/2014/main" xmlns="" val="10015"/>
                  </a:ext>
                </a:extLst>
              </a:tr>
              <a:tr h="190500">
                <a:tc>
                  <a:txBody>
                    <a:bodyPr/>
                    <a:lstStyle/>
                    <a:p>
                      <a:pPr algn="l" fontAlgn="b"/>
                      <a:r>
                        <a:rPr lang="de-DE" sz="1100" b="0" i="0" u="none" strike="noStrike">
                          <a:solidFill>
                            <a:srgbClr val="000000"/>
                          </a:solidFill>
                          <a:effectLst/>
                          <a:latin typeface="Calibri"/>
                        </a:rPr>
                        <a:t>Malta</a:t>
                      </a:r>
                    </a:p>
                  </a:txBody>
                  <a:tcPr marL="9525" marR="9525" marT="9525" marB="0" anchor="b"/>
                </a:tc>
                <a:tc>
                  <a:txBody>
                    <a:bodyPr/>
                    <a:lstStyle/>
                    <a:p>
                      <a:pPr algn="r" fontAlgn="b"/>
                      <a:r>
                        <a:rPr lang="de-DE" sz="1100" b="0" i="0" u="none" strike="noStrike">
                          <a:solidFill>
                            <a:srgbClr val="000000"/>
                          </a:solidFill>
                          <a:effectLst/>
                          <a:latin typeface="Calibri"/>
                        </a:rPr>
                        <a:t>119,13</a:t>
                      </a:r>
                    </a:p>
                  </a:txBody>
                  <a:tcPr marL="9525" marR="9525" marT="9525" marB="0" anchor="b"/>
                </a:tc>
                <a:extLst>
                  <a:ext uri="{0D108BD9-81ED-4DB2-BD59-A6C34878D82A}">
                    <a16:rowId xmlns:a16="http://schemas.microsoft.com/office/drawing/2014/main" xmlns="" val="10016"/>
                  </a:ext>
                </a:extLst>
              </a:tr>
              <a:tr h="190500">
                <a:tc>
                  <a:txBody>
                    <a:bodyPr/>
                    <a:lstStyle/>
                    <a:p>
                      <a:pPr algn="l" fontAlgn="b"/>
                      <a:r>
                        <a:rPr lang="de-DE" sz="1100" b="0" i="0" u="none" strike="noStrike">
                          <a:solidFill>
                            <a:srgbClr val="000000"/>
                          </a:solidFill>
                          <a:effectLst/>
                          <a:latin typeface="Calibri"/>
                        </a:rPr>
                        <a:t>Belgien</a:t>
                      </a:r>
                    </a:p>
                  </a:txBody>
                  <a:tcPr marL="9525" marR="9525" marT="9525" marB="0" anchor="b"/>
                </a:tc>
                <a:tc>
                  <a:txBody>
                    <a:bodyPr/>
                    <a:lstStyle/>
                    <a:p>
                      <a:pPr algn="r" fontAlgn="b"/>
                      <a:r>
                        <a:rPr lang="de-DE" sz="1100" b="0" i="0" u="none" strike="noStrike">
                          <a:solidFill>
                            <a:srgbClr val="000000"/>
                          </a:solidFill>
                          <a:effectLst/>
                          <a:latin typeface="Calibri"/>
                        </a:rPr>
                        <a:t>116,1</a:t>
                      </a:r>
                    </a:p>
                  </a:txBody>
                  <a:tcPr marL="9525" marR="9525" marT="9525" marB="0" anchor="b"/>
                </a:tc>
                <a:extLst>
                  <a:ext uri="{0D108BD9-81ED-4DB2-BD59-A6C34878D82A}">
                    <a16:rowId xmlns:a16="http://schemas.microsoft.com/office/drawing/2014/main" xmlns="" val="10017"/>
                  </a:ext>
                </a:extLst>
              </a:tr>
              <a:tr h="190500">
                <a:tc>
                  <a:txBody>
                    <a:bodyPr/>
                    <a:lstStyle/>
                    <a:p>
                      <a:pPr algn="l" fontAlgn="b"/>
                      <a:r>
                        <a:rPr lang="de-DE" sz="1100" b="0" i="0" u="none" strike="noStrike" dirty="0">
                          <a:solidFill>
                            <a:srgbClr val="000000"/>
                          </a:solidFill>
                          <a:effectLst/>
                          <a:latin typeface="Calibri"/>
                        </a:rPr>
                        <a:t>Norwegen</a:t>
                      </a:r>
                    </a:p>
                  </a:txBody>
                  <a:tcPr marL="9525" marR="9525" marT="9525" marB="0" anchor="b"/>
                </a:tc>
                <a:tc>
                  <a:txBody>
                    <a:bodyPr/>
                    <a:lstStyle/>
                    <a:p>
                      <a:pPr algn="r" fontAlgn="b"/>
                      <a:r>
                        <a:rPr lang="de-DE" sz="1100" b="0" i="0" u="none" strike="noStrike" dirty="0">
                          <a:solidFill>
                            <a:srgbClr val="000000"/>
                          </a:solidFill>
                          <a:effectLst/>
                          <a:latin typeface="Calibri"/>
                        </a:rPr>
                        <a:t>62,1</a:t>
                      </a:r>
                    </a:p>
                  </a:txBody>
                  <a:tcPr marL="9525" marR="9525" marT="9525" marB="0" anchor="b"/>
                </a:tc>
                <a:extLst>
                  <a:ext uri="{0D108BD9-81ED-4DB2-BD59-A6C34878D82A}">
                    <a16:rowId xmlns:a16="http://schemas.microsoft.com/office/drawing/2014/main" xmlns="" val="10018"/>
                  </a:ext>
                </a:extLst>
              </a:tr>
              <a:tr h="190500">
                <a:tc>
                  <a:txBody>
                    <a:bodyPr/>
                    <a:lstStyle/>
                    <a:p>
                      <a:pPr algn="l" fontAlgn="b"/>
                      <a:r>
                        <a:rPr lang="de-DE" sz="1100" b="0" i="0" u="none" strike="noStrike" dirty="0" smtClean="0">
                          <a:solidFill>
                            <a:srgbClr val="FF0000"/>
                          </a:solidFill>
                          <a:effectLst/>
                          <a:latin typeface="Calibri"/>
                        </a:rPr>
                        <a:t>Finnland</a:t>
                      </a:r>
                      <a:endParaRPr lang="de-DE" sz="1100" b="0" i="0" u="none" strike="noStrike" dirty="0">
                        <a:solidFill>
                          <a:srgbClr val="FF0000"/>
                        </a:solidFill>
                        <a:effectLst/>
                        <a:latin typeface="Calibri"/>
                      </a:endParaRPr>
                    </a:p>
                  </a:txBody>
                  <a:tcPr marL="9525" marR="9525" marT="9525" marB="0" anchor="b"/>
                </a:tc>
                <a:tc>
                  <a:txBody>
                    <a:bodyPr/>
                    <a:lstStyle/>
                    <a:p>
                      <a:pPr algn="r" fontAlgn="b"/>
                      <a:r>
                        <a:rPr lang="de-DE" sz="1100" b="0" i="0" u="none" strike="noStrike" dirty="0">
                          <a:solidFill>
                            <a:srgbClr val="FF0000"/>
                          </a:solidFill>
                          <a:effectLst/>
                          <a:latin typeface="Calibri"/>
                        </a:rPr>
                        <a:t>56,02</a:t>
                      </a:r>
                    </a:p>
                  </a:txBody>
                  <a:tcPr marL="9525" marR="9525" marT="9525" marB="0" anchor="b"/>
                </a:tc>
              </a:tr>
            </a:tbl>
          </a:graphicData>
        </a:graphic>
      </p:graphicFrame>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3825" y="1124744"/>
            <a:ext cx="5690175"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446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01470" y="992216"/>
            <a:ext cx="8741060" cy="5877272"/>
          </a:xfrm>
        </p:spPr>
        <p:txBody>
          <a:bodyPr>
            <a:noAutofit/>
          </a:bodyPr>
          <a:lstStyle/>
          <a:p>
            <a:pPr>
              <a:spcBef>
                <a:spcPts val="0"/>
              </a:spcBef>
              <a:spcAft>
                <a:spcPts val="600"/>
              </a:spcAft>
              <a:buClr>
                <a:srgbClr val="0070C0"/>
              </a:buClr>
              <a:buFont typeface="Wingdings" panose="05000000000000000000" pitchFamily="2" charset="2"/>
              <a:buChar char="§"/>
            </a:pPr>
            <a:r>
              <a:rPr lang="de-DE" sz="1600" dirty="0"/>
              <a:t>Weltweite Verteilung der neuen </a:t>
            </a:r>
            <a:r>
              <a:rPr lang="de-DE" sz="1600" b="1" dirty="0"/>
              <a:t>Fälle</a:t>
            </a:r>
            <a:r>
              <a:rPr lang="de-DE" sz="1600" dirty="0"/>
              <a:t> in den letzten 7T: Amerika </a:t>
            </a:r>
            <a:r>
              <a:rPr lang="de-DE" sz="1600" dirty="0" smtClean="0"/>
              <a:t>42,3%, </a:t>
            </a:r>
            <a:r>
              <a:rPr lang="de-DE" sz="1600" dirty="0"/>
              <a:t>Europa </a:t>
            </a:r>
            <a:r>
              <a:rPr lang="de-DE" sz="1600" dirty="0" smtClean="0"/>
              <a:t>39,5</a:t>
            </a:r>
            <a:r>
              <a:rPr lang="de-DE" sz="1600" dirty="0" smtClean="0"/>
              <a:t>%, </a:t>
            </a:r>
            <a:r>
              <a:rPr lang="de-DE" sz="1600" dirty="0"/>
              <a:t>Asien </a:t>
            </a:r>
            <a:r>
              <a:rPr lang="de-DE" sz="1600" dirty="0" smtClean="0"/>
              <a:t>15,8%, </a:t>
            </a:r>
            <a:r>
              <a:rPr lang="de-DE" sz="1600" dirty="0"/>
              <a:t>Afrika </a:t>
            </a:r>
            <a:r>
              <a:rPr lang="de-DE" sz="1600" dirty="0" smtClean="0"/>
              <a:t>2,4%, </a:t>
            </a:r>
            <a:r>
              <a:rPr lang="de-DE" sz="1600" dirty="0"/>
              <a:t>Ozeanien </a:t>
            </a:r>
            <a:r>
              <a:rPr lang="de-DE" sz="1600" dirty="0" smtClean="0"/>
              <a:t>0,04% </a:t>
            </a:r>
            <a:endParaRPr lang="de-DE" sz="1600" dirty="0"/>
          </a:p>
          <a:p>
            <a:pPr>
              <a:spcBef>
                <a:spcPts val="0"/>
              </a:spcBef>
              <a:spcAft>
                <a:spcPts val="600"/>
              </a:spcAft>
              <a:buClr>
                <a:srgbClr val="0070C0"/>
              </a:buClr>
              <a:buFont typeface="Wingdings" panose="05000000000000000000" pitchFamily="2" charset="2"/>
              <a:buChar char="§"/>
            </a:pPr>
            <a:r>
              <a:rPr lang="de-DE" sz="1600" dirty="0"/>
              <a:t>Weltweite Verteilung der neuen </a:t>
            </a:r>
            <a:r>
              <a:rPr lang="de-DE" sz="1600" b="1" dirty="0"/>
              <a:t>Todesfälle</a:t>
            </a:r>
            <a:r>
              <a:rPr lang="de-DE" sz="1600" dirty="0"/>
              <a:t> in den letzten 7T: Europa </a:t>
            </a:r>
            <a:r>
              <a:rPr lang="de-DE" sz="1600" dirty="0" smtClean="0"/>
              <a:t>50,1%, </a:t>
            </a:r>
            <a:r>
              <a:rPr lang="de-DE" sz="1600" dirty="0"/>
              <a:t>Amerika </a:t>
            </a:r>
            <a:r>
              <a:rPr lang="de-DE" sz="1600" dirty="0" smtClean="0"/>
              <a:t>31,8%, </a:t>
            </a:r>
            <a:r>
              <a:rPr lang="de-DE" sz="1600" dirty="0"/>
              <a:t>Asien </a:t>
            </a:r>
            <a:r>
              <a:rPr lang="de-DE" sz="1600" dirty="0" smtClean="0"/>
              <a:t>14,4%, </a:t>
            </a:r>
            <a:r>
              <a:rPr lang="de-DE" sz="1600" dirty="0"/>
              <a:t>Afrika </a:t>
            </a:r>
            <a:r>
              <a:rPr lang="de-DE" sz="1600" dirty="0" smtClean="0"/>
              <a:t>2,9%, </a:t>
            </a:r>
            <a:r>
              <a:rPr lang="de-DE" sz="1600" dirty="0"/>
              <a:t>Ozeanien 0,02%</a:t>
            </a:r>
          </a:p>
          <a:p>
            <a:pPr>
              <a:spcBef>
                <a:spcPts val="0"/>
              </a:spcBef>
              <a:spcAft>
                <a:spcPts val="600"/>
              </a:spcAft>
              <a:buClr>
                <a:srgbClr val="0070C0"/>
              </a:buClr>
              <a:buFont typeface="Wingdings" panose="05000000000000000000" pitchFamily="2" charset="2"/>
              <a:buChar char="§"/>
            </a:pPr>
            <a:endParaRPr lang="de-DE" sz="1600" dirty="0"/>
          </a:p>
          <a:p>
            <a:pPr>
              <a:spcBef>
                <a:spcPts val="0"/>
              </a:spcBef>
              <a:spcAft>
                <a:spcPts val="600"/>
              </a:spcAft>
              <a:buClr>
                <a:srgbClr val="0070C0"/>
              </a:buClr>
              <a:buFont typeface="Wingdings" panose="05000000000000000000" pitchFamily="2" charset="2"/>
              <a:buChar char="§"/>
            </a:pPr>
            <a:r>
              <a:rPr lang="de-DE" sz="1800" dirty="0" smtClean="0"/>
              <a:t>Asien:</a:t>
            </a:r>
            <a:endParaRPr lang="de-DE" sz="1400" dirty="0"/>
          </a:p>
          <a:p>
            <a:pPr lvl="1">
              <a:spcBef>
                <a:spcPts val="0"/>
              </a:spcBef>
              <a:spcAft>
                <a:spcPts val="600"/>
              </a:spcAft>
              <a:buClr>
                <a:srgbClr val="0070C0"/>
              </a:buClr>
              <a:buFont typeface="Courier New" panose="02070309020205020404" pitchFamily="49" charset="0"/>
              <a:buChar char="o"/>
            </a:pPr>
            <a:r>
              <a:rPr lang="de-DE" sz="1600" dirty="0" smtClean="0"/>
              <a:t>Japan und </a:t>
            </a:r>
            <a:r>
              <a:rPr lang="de-DE" sz="1600" dirty="0" smtClean="0"/>
              <a:t>Südkorea verzeichnen ihre 3. Welle</a:t>
            </a:r>
          </a:p>
          <a:p>
            <a:pPr lvl="1">
              <a:spcBef>
                <a:spcPts val="0"/>
              </a:spcBef>
              <a:spcAft>
                <a:spcPts val="600"/>
              </a:spcAft>
              <a:buClr>
                <a:srgbClr val="0070C0"/>
              </a:buClr>
              <a:buFont typeface="Courier New" panose="02070309020205020404" pitchFamily="49" charset="0"/>
              <a:buChar char="o"/>
            </a:pPr>
            <a:r>
              <a:rPr lang="de-DE" sz="1600" dirty="0" smtClean="0"/>
              <a:t>China: Verkauf von Meeresfrüchten und Tiefkühlware auf dem </a:t>
            </a:r>
            <a:r>
              <a:rPr lang="de-DE" sz="1600" dirty="0" err="1" smtClean="0"/>
              <a:t>Xinfadi</a:t>
            </a:r>
            <a:r>
              <a:rPr lang="de-DE" sz="1600" dirty="0" smtClean="0"/>
              <a:t>-Markt eingestellt: die Ermittlung des Ursprungs des Ausbruchs im Juni in Beijing weist auf eine Übertragung aus der Umgebung auf Menschen hin.</a:t>
            </a:r>
          </a:p>
          <a:p>
            <a:pPr>
              <a:spcBef>
                <a:spcPts val="0"/>
              </a:spcBef>
              <a:spcAft>
                <a:spcPts val="600"/>
              </a:spcAft>
              <a:buClr>
                <a:srgbClr val="0070C0"/>
              </a:buClr>
              <a:buFont typeface="Wingdings" panose="05000000000000000000" pitchFamily="2" charset="2"/>
              <a:buChar char="§"/>
            </a:pPr>
            <a:r>
              <a:rPr lang="de-DE" sz="1800" dirty="0"/>
              <a:t>Amerika</a:t>
            </a:r>
            <a:r>
              <a:rPr lang="de-DE" sz="1800" dirty="0"/>
              <a:t>:</a:t>
            </a:r>
          </a:p>
          <a:p>
            <a:pPr lvl="1">
              <a:spcBef>
                <a:spcPts val="0"/>
              </a:spcBef>
              <a:spcAft>
                <a:spcPts val="600"/>
              </a:spcAft>
              <a:buClr>
                <a:srgbClr val="0070C0"/>
              </a:buClr>
              <a:buFont typeface="Courier New" panose="02070309020205020404" pitchFamily="49" charset="0"/>
              <a:buChar char="o"/>
            </a:pPr>
            <a:r>
              <a:rPr lang="de-DE" sz="1600" dirty="0"/>
              <a:t>PAHO: Sorge um die 2. Welle in Mittel- und Südamerika. Die meisten Länder haben das Infektionsgeschehen noch nicht unter Kontrolle gebracht und sind nicht aus der 1. Welle raus. Erhöhte Übertragungen über die Feiertage und Ferien am Ende des Jahres erwartet. </a:t>
            </a:r>
            <a:endParaRPr lang="de-DE" sz="1600" dirty="0"/>
          </a:p>
          <a:p>
            <a:pPr>
              <a:spcBef>
                <a:spcPts val="0"/>
              </a:spcBef>
              <a:spcAft>
                <a:spcPts val="600"/>
              </a:spcAft>
              <a:buClr>
                <a:srgbClr val="0070C0"/>
              </a:buClr>
              <a:buFont typeface="Wingdings" panose="05000000000000000000" pitchFamily="2" charset="2"/>
              <a:buChar char="§"/>
            </a:pPr>
            <a:r>
              <a:rPr lang="de-DE" sz="1800" dirty="0"/>
              <a:t>Europa: </a:t>
            </a:r>
          </a:p>
          <a:p>
            <a:pPr lvl="1">
              <a:spcBef>
                <a:spcPts val="0"/>
              </a:spcBef>
              <a:spcAft>
                <a:spcPts val="600"/>
              </a:spcAft>
              <a:buClr>
                <a:srgbClr val="0070C0"/>
              </a:buClr>
              <a:buFont typeface="Courier New" panose="02070309020205020404" pitchFamily="49" charset="0"/>
              <a:buChar char="o"/>
            </a:pPr>
            <a:r>
              <a:rPr lang="de-DE" sz="1600" dirty="0" smtClean="0"/>
              <a:t>Gemischtes Bild: während einige Länder seit ein paar Wochen einen abnehmenden Trend verzeichnen (</a:t>
            </a:r>
            <a:r>
              <a:rPr lang="de-DE" sz="1600" dirty="0" err="1" smtClean="0"/>
              <a:t>zB</a:t>
            </a:r>
            <a:r>
              <a:rPr lang="de-DE" sz="1600" dirty="0" smtClean="0"/>
              <a:t>. Frankreich, Spanien, Norwegen, Portugal, Belgien und Polen), nimmt die Anzahl der täglich neu gemeldeten Fallzahlen in viele Länder weiterhin deutlich zu (</a:t>
            </a:r>
            <a:r>
              <a:rPr lang="de-DE" sz="1600" dirty="0" err="1" smtClean="0"/>
              <a:t>zB</a:t>
            </a:r>
            <a:r>
              <a:rPr lang="de-DE" sz="1600" dirty="0" smtClean="0"/>
              <a:t> Kroatien, Zypern, </a:t>
            </a:r>
            <a:r>
              <a:rPr lang="de-DE" sz="1600" dirty="0" err="1" smtClean="0"/>
              <a:t>balt</a:t>
            </a:r>
            <a:r>
              <a:rPr lang="de-DE" sz="1600" dirty="0" smtClean="0"/>
              <a:t>. Länder, Slowakei, Slowenien…)</a:t>
            </a:r>
            <a:endParaRPr lang="de-DE" sz="1600" dirty="0"/>
          </a:p>
        </p:txBody>
      </p:sp>
      <p:sp>
        <p:nvSpPr>
          <p:cNvPr id="4" name="Titel 4"/>
          <p:cNvSpPr txBox="1">
            <a:spLocks/>
          </p:cNvSpPr>
          <p:nvPr/>
        </p:nvSpPr>
        <p:spPr>
          <a:xfrm>
            <a:off x="180000" y="33120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Zusammenfassung und News </a:t>
            </a:r>
          </a:p>
        </p:txBody>
      </p:sp>
      <p:cxnSp>
        <p:nvCxnSpPr>
          <p:cNvPr id="5" name="Gerade Verbindung 4"/>
          <p:cNvCxnSpPr/>
          <p:nvPr/>
        </p:nvCxnSpPr>
        <p:spPr>
          <a:xfrm>
            <a:off x="0" y="908720"/>
            <a:ext cx="9144000" cy="0"/>
          </a:xfrm>
          <a:prstGeom prst="line">
            <a:avLst/>
          </a:prstGeom>
          <a:noFill/>
          <a:ln w="19050" cap="flat" cmpd="sng" algn="ctr">
            <a:solidFill>
              <a:srgbClr val="006EC7"/>
            </a:solidFill>
            <a:prstDash val="solid"/>
          </a:ln>
          <a:effectLst/>
        </p:spPr>
      </p:cxnSp>
    </p:spTree>
    <p:extLst>
      <p:ext uri="{BB962C8B-B14F-4D97-AF65-F5344CB8AC3E}">
        <p14:creationId xmlns:p14="http://schemas.microsoft.com/office/powerpoint/2010/main" val="26338976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592</Words>
  <Application>Microsoft Office PowerPoint</Application>
  <PresentationFormat>Bildschirmpräsentation (4:3)</PresentationFormat>
  <Paragraphs>290</Paragraphs>
  <Slides>4</Slides>
  <Notes>4</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Larissa</vt:lpstr>
      <vt:lpstr>PowerPoint-Präsentation</vt:lpstr>
      <vt:lpstr>PowerPoint-Präsentation</vt:lpstr>
      <vt:lpstr>PowerPoint-Präsentation</vt:lpstr>
      <vt:lpstr>PowerPoint-Präsentation</vt:lpstr>
    </vt:vector>
  </TitlesOfParts>
  <Company>Robert Koch-Institut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Esquevin, Sarah</cp:lastModifiedBy>
  <cp:revision>1368</cp:revision>
  <dcterms:created xsi:type="dcterms:W3CDTF">2020-04-16T05:25:18Z</dcterms:created>
  <dcterms:modified xsi:type="dcterms:W3CDTF">2020-11-30T11:44:36Z</dcterms:modified>
</cp:coreProperties>
</file>