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5" r:id="rId3"/>
    <p:sldId id="266" r:id="rId4"/>
    <p:sldId id="269" r:id="rId5"/>
    <p:sldId id="270" r:id="rId6"/>
    <p:sldId id="273" r:id="rId7"/>
    <p:sldId id="274" r:id="rId8"/>
    <p:sldId id="280" r:id="rId9"/>
    <p:sldId id="279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3" autoAdjust="0"/>
    <p:restoredTop sz="79367" autoAdjust="0"/>
  </p:normalViewPr>
  <p:slideViewPr>
    <p:cSldViewPr snapToGrid="0" snapToObjects="1">
      <p:cViewPr varScale="1">
        <p:scale>
          <a:sx n="120" d="100"/>
          <a:sy n="120" d="100"/>
        </p:scale>
        <p:origin x="152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30.11.2020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geschätzte ARE in KW 46:</a:t>
            </a:r>
          </a:p>
          <a:p>
            <a:r>
              <a:rPr lang="de-DE" b="0" dirty="0"/>
              <a:t>0-5 Jahre:	416.000 ARE (8.800/100.000), davon </a:t>
            </a:r>
            <a:r>
              <a:rPr lang="de-DE" b="0" baseline="0" dirty="0"/>
              <a:t>32% mit Arztbesuch = ca. 133.000 mit Arztbesuch wegen ARE</a:t>
            </a:r>
            <a:endParaRPr lang="de-DE" b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6-10 Jahre:	184.000</a:t>
            </a:r>
            <a:r>
              <a:rPr lang="de-DE" b="0" baseline="0" dirty="0"/>
              <a:t> ARE (5.000/</a:t>
            </a:r>
            <a:r>
              <a:rPr lang="de-DE" b="0" dirty="0"/>
              <a:t>100.000</a:t>
            </a:r>
            <a:r>
              <a:rPr lang="de-DE" b="0" baseline="0" dirty="0"/>
              <a:t>), davon 11% mit Arztbesuch = ca.   12.000 </a:t>
            </a:r>
            <a:r>
              <a:rPr lang="de-DE" b="0" dirty="0"/>
              <a:t>mit</a:t>
            </a:r>
            <a:r>
              <a:rPr lang="de-DE" b="0" baseline="0" dirty="0"/>
              <a:t> Arztbesuch wegen ARE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11-14 Jahre: 	</a:t>
            </a:r>
            <a:r>
              <a:rPr lang="de-DE" b="0" baseline="0" dirty="0"/>
              <a:t>104</a:t>
            </a:r>
            <a:r>
              <a:rPr lang="de-DE" b="0" dirty="0"/>
              <a:t>.000 ARE (3.500/100.000),</a:t>
            </a:r>
            <a:r>
              <a:rPr lang="de-DE" b="0" baseline="0" dirty="0"/>
              <a:t> </a:t>
            </a:r>
            <a:r>
              <a:rPr lang="de-DE" b="0" dirty="0"/>
              <a:t>davon 13% mit Arztbesuch </a:t>
            </a:r>
            <a:r>
              <a:rPr lang="de-DE" b="0" baseline="0" dirty="0"/>
              <a:t>= ca.   14.000 </a:t>
            </a:r>
            <a:r>
              <a:rPr lang="de-DE" b="0" dirty="0"/>
              <a:t>mit</a:t>
            </a:r>
            <a:r>
              <a:rPr lang="de-DE" b="0" baseline="0" dirty="0"/>
              <a:t> Arztbesuch wegen ARE</a:t>
            </a:r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	 n (gesamt)		n (KW 48)	% KW 48</a:t>
            </a:r>
            <a:r>
              <a:rPr lang="de-DE" baseline="0" dirty="0"/>
              <a:t>     </a:t>
            </a:r>
            <a:r>
              <a:rPr lang="de-DE" dirty="0"/>
              <a:t>Bevölkerungsanteil</a:t>
            </a:r>
          </a:p>
          <a:p>
            <a:r>
              <a:rPr lang="de-DE" dirty="0"/>
              <a:t>0-5:    	24.948 			2.786		2,4%		5,7%</a:t>
            </a:r>
          </a:p>
          <a:p>
            <a:r>
              <a:rPr lang="de-DE" dirty="0"/>
              <a:t>6-10:   	28.772 			3.806		3,3%		4,4%</a:t>
            </a:r>
          </a:p>
          <a:p>
            <a:r>
              <a:rPr lang="de-DE" dirty="0"/>
              <a:t>11-14: 	31.562 			3.864		3,4%		3,6%</a:t>
            </a:r>
          </a:p>
          <a:p>
            <a:r>
              <a:rPr lang="de-DE" dirty="0"/>
              <a:t>15-20: 	82.436 			8.540		7,5%		5,8%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- 58 neue Ausbrüche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Rund 42 Ausbrüche pro Woche in den letzten 6 Wochen (KW 48 ausgenommen)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Größte Geschehen KW 47/48: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SH, Pinneberg, 31 Fälle: 21 (0-10), 10 (15+)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RP, Westerwaldkreis, 16 Fälle: 3 (0-5), 13 (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15+)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NW, Mühlheim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a.d.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Ruhr, 16 Fälle: 10 (0-10), 6 (15+)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- 86 neue Ausbrüche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rund 64 Ausbrüche pro Woche in den letzten 4 Wochen (KW 48 ausgenommen)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Größte Geschehen KW 47/48: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MV, Ludwigslust-Parchim, </a:t>
            </a:r>
            <a:r>
              <a:rPr lang="de-DE" dirty="0"/>
              <a:t>Grund- und Regionalschule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36 Fälle: 14 (6-10), 15 (11-14), 7 (21+)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BY, Hof, Grundschule, 22 Fälle: 18 (0-6), 4 (21+)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Unterschiedliche Klassen betroffen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137 Schüler und 22 Mitarbeiter in Quarantäne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mit 2 Ausbrüchen im privatem HH verknüpft (je 3 Fälle)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BB, Cottbus, Grundschule, 18 Fälle: 8 (6-10), 8 (11-14), 2 (21+)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30.11.2020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30.11.2020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30.11.2020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30.11.2020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30.11.2020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30.11.2020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30.11.2020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30.11.2020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30.11.2020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30.11.2020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30.11.2020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30.11.2020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30.11.2020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30.11.2020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24.11.2020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96" y="514019"/>
            <a:ext cx="5726607" cy="404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30.11.2020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30.11.2020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4FCD8E2-A31A-4F63-B39D-E424E2DF6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1420320"/>
            <a:ext cx="4448910" cy="310631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87E245-F2C0-4BE0-AACD-6E8017F1B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98" y="1420319"/>
            <a:ext cx="4495588" cy="310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30.11.2020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Ausbruch nach Bundesland (1)</a:t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30.11.2020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995689F-8ED6-4D31-AF43-53AD296E4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8" y="677906"/>
            <a:ext cx="8339923" cy="40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30.11.2020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br>
              <a:rPr lang="de-DE" sz="1800" dirty="0">
                <a:solidFill>
                  <a:schemeClr val="tx2"/>
                </a:solidFill>
              </a:rPr>
            </a:br>
            <a:r>
              <a:rPr lang="de-DE" sz="1800" dirty="0">
                <a:solidFill>
                  <a:schemeClr val="tx2"/>
                </a:solidFill>
              </a:rPr>
              <a:t>beschriebenen Ausbruch nach Bundesland (2)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30.11.2020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C442846-E167-4C72-A913-04C7F89B1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15" y="714757"/>
            <a:ext cx="8264769" cy="405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369 Ausbrüche in Kindergärten/Horte (&gt;= 2 Fälle) angelegt</a:t>
            </a:r>
          </a:p>
          <a:p>
            <a:pPr lvl="1"/>
            <a:r>
              <a:rPr lang="de-DE" sz="1200" dirty="0"/>
              <a:t>285 (76%) Ausbrüche inkl. mit Fällen &lt; 15 Jahren, 40% (724/1.818) der Fälle sind 0 - 5 Jahre alt</a:t>
            </a:r>
          </a:p>
          <a:p>
            <a:pPr lvl="1"/>
            <a:r>
              <a:rPr lang="de-DE" sz="1200" dirty="0"/>
              <a:t>84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30.11.2020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30.11.2020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FE03A58-FC57-4687-8B66-FEC78BA4F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0527"/>
            <a:ext cx="9144000" cy="31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SurvNet 636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/>
              <a:t>Ausbrüche in Schulen angelegt (&gt;= 2 Fälle, 0-5 Jahre ausgeschlossen) </a:t>
            </a:r>
          </a:p>
          <a:p>
            <a:pPr lvl="1"/>
            <a:r>
              <a:rPr lang="de-DE" sz="1200" dirty="0"/>
              <a:t>583 (92%) Ausbrüche inkl. mit Fällen &lt; 21 Jahren, 18% (6-10J.), 26% (11-14J.), 31% (15-20J.), 25% (21+)</a:t>
            </a:r>
          </a:p>
          <a:p>
            <a:pPr lvl="1"/>
            <a:r>
              <a:rPr lang="de-DE" sz="1200" dirty="0"/>
              <a:t>53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30.11.2020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30.11.2020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BEBBB6-7BFD-4561-A5E6-7B18FB1A1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8753"/>
            <a:ext cx="9144000" cy="328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Microsoft Office PowerPoint</Application>
  <PresentationFormat>Bildschirmpräsentation (16:9)</PresentationFormat>
  <Paragraphs>92</Paragraphs>
  <Slides>9</Slides>
  <Notes>6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374</cp:revision>
  <dcterms:created xsi:type="dcterms:W3CDTF">2015-11-02T12:29:13Z</dcterms:created>
  <dcterms:modified xsi:type="dcterms:W3CDTF">2020-11-30T10:11:15Z</dcterms:modified>
</cp:coreProperties>
</file>