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64" r:id="rId2"/>
    <p:sldId id="365" r:id="rId3"/>
    <p:sldId id="383" r:id="rId4"/>
    <p:sldId id="593" r:id="rId5"/>
    <p:sldId id="592" r:id="rId6"/>
    <p:sldId id="594" r:id="rId7"/>
    <p:sldId id="595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45" autoAdjust="0"/>
    <p:restoredTop sz="91717" autoAdjust="0"/>
  </p:normalViewPr>
  <p:slideViewPr>
    <p:cSldViewPr>
      <p:cViewPr varScale="1">
        <p:scale>
          <a:sx n="105" d="100"/>
          <a:sy n="105" d="100"/>
        </p:scale>
        <p:origin x="22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https://www.who.int/publications/m/item/weekly-epidemiological-update---1-december-2020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Indien verzeichnet wieder Anstieg neuer Fälle (+6% im Vergleich zur Vorwoche)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de-DE" sz="1600" dirty="0"/>
              <a:t>Japan dominierend in WPR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de-DE" sz="1600" dirty="0"/>
              <a:t>Italien: 184.000 neue Fälle in vergangenen 7T (-22%)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de-DE" sz="1600" dirty="0"/>
              <a:t>Russische Föderation: 179.000 neue Fälle in vergangenen 7T (+10%)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endParaRPr lang="de-DE" sz="16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8445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https://www.who.int/publications/m/item/weekly-epidemiological-update---1-december-2020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472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02.12.2020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6659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63.245.164 Fälle </a:t>
            </a:r>
          </a:p>
          <a:p>
            <a:r>
              <a:rPr lang="de-DE" sz="2400" b="1" dirty="0">
                <a:solidFill>
                  <a:schemeClr val="tx2"/>
                </a:solidFill>
              </a:rPr>
              <a:t>1.469.469 Todesfälle (2,3%)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01.12.2020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544780"/>
              </p:ext>
            </p:extLst>
          </p:nvPr>
        </p:nvGraphicFramePr>
        <p:xfrm>
          <a:off x="107504" y="1744702"/>
          <a:ext cx="8928992" cy="4713827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13.541.224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1.120.352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-7,82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340,47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9.462.809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284.969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-6,12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20,86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6.335.878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248.270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17,58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117,64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2,73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2.322.056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183.228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9,18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125,61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1.601.554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169.759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-24,86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281,25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3,47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Deutschland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1.067.473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124.786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-1,7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150,31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990.811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114.478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-19,69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301,47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1.629.657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102.162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-25,33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153,29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3,59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Ukraine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732.625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96.936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7,71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220,34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Iran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962.070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95.249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3,87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114,88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5,01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380B202-5399-409F-ADEB-60A0DD5C9D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"/>
          <a:stretch/>
        </p:blipFill>
        <p:spPr>
          <a:xfrm>
            <a:off x="0" y="83997"/>
            <a:ext cx="8070277" cy="3561027"/>
          </a:xfrm>
          <a:prstGeom prst="rect">
            <a:avLst/>
          </a:prstGeom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29.11.2020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837492" y="40717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560527" y="40717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407474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618789"/>
              </p:ext>
            </p:extLst>
          </p:nvPr>
        </p:nvGraphicFramePr>
        <p:xfrm>
          <a:off x="46726" y="4359776"/>
          <a:ext cx="1428930" cy="6985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Marokko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Libyen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298404"/>
              </p:ext>
            </p:extLst>
          </p:nvPr>
        </p:nvGraphicFramePr>
        <p:xfrm>
          <a:off x="3696072" y="4378066"/>
          <a:ext cx="1596008" cy="1524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1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Bermuda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Mexiko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298130"/>
              </p:ext>
            </p:extLst>
          </p:nvPr>
        </p:nvGraphicFramePr>
        <p:xfrm>
          <a:off x="5486275" y="4386287"/>
          <a:ext cx="1382713" cy="185102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Jordanien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307,08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Palästina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273,98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Libanon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6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Bahrain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Kuwait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27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Katar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953963"/>
              </p:ext>
            </p:extLst>
          </p:nvPr>
        </p:nvGraphicFramePr>
        <p:xfrm>
          <a:off x="46726" y="5848434"/>
          <a:ext cx="1428930" cy="6769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521325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65204" y="2185262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772838"/>
              </p:ext>
            </p:extLst>
          </p:nvPr>
        </p:nvGraphicFramePr>
        <p:xfrm>
          <a:off x="7364259" y="2710565"/>
          <a:ext cx="1707669" cy="400547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42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707,25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688,68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586,16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578,91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534,06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73348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325,02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Aserbaidschan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Bosnia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Herzegovina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33997586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220,34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713704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16449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161,61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895503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236151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Belarus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125,61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Jersey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165136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625531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Türkei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953968" y="3658158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79 Länder/Territorien mit einer 7-Tages-Inzidenz &gt; 50 Fälle / 100.000 Ew.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899198"/>
              </p:ext>
            </p:extLst>
          </p:nvPr>
        </p:nvGraphicFramePr>
        <p:xfrm>
          <a:off x="1763688" y="4372202"/>
          <a:ext cx="1828176" cy="156464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5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Curacao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Vereinigte Staaten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08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Rico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198,81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Belize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154,99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 Rica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Kolumbien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Maarten (NL)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122,67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01.12.2020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75556" y="37823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319154"/>
              </p:ext>
            </p:extLst>
          </p:nvPr>
        </p:nvGraphicFramePr>
        <p:xfrm>
          <a:off x="271562" y="746589"/>
          <a:ext cx="2808312" cy="59200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586,91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Kroatien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558,14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Litauen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511,38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Slowenien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53330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Ungarn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401,03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Österreich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Liechtenstein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315,28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Schweiz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311,30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80813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1997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0269870"/>
                  </a:ext>
                </a:extLst>
              </a:tr>
              <a:tr h="12455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09392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Rumänien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270,47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Tschechien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250,33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199,95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Niederlande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194,49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Zypern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184,72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177,53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Slowakei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173,51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Schweden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Dänemark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152,03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Frankreich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Griechenland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Norwegen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Finnland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F46AC15E-9B1E-4FEE-8C5D-EEA5CFCE54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4"/>
          <a:stretch/>
        </p:blipFill>
        <p:spPr>
          <a:xfrm>
            <a:off x="3394569" y="1672522"/>
            <a:ext cx="5719942" cy="4905085"/>
          </a:xfrm>
          <a:prstGeom prst="rect">
            <a:avLst/>
          </a:prstGeom>
        </p:spPr>
      </p:pic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E0156E18-5051-4CE2-952C-8BFA56425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153351"/>
              </p:ext>
            </p:extLst>
          </p:nvPr>
        </p:nvGraphicFramePr>
        <p:xfrm>
          <a:off x="3509203" y="746589"/>
          <a:ext cx="1638861" cy="525852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94156">
                  <a:extLst>
                    <a:ext uri="{9D8B030D-6E8A-4147-A177-3AD203B41FA5}">
                      <a16:colId xmlns:a16="http://schemas.microsoft.com/office/drawing/2014/main" val="888845614"/>
                    </a:ext>
                  </a:extLst>
                </a:gridCol>
                <a:gridCol w="1144705">
                  <a:extLst>
                    <a:ext uri="{9D8B030D-6E8A-4147-A177-3AD203B41FA5}">
                      <a16:colId xmlns:a16="http://schemas.microsoft.com/office/drawing/2014/main" val="3000375676"/>
                    </a:ext>
                  </a:extLst>
                </a:gridCol>
              </a:tblGrid>
              <a:tr h="17787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062592"/>
                  </a:ext>
                </a:extLst>
              </a:tr>
              <a:tr h="12997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Irland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37,38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49020"/>
                  </a:ext>
                </a:extLst>
              </a:tr>
              <a:tr h="142312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Island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28,85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73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 txBox="1">
            <a:spLocks/>
          </p:cNvSpPr>
          <p:nvPr/>
        </p:nvSpPr>
        <p:spPr>
          <a:xfrm>
            <a:off x="180000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WHO Weekly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Epidemiological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Update, 01.12.2020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192121FD-DDDC-43E7-946E-039EBECDF2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6" y="1575101"/>
            <a:ext cx="8923816" cy="528289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4012BCFF-DC0D-4989-93AD-19A11BA2D8D0}"/>
              </a:ext>
            </a:extLst>
          </p:cNvPr>
          <p:cNvSpPr/>
          <p:nvPr/>
        </p:nvSpPr>
        <p:spPr>
          <a:xfrm>
            <a:off x="251520" y="548680"/>
            <a:ext cx="90010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dirty="0"/>
              <a:t>4 Millionen neue Fälle in den vergangenen 7 Tagen (leichter Abwärtstrend)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dirty="0"/>
              <a:t>69.000 neue Todesfälle in den vergangenen 7 T (Anzahl neuer Todesfälle steigt weiterhin)</a:t>
            </a:r>
          </a:p>
        </p:txBody>
      </p:sp>
    </p:spTree>
    <p:extLst>
      <p:ext uri="{BB962C8B-B14F-4D97-AF65-F5344CB8AC3E}">
        <p14:creationId xmlns:p14="http://schemas.microsoft.com/office/powerpoint/2010/main" val="226855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1470" y="536129"/>
            <a:ext cx="8741060" cy="606122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&gt; 80% der neuen Fälle der vergangenen Woche aus Amerika (42%) und Europa (40%)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&gt; 80% der neuen Todesfälle der vergangenen Woche aus Amerika (32%) und Europa (51%)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4. Update der WHO-</a:t>
            </a:r>
            <a:r>
              <a:rPr lang="de-DE" sz="1800" dirty="0" err="1"/>
              <a:t>Guidance</a:t>
            </a:r>
            <a:r>
              <a:rPr lang="de-DE" sz="1800" dirty="0"/>
              <a:t> on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use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masks</a:t>
            </a:r>
            <a:r>
              <a:rPr lang="de-DE" sz="1800" dirty="0"/>
              <a:t> (2/12/2020)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Amerika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USA / Brasilien dominieren das Geschehen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Europa: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Italien /Russische Föderation: 184.000 neue Fälle in vergangenen 7T (-22%)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Entspannung in Irland nach 6-wöchigem Lockdown (Schulen / Kitas blieben offen)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Asien: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Strengere Maßnahmen in Türkei, um KH zu entlasten (nächtliche Ausgangssperre, Wochenend-Lockdown, Restriktionen bei Festen (bis 30 Personen), Öffentlicher Verkehr (keine Nutzung durch &gt;65- und &gt; 20-Jährige)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Afrika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Wiederanstieg der Fallzahlen in Südafrika (20% von Woche-zu Woche) (Western Cape mit Kapstadt, Eastern Cape </a:t>
            </a:r>
            <a:r>
              <a:rPr lang="de-DE" sz="1600" dirty="0" err="1"/>
              <a:t>Provinces</a:t>
            </a:r>
            <a:r>
              <a:rPr lang="de-DE" sz="1600" dirty="0"/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Äthiopien: 3.578 neue Fälle, 59 neue Todesfälle (Vorwoche), UNHCR warnt vor humanitärer Krise – tausende Flüchtlinge in </a:t>
            </a:r>
            <a:r>
              <a:rPr lang="de-DE" sz="1600" dirty="0" err="1"/>
              <a:t>Tigray</a:t>
            </a:r>
            <a:r>
              <a:rPr lang="de-DE" sz="1600" dirty="0"/>
              <a:t> Region suchen Zuflucht im östlichen Sudan</a:t>
            </a: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70638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63389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>
            <a:extLst>
              <a:ext uri="{FF2B5EF4-FFF2-40B4-BE49-F238E27FC236}">
                <a16:creationId xmlns:a16="http://schemas.microsoft.com/office/drawing/2014/main" id="{F2CDD6D9-37A1-47AC-AADA-4D248C310051}"/>
              </a:ext>
            </a:extLst>
          </p:cNvPr>
          <p:cNvSpPr txBox="1">
            <a:spLocks/>
          </p:cNvSpPr>
          <p:nvPr/>
        </p:nvSpPr>
        <p:spPr>
          <a:xfrm>
            <a:off x="3923928" y="324433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200248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A382431-94EA-4466-8407-038204266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5719"/>
            <a:ext cx="8108752" cy="574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11067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698</Words>
  <Application>Microsoft Office PowerPoint</Application>
  <PresentationFormat>Bildschirmpräsentation (4:3)</PresentationFormat>
  <Paragraphs>309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Denkel, Luisa</cp:lastModifiedBy>
  <cp:revision>1394</cp:revision>
  <dcterms:created xsi:type="dcterms:W3CDTF">2020-04-16T05:25:18Z</dcterms:created>
  <dcterms:modified xsi:type="dcterms:W3CDTF">2020-12-02T09:31:21Z</dcterms:modified>
</cp:coreProperties>
</file>