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64" r:id="rId2"/>
    <p:sldId id="365" r:id="rId3"/>
    <p:sldId id="383" r:id="rId4"/>
    <p:sldId id="593" r:id="rId5"/>
    <p:sldId id="592" r:id="rId6"/>
    <p:sldId id="594" r:id="rId7"/>
    <p:sldId id="595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6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Designformatvorlage 1 - Akz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Dunkle Formatvorlage 2 - Akzent 1/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25E5076-3810-47DD-B79F-674D7AD40C01}" styleName="Dunkle Formatvorlage 1 - Akz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45" autoAdjust="0"/>
    <p:restoredTop sz="91717" autoAdjust="0"/>
  </p:normalViewPr>
  <p:slideViewPr>
    <p:cSldViewPr>
      <p:cViewPr varScale="1">
        <p:scale>
          <a:sx n="105" d="100"/>
          <a:sy n="105" d="100"/>
        </p:scale>
        <p:origin x="225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A45EFB-BAFA-48EC-819D-9BECC4E90F40}" type="datetimeFigureOut">
              <a:rPr lang="de-DE" smtClean="0"/>
              <a:t>02.12.2020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83FEB-770A-496F-973B-C5810568E05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60121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44825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baseline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531422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448251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https://www.who.int/publications/m/item/weekly-epidemiological-update---1-december-2020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Courier New" panose="02070309020205020404" pitchFamily="49" charset="0"/>
              <a:buChar char="o"/>
            </a:pPr>
            <a:r>
              <a:rPr lang="de-DE" sz="1600" dirty="0"/>
              <a:t>Indien verzeichnet wieder Anstieg neuer Fälle (+6% im Vergleich zur Vorwoche)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de-DE" sz="1600" dirty="0"/>
              <a:t>Japan dominierend in WPR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de-DE" sz="1600" dirty="0"/>
              <a:t>Italien: 184.000 neue Fälle in vergangenen 7T (-22%)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de-DE" sz="1600" dirty="0"/>
              <a:t>Russische Föderation: 179.000 neue Fälle in vergangenen 7T (+10%)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Courier New" panose="02070309020205020404" pitchFamily="49" charset="0"/>
              <a:buChar char="o"/>
            </a:pPr>
            <a:endParaRPr lang="de-DE" sz="160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784459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88636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https://www.who.int/publications/m/item/weekly-epidemiological-update---1-december-2020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04727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02.12.2020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94563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02.12.2020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17702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02.12.2020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0277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02.12.2020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2373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02.12.2020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27823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02.12.2020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22798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02.12.2020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76085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02.12.2020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70123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02.12.2020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37060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02.12.2020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41885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02.12.2020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37070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911CA-0C0D-4F0F-84CF-C2416D7FF593}" type="datetimeFigureOut">
              <a:rPr lang="de-DE" smtClean="0"/>
              <a:t>02.12.2020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63328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 txBox="1">
            <a:spLocks/>
          </p:cNvSpPr>
          <p:nvPr/>
        </p:nvSpPr>
        <p:spPr>
          <a:xfrm>
            <a:off x="179512" y="332656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Top 10 Länder</a:t>
            </a:r>
            <a:r>
              <a:rPr kumimoji="0" lang="de-DE" sz="2400" b="1" i="0" u="none" strike="noStrike" kern="1200" cap="none" spc="0" normalizeH="0" noProof="0" dirty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nach Anzahl neuer Fälle in den letzten 7 Tagen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srgbClr val="006EC7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7" name="Textfeld 6"/>
          <p:cNvSpPr txBox="1"/>
          <p:nvPr/>
        </p:nvSpPr>
        <p:spPr>
          <a:xfrm>
            <a:off x="2597132" y="913705"/>
            <a:ext cx="36659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>
                <a:solidFill>
                  <a:schemeClr val="tx2"/>
                </a:solidFill>
              </a:rPr>
              <a:t>63.245.164 Fälle </a:t>
            </a:r>
          </a:p>
          <a:p>
            <a:r>
              <a:rPr lang="de-DE" sz="2400" b="1" dirty="0">
                <a:solidFill>
                  <a:schemeClr val="tx2"/>
                </a:solidFill>
              </a:rPr>
              <a:t>1.469.469 Todesfälle (2,3%)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5903640" y="6577607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>
                <a:solidFill>
                  <a:prstClr val="black"/>
                </a:solidFill>
              </a:rPr>
              <a:t>Quelle: ECDC, Stand: 01.12.2020</a:t>
            </a: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4544780"/>
              </p:ext>
            </p:extLst>
          </p:nvPr>
        </p:nvGraphicFramePr>
        <p:xfrm>
          <a:off x="107504" y="1744702"/>
          <a:ext cx="8928992" cy="4713827"/>
        </p:xfrm>
        <a:graphic>
          <a:graphicData uri="http://schemas.openxmlformats.org/drawingml/2006/table">
            <a:tbl>
              <a:tblPr firstRow="1" firstCol="1" bandRow="1"/>
              <a:tblGrid>
                <a:gridCol w="151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98582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Land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Fälle kumulativ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Neue Fälle in den letzten 7T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Veränderung % (7T)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7d-Inzidenz/ 100.000 Ew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 (7T)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CFR %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Trend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563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Vereinigte Staaten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13.541.224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1.120.352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-7,82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340,47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0,95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1,98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▼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125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Indien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9.462.809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284.969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-6,12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20,86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0,95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1,45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▼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533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Brasilien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6.335.878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248.270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17,58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117,64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1,13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2,73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9533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Russische Föderation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2.322.056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183.228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9,18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125,61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1,04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1,74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9533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Italien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1.601.554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169.759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-24,86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281,25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0,82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3,47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▼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9533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Deutschland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1.067.473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124.786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-1,7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150,31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0,99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1,56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▼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9533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Polen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990.811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114.478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-19,69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301,47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0,8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1,73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▼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1137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Großbritannien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1.629.657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102.162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-25,33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153,29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0,81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3,59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▼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1798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Ukraine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732.625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96.936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7,71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220,34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1,11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1,68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9533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Iran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962.070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95.249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3,87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114,88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1,02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5,01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▼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373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9380B202-5399-409F-ADEB-60A0DD5C9D8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8"/>
          <a:stretch/>
        </p:blipFill>
        <p:spPr>
          <a:xfrm>
            <a:off x="0" y="83997"/>
            <a:ext cx="8070277" cy="3561027"/>
          </a:xfrm>
          <a:prstGeom prst="rect">
            <a:avLst/>
          </a:prstGeom>
        </p:spPr>
      </p:pic>
      <p:sp>
        <p:nvSpPr>
          <p:cNvPr id="7" name="Titel 4"/>
          <p:cNvSpPr txBox="1">
            <a:spLocks/>
          </p:cNvSpPr>
          <p:nvPr/>
        </p:nvSpPr>
        <p:spPr>
          <a:xfrm>
            <a:off x="194167" y="44624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7-Tages-Inzidenz pro 100.000</a:t>
            </a:r>
            <a:r>
              <a:rPr kumimoji="0" lang="de-DE" sz="2400" b="1" i="0" u="none" strike="noStrike" kern="1200" cap="none" spc="0" normalizeH="0" noProof="0" dirty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Einwohner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srgbClr val="006EC7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0" y="6669360"/>
            <a:ext cx="19137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i="1" dirty="0">
                <a:solidFill>
                  <a:prstClr val="black"/>
                </a:solidFill>
              </a:rPr>
              <a:t>Quelle: ECDC, Stand: 29.11.2020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2837492" y="4071744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Amerika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5560527" y="4071744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Asien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138815" y="4074742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Afrika</a:t>
            </a: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2618789"/>
              </p:ext>
            </p:extLst>
          </p:nvPr>
        </p:nvGraphicFramePr>
        <p:xfrm>
          <a:off x="46726" y="4359776"/>
          <a:ext cx="1428930" cy="69850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789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9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277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Land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1" u="none" strike="noStrike" dirty="0">
                          <a:effectLst/>
                          <a:latin typeface="+mn-lt"/>
                        </a:rPr>
                        <a:t>Inzidenz 7T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645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Marokko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78,99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3645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Tunesien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64,76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Libyen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63,98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4298404"/>
              </p:ext>
            </p:extLst>
          </p:nvPr>
        </p:nvGraphicFramePr>
        <p:xfrm>
          <a:off x="3696072" y="4378066"/>
          <a:ext cx="1596008" cy="152400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1311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48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Brasilien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117,64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Argentinien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112,03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Kanada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108,48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Aruba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101,59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Paraguay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75,97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Bermuda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52,79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Chile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50,99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Mexiko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50,31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3298130"/>
              </p:ext>
            </p:extLst>
          </p:nvPr>
        </p:nvGraphicFramePr>
        <p:xfrm>
          <a:off x="5486275" y="4386287"/>
          <a:ext cx="1382713" cy="1851025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620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4409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1" u="none" strike="noStrike" dirty="0">
                          <a:effectLst/>
                          <a:latin typeface="+mn-lt"/>
                        </a:rPr>
                        <a:t>Land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1" u="none" strike="noStrike" dirty="0">
                          <a:effectLst/>
                          <a:latin typeface="+mn-lt"/>
                        </a:rPr>
                        <a:t>Inzidenz 7T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Jordanien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307,08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Palästina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273,98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Libanon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152,09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Iran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114,88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VAE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90,12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Israel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82,67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7609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Bahrain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Kuwait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53,29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8279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Katar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50,07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20" name="Tabel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953963"/>
              </p:ext>
            </p:extLst>
          </p:nvPr>
        </p:nvGraphicFramePr>
        <p:xfrm>
          <a:off x="46726" y="5848434"/>
          <a:ext cx="1428930" cy="67691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7082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7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277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1" u="none" strike="noStrike" dirty="0">
                          <a:effectLst/>
                          <a:latin typeface="+mn-lt"/>
                        </a:rPr>
                        <a:t>Land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1" u="none" strike="noStrike" dirty="0">
                          <a:effectLst/>
                          <a:latin typeface="+mn-lt"/>
                        </a:rPr>
                        <a:t>Inzidenz 7T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780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Französisch Polynesien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400,31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Guam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149,44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1" name="Textfeld 20"/>
          <p:cNvSpPr txBox="1"/>
          <p:nvPr/>
        </p:nvSpPr>
        <p:spPr>
          <a:xfrm>
            <a:off x="107504" y="5521325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Ozeanien</a:t>
            </a:r>
          </a:p>
        </p:txBody>
      </p:sp>
      <p:cxnSp>
        <p:nvCxnSpPr>
          <p:cNvPr id="22" name="Gerade Verbindung 21"/>
          <p:cNvCxnSpPr/>
          <p:nvPr/>
        </p:nvCxnSpPr>
        <p:spPr>
          <a:xfrm>
            <a:off x="0" y="476672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17" name="Textfeld 16"/>
          <p:cNvSpPr txBox="1"/>
          <p:nvPr/>
        </p:nvSpPr>
        <p:spPr>
          <a:xfrm>
            <a:off x="7665204" y="2185262"/>
            <a:ext cx="128657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Europa </a:t>
            </a:r>
            <a:r>
              <a:rPr lang="de-DE" sz="1100" b="1" dirty="0"/>
              <a:t>(nicht EU/EWR/UK/CH)</a:t>
            </a:r>
            <a:endParaRPr lang="de-DE" sz="1600" b="1" dirty="0"/>
          </a:p>
        </p:txBody>
      </p:sp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772838"/>
              </p:ext>
            </p:extLst>
          </p:nvPr>
        </p:nvGraphicFramePr>
        <p:xfrm>
          <a:off x="7364259" y="2710565"/>
          <a:ext cx="1707669" cy="4005471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0595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6424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1" u="none" strike="noStrike" dirty="0">
                          <a:effectLst/>
                          <a:latin typeface="+mn-lt"/>
                        </a:rPr>
                        <a:t>Land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1" u="none" strike="noStrike" dirty="0">
                          <a:effectLst/>
                          <a:latin typeface="+mn-lt"/>
                        </a:rPr>
                        <a:t>Inzidenz 7T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Georgien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707,25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Serbien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688,68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8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Montenegro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586,16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8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Andorra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578,91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7004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 Marino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534,06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567334808"/>
                  </a:ext>
                </a:extLst>
              </a:tr>
              <a:tr h="168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Nordmazedonien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325,02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Armenien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285,52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8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Kosovo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258,88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8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Aserbaidschan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257,72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9369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Republik Moldau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222,6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9369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Bosnia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and </a:t>
                      </a:r>
                      <a:r>
                        <a:rPr lang="de-D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Herzegovina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221,26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733997586"/>
                  </a:ext>
                </a:extLst>
              </a:tr>
              <a:tr h="189369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Ukraine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220,34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67137041"/>
                  </a:ext>
                </a:extLst>
              </a:tr>
              <a:tr h="189369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Gibraltar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164,2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71644995"/>
                  </a:ext>
                </a:extLst>
              </a:tr>
              <a:tr h="189369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Albanien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161,61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148955037"/>
                  </a:ext>
                </a:extLst>
              </a:tr>
              <a:tr h="189369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Russische Föderation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157,24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092361515"/>
                  </a:ext>
                </a:extLst>
              </a:tr>
              <a:tr h="189369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Belarus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125,61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9369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Jersey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118,12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16513695"/>
                  </a:ext>
                </a:extLst>
              </a:tr>
              <a:tr h="189369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Monaco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78,59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46255311"/>
                  </a:ext>
                </a:extLst>
              </a:tr>
              <a:tr h="189369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Türkei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11" name="Textfeld 10"/>
          <p:cNvSpPr txBox="1"/>
          <p:nvPr/>
        </p:nvSpPr>
        <p:spPr>
          <a:xfrm>
            <a:off x="953968" y="3658158"/>
            <a:ext cx="6032758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/>
              <a:t>79 Länder/Territorien mit einer 7-Tages-Inzidenz &gt; 50 Fälle / 100.000 Ew.</a:t>
            </a:r>
          </a:p>
        </p:txBody>
      </p:sp>
      <p:graphicFrame>
        <p:nvGraphicFramePr>
          <p:cNvPr id="12" name="Tabel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4899198"/>
              </p:ext>
            </p:extLst>
          </p:nvPr>
        </p:nvGraphicFramePr>
        <p:xfrm>
          <a:off x="1763688" y="4372202"/>
          <a:ext cx="1828176" cy="156464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134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3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1590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1" u="none" strike="noStrike" dirty="0">
                          <a:effectLst/>
                          <a:latin typeface="+mn-lt"/>
                        </a:rPr>
                        <a:t>Land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1" u="none" strike="noStrike" dirty="0">
                          <a:effectLst/>
                          <a:latin typeface="+mn-lt"/>
                        </a:rPr>
                        <a:t>Inzidenz 7T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Curacao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370,82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Vereinigte Staaten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340,47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5084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Panama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238,98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8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Puerto Rico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198,81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8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Belize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154,99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8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Costa Rica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145,48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7004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Kolumbien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122,82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8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Sint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Maarten (NL)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122,67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0143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 txBox="1">
            <a:spLocks/>
          </p:cNvSpPr>
          <p:nvPr/>
        </p:nvSpPr>
        <p:spPr>
          <a:xfrm>
            <a:off x="179512" y="44624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de-DE" sz="2400" dirty="0"/>
              <a:t>7-Tages-Inzidenz pro 100.000 Einwohner – EU/EWR/UK/CH</a:t>
            </a:r>
          </a:p>
        </p:txBody>
      </p:sp>
      <p:cxnSp>
        <p:nvCxnSpPr>
          <p:cNvPr id="6" name="Gerade Verbindung 5"/>
          <p:cNvCxnSpPr/>
          <p:nvPr/>
        </p:nvCxnSpPr>
        <p:spPr>
          <a:xfrm>
            <a:off x="0" y="404664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8" name="Textfeld 7"/>
          <p:cNvSpPr txBox="1"/>
          <p:nvPr/>
        </p:nvSpPr>
        <p:spPr>
          <a:xfrm>
            <a:off x="5903640" y="6577607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>
                <a:solidFill>
                  <a:prstClr val="black"/>
                </a:solidFill>
              </a:rPr>
              <a:t>Quelle: ECDC, Stand: 01.12.2020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575556" y="378237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/>
              <a:t>Europa </a:t>
            </a:r>
            <a:r>
              <a:rPr lang="de-DE" sz="1400" b="1" dirty="0"/>
              <a:t>(EU/EWR/UK/CH</a:t>
            </a:r>
            <a:r>
              <a:rPr lang="de-DE" sz="1100" b="1" dirty="0"/>
              <a:t>)</a:t>
            </a:r>
            <a:endParaRPr lang="de-DE" sz="1600" b="1" dirty="0"/>
          </a:p>
        </p:txBody>
      </p:sp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6319154"/>
              </p:ext>
            </p:extLst>
          </p:nvPr>
        </p:nvGraphicFramePr>
        <p:xfrm>
          <a:off x="271562" y="746589"/>
          <a:ext cx="2808312" cy="592008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81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u="none" strike="noStrike" dirty="0">
                          <a:effectLst/>
                          <a:latin typeface="+mn-lt"/>
                        </a:rPr>
                        <a:t>Land</a:t>
                      </a:r>
                      <a:endParaRPr lang="de-DE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u="none" strike="noStrike" dirty="0">
                          <a:effectLst/>
                          <a:latin typeface="+mn-lt"/>
                        </a:rPr>
                        <a:t>Inzidenz 7T</a:t>
                      </a:r>
                      <a:endParaRPr lang="de-DE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Luxemburg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586,91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Kroatien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558,14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Litauen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511,38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Slowenien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482,29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5533306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Ungarn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401,03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Österreich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353,5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Portugal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323,64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Liechtenstein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315,28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Schweiz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311,30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4808135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Polen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301,47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5619979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Bulgarien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290,48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800269870"/>
                  </a:ext>
                </a:extLst>
              </a:tr>
              <a:tr h="124559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Italien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281,25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5093926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Rumänien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270,47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Tschechien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250,33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2119734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Lettland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199,95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Niederlande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194,49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Zypern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184,72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74190887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Estland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177,53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0915276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Slowakei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173,51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Schweden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168,17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Großbritannien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153,29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Dänemark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152,03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Malta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151,35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Deutschland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150,31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Spanien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139,7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Frankreich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116,14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Griechenland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114,36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Belgien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101,77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Norwegen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57,41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Finnland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53,93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pic>
        <p:nvPicPr>
          <p:cNvPr id="3" name="Grafik 2">
            <a:extLst>
              <a:ext uri="{FF2B5EF4-FFF2-40B4-BE49-F238E27FC236}">
                <a16:creationId xmlns:a16="http://schemas.microsoft.com/office/drawing/2014/main" id="{F46AC15E-9B1E-4FEE-8C5D-EEA5CFCE541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4"/>
          <a:stretch/>
        </p:blipFill>
        <p:spPr>
          <a:xfrm>
            <a:off x="3394569" y="1672522"/>
            <a:ext cx="5719942" cy="4905085"/>
          </a:xfrm>
          <a:prstGeom prst="rect">
            <a:avLst/>
          </a:prstGeom>
        </p:spPr>
      </p:pic>
      <p:graphicFrame>
        <p:nvGraphicFramePr>
          <p:cNvPr id="10" name="Tabelle 9">
            <a:extLst>
              <a:ext uri="{FF2B5EF4-FFF2-40B4-BE49-F238E27FC236}">
                <a16:creationId xmlns:a16="http://schemas.microsoft.com/office/drawing/2014/main" id="{E0156E18-5051-4CE2-952C-8BFA56425A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7153351"/>
              </p:ext>
            </p:extLst>
          </p:nvPr>
        </p:nvGraphicFramePr>
        <p:xfrm>
          <a:off x="3509203" y="746589"/>
          <a:ext cx="1638861" cy="525852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494156">
                  <a:extLst>
                    <a:ext uri="{9D8B030D-6E8A-4147-A177-3AD203B41FA5}">
                      <a16:colId xmlns:a16="http://schemas.microsoft.com/office/drawing/2014/main" val="888845614"/>
                    </a:ext>
                  </a:extLst>
                </a:gridCol>
                <a:gridCol w="1144705">
                  <a:extLst>
                    <a:ext uri="{9D8B030D-6E8A-4147-A177-3AD203B41FA5}">
                      <a16:colId xmlns:a16="http://schemas.microsoft.com/office/drawing/2014/main" val="3000375676"/>
                    </a:ext>
                  </a:extLst>
                </a:gridCol>
              </a:tblGrid>
              <a:tr h="177872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u="none" strike="noStrike" dirty="0">
                          <a:effectLst/>
                          <a:latin typeface="+mn-lt"/>
                        </a:rPr>
                        <a:t>Land</a:t>
                      </a:r>
                      <a:endParaRPr lang="de-DE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u="none" strike="noStrike" dirty="0">
                          <a:effectLst/>
                          <a:latin typeface="+mn-lt"/>
                        </a:rPr>
                        <a:t>Inzidenz 7T</a:t>
                      </a:r>
                      <a:endParaRPr lang="de-DE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32062592"/>
                  </a:ext>
                </a:extLst>
              </a:tr>
              <a:tr h="129979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Irland</a:t>
                      </a:r>
                    </a:p>
                  </a:txBody>
                  <a:tcPr marL="6350" marR="6350" marT="635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37,38</a:t>
                      </a:r>
                    </a:p>
                  </a:txBody>
                  <a:tcPr marL="6350" marR="6350" marT="6350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849020"/>
                  </a:ext>
                </a:extLst>
              </a:tr>
              <a:tr h="142312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Island</a:t>
                      </a:r>
                    </a:p>
                  </a:txBody>
                  <a:tcPr marL="6350" marR="6350" marT="635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28,85</a:t>
                      </a:r>
                    </a:p>
                  </a:txBody>
                  <a:tcPr marL="6350" marR="6350" marT="6350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1733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4465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4"/>
          <p:cNvSpPr txBox="1">
            <a:spLocks/>
          </p:cNvSpPr>
          <p:nvPr/>
        </p:nvSpPr>
        <p:spPr>
          <a:xfrm>
            <a:off x="180000" y="44624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WHO Weekly </a:t>
            </a:r>
            <a:r>
              <a:rPr kumimoji="0" lang="de-DE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Epidemiological</a:t>
            </a: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Update, 01.12.2020</a:t>
            </a:r>
          </a:p>
        </p:txBody>
      </p:sp>
      <p:cxnSp>
        <p:nvCxnSpPr>
          <p:cNvPr id="5" name="Gerade Verbindung 4"/>
          <p:cNvCxnSpPr/>
          <p:nvPr/>
        </p:nvCxnSpPr>
        <p:spPr>
          <a:xfrm>
            <a:off x="0" y="476672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pic>
        <p:nvPicPr>
          <p:cNvPr id="8" name="Grafik 7">
            <a:extLst>
              <a:ext uri="{FF2B5EF4-FFF2-40B4-BE49-F238E27FC236}">
                <a16:creationId xmlns:a16="http://schemas.microsoft.com/office/drawing/2014/main" id="{192121FD-DDDC-43E7-946E-039EBECDF2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76" y="1575101"/>
            <a:ext cx="8923816" cy="5282899"/>
          </a:xfrm>
          <a:prstGeom prst="rect">
            <a:avLst/>
          </a:prstGeom>
        </p:spPr>
      </p:pic>
      <p:sp>
        <p:nvSpPr>
          <p:cNvPr id="2" name="Rechteck 1">
            <a:extLst>
              <a:ext uri="{FF2B5EF4-FFF2-40B4-BE49-F238E27FC236}">
                <a16:creationId xmlns:a16="http://schemas.microsoft.com/office/drawing/2014/main" id="{4012BCFF-DC0D-4989-93AD-19A11BA2D8D0}"/>
              </a:ext>
            </a:extLst>
          </p:cNvPr>
          <p:cNvSpPr/>
          <p:nvPr/>
        </p:nvSpPr>
        <p:spPr>
          <a:xfrm>
            <a:off x="251520" y="548680"/>
            <a:ext cx="9001000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dirty="0"/>
              <a:t>4 Millionen neue Fälle in den vergangenen 7 Tagen (leichter Abwärtstrend)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dirty="0"/>
              <a:t>69.000 neue Todesfälle in den vergangenen 7 T (Anzahl neuer Todesfälle steigt weiterhin)</a:t>
            </a:r>
          </a:p>
        </p:txBody>
      </p:sp>
    </p:spTree>
    <p:extLst>
      <p:ext uri="{BB962C8B-B14F-4D97-AF65-F5344CB8AC3E}">
        <p14:creationId xmlns:p14="http://schemas.microsoft.com/office/powerpoint/2010/main" val="2268551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01470" y="536129"/>
            <a:ext cx="8741060" cy="606122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800" dirty="0"/>
              <a:t>&gt; 80% der neuen Fälle der vergangenen Woche aus Amerika (42%) und Europa (40%)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800" dirty="0"/>
              <a:t>&gt; 80% der neuen Todesfälle der vergangenen Woche aus Amerika (32%) und Europa (51%)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800" dirty="0"/>
              <a:t>4. Update der WHO-</a:t>
            </a:r>
            <a:r>
              <a:rPr lang="de-DE" sz="1800" dirty="0" err="1"/>
              <a:t>Guidance</a:t>
            </a:r>
            <a:r>
              <a:rPr lang="de-DE" sz="1800" dirty="0"/>
              <a:t> on </a:t>
            </a:r>
            <a:r>
              <a:rPr lang="de-DE" sz="1800" dirty="0" err="1"/>
              <a:t>the</a:t>
            </a:r>
            <a:r>
              <a:rPr lang="de-DE" sz="1800" dirty="0"/>
              <a:t> </a:t>
            </a:r>
            <a:r>
              <a:rPr lang="de-DE" sz="1800" dirty="0" err="1"/>
              <a:t>use</a:t>
            </a:r>
            <a:r>
              <a:rPr lang="de-DE" sz="1800" dirty="0"/>
              <a:t> </a:t>
            </a:r>
            <a:r>
              <a:rPr lang="de-DE" sz="1800" dirty="0" err="1"/>
              <a:t>of</a:t>
            </a:r>
            <a:r>
              <a:rPr lang="de-DE" sz="1800" dirty="0"/>
              <a:t> </a:t>
            </a:r>
            <a:r>
              <a:rPr lang="de-DE" sz="1800" dirty="0" err="1"/>
              <a:t>masks</a:t>
            </a:r>
            <a:r>
              <a:rPr lang="de-DE" sz="1800" dirty="0"/>
              <a:t> (2/12/2020)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800" dirty="0"/>
              <a:t>Amerika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Courier New" panose="02070309020205020404" pitchFamily="49" charset="0"/>
              <a:buChar char="o"/>
            </a:pPr>
            <a:r>
              <a:rPr lang="de-DE" sz="1600" dirty="0"/>
              <a:t>USA / Brasilien dominieren das Geschehen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800" dirty="0"/>
              <a:t>Europa: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Courier New" panose="02070309020205020404" pitchFamily="49" charset="0"/>
              <a:buChar char="o"/>
            </a:pPr>
            <a:r>
              <a:rPr lang="de-DE" sz="1600" dirty="0"/>
              <a:t>Italien /Russische Föderation: 184.000 neue Fälle in vergangenen 7T (-22%)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Courier New" panose="02070309020205020404" pitchFamily="49" charset="0"/>
              <a:buChar char="o"/>
            </a:pPr>
            <a:r>
              <a:rPr lang="de-DE" sz="1600" dirty="0"/>
              <a:t>Entspannung in Irland nach 6-wöchigem Lockdown (Schulen / Kitas blieben offen)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800" dirty="0"/>
              <a:t>Asien: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Courier New" panose="02070309020205020404" pitchFamily="49" charset="0"/>
              <a:buChar char="o"/>
            </a:pPr>
            <a:r>
              <a:rPr lang="de-DE" sz="1600" dirty="0"/>
              <a:t>Strengere Maßnahmen in Türkei, um KH zu entlasten (nächtliche Ausgangssperre, Wochenend-Lockdown, Restriktionen bei Festen (bis 30 Personen), Öffentlicher Verkehr (keine Nutzung durch &gt;65- und &gt; 20-Jährige)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800" dirty="0"/>
              <a:t>Afrika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Courier New" panose="02070309020205020404" pitchFamily="49" charset="0"/>
              <a:buChar char="o"/>
            </a:pPr>
            <a:r>
              <a:rPr lang="de-DE" sz="1600" dirty="0"/>
              <a:t>Wiederanstieg der Fallzahlen in Südafrika (20% von Woche-zu Woche) (Western Cape mit Kapstadt, Eastern Cape </a:t>
            </a:r>
            <a:r>
              <a:rPr lang="de-DE" sz="1600" dirty="0" err="1"/>
              <a:t>Provinces</a:t>
            </a:r>
            <a:r>
              <a:rPr lang="de-DE" sz="1600" dirty="0"/>
              <a:t>)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Courier New" panose="02070309020205020404" pitchFamily="49" charset="0"/>
              <a:buChar char="o"/>
            </a:pPr>
            <a:r>
              <a:rPr lang="de-DE" sz="1600" dirty="0"/>
              <a:t>Äthiopien: 3.578 neue Fälle, 59 neue Todesfälle (Vorwoche), UNHCR warnt vor humanitärer Krise – tausende Flüchtlinge in </a:t>
            </a:r>
            <a:r>
              <a:rPr lang="de-DE" sz="1600" dirty="0" err="1"/>
              <a:t>Tigray</a:t>
            </a:r>
            <a:r>
              <a:rPr lang="de-DE" sz="1600" dirty="0"/>
              <a:t> Region suchen Zuflucht im östlichen Sudan</a:t>
            </a:r>
          </a:p>
        </p:txBody>
      </p:sp>
      <p:sp>
        <p:nvSpPr>
          <p:cNvPr id="4" name="Titel 4"/>
          <p:cNvSpPr txBox="1">
            <a:spLocks/>
          </p:cNvSpPr>
          <p:nvPr/>
        </p:nvSpPr>
        <p:spPr>
          <a:xfrm>
            <a:off x="170638" y="44624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Zusammenfassung und News </a:t>
            </a:r>
          </a:p>
        </p:txBody>
      </p:sp>
      <p:cxnSp>
        <p:nvCxnSpPr>
          <p:cNvPr id="5" name="Gerade Verbindung 4"/>
          <p:cNvCxnSpPr/>
          <p:nvPr/>
        </p:nvCxnSpPr>
        <p:spPr>
          <a:xfrm>
            <a:off x="0" y="476672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2633897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4">
            <a:extLst>
              <a:ext uri="{FF2B5EF4-FFF2-40B4-BE49-F238E27FC236}">
                <a16:creationId xmlns:a16="http://schemas.microsoft.com/office/drawing/2014/main" id="{F2CDD6D9-37A1-47AC-AADA-4D248C310051}"/>
              </a:ext>
            </a:extLst>
          </p:cNvPr>
          <p:cNvSpPr txBox="1">
            <a:spLocks/>
          </p:cNvSpPr>
          <p:nvPr/>
        </p:nvSpPr>
        <p:spPr>
          <a:xfrm>
            <a:off x="3923928" y="3244334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Backup</a:t>
            </a:r>
          </a:p>
        </p:txBody>
      </p:sp>
    </p:spTree>
    <p:extLst>
      <p:ext uri="{BB962C8B-B14F-4D97-AF65-F5344CB8AC3E}">
        <p14:creationId xmlns:p14="http://schemas.microsoft.com/office/powerpoint/2010/main" val="2002480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AA382431-94EA-4466-8407-0382042669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55719"/>
            <a:ext cx="8108752" cy="5746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110678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698</Words>
  <Application>Microsoft Office PowerPoint</Application>
  <PresentationFormat>Bildschirmpräsentation (4:3)</PresentationFormat>
  <Paragraphs>309</Paragraphs>
  <Slides>7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Arial</vt:lpstr>
      <vt:lpstr>Calibri</vt:lpstr>
      <vt:lpstr>Courier New</vt:lpstr>
      <vt:lpstr>Wingdings</vt:lpstr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Robert Koch-Institut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McFarland, Sarah</dc:creator>
  <cp:lastModifiedBy>Denkel, Luisa</cp:lastModifiedBy>
  <cp:revision>1394</cp:revision>
  <dcterms:created xsi:type="dcterms:W3CDTF">2020-04-16T05:25:18Z</dcterms:created>
  <dcterms:modified xsi:type="dcterms:W3CDTF">2020-12-02T09:31:21Z</dcterms:modified>
</cp:coreProperties>
</file>