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27" r:id="rId2"/>
    <p:sldId id="718" r:id="rId3"/>
    <p:sldId id="570" r:id="rId4"/>
    <p:sldId id="723" r:id="rId5"/>
    <p:sldId id="724" r:id="rId6"/>
    <p:sldId id="725" r:id="rId7"/>
    <p:sldId id="722" r:id="rId8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FFCC99"/>
    <a:srgbClr val="D0D8E8"/>
    <a:srgbClr val="E9EDF4"/>
    <a:srgbClr val="045AA6"/>
    <a:srgbClr val="367BB8"/>
    <a:srgbClr val="FFFFCC"/>
    <a:srgbClr val="4D8AD2"/>
    <a:srgbClr val="66A8DD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5" autoAdjust="0"/>
    <p:restoredTop sz="92639" autoAdjust="0"/>
  </p:normalViewPr>
  <p:slideViewPr>
    <p:cSldViewPr snapToGrid="0" snapToObjects="1">
      <p:cViewPr varScale="1">
        <p:scale>
          <a:sx n="121" d="100"/>
          <a:sy n="121" d="100"/>
        </p:scale>
        <p:origin x="16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02.12.2020</a:t>
            </a:r>
            <a:br>
              <a:rPr lang="de-DE" sz="28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115707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02.12.2020;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1.084.743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+17.270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+1,59%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1.304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+ 487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+2,84%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20,6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1,6%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ca. 779.500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136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252148"/>
              </p:ext>
            </p:extLst>
          </p:nvPr>
        </p:nvGraphicFramePr>
        <p:xfrm>
          <a:off x="265066" y="4960166"/>
          <a:ext cx="3087734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01.12.2020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3.919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2.354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02.12.2020: 0,84 (95%-Prädiktionsintervall: 0,72 – 0,97)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01.12.2020:  </a:t>
            </a:r>
            <a:r>
              <a:rPr lang="sv-SE" sz="1400" b="1" dirty="0">
                <a:solidFill>
                  <a:srgbClr val="045AA6"/>
                </a:solidFill>
              </a:rPr>
              <a:t>0,94 (95%-Prädiktionsintervall: 0,78 – 1,09)</a:t>
            </a:r>
          </a:p>
          <a:p>
            <a:pPr>
              <a:spcBef>
                <a:spcPts val="300"/>
              </a:spcBef>
              <a:tabLst>
                <a:tab pos="1704975" algn="l"/>
              </a:tabLst>
            </a:pPr>
            <a:r>
              <a:rPr lang="de-DE" sz="1600" b="1" dirty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02.12.2020: 0</a:t>
            </a:r>
            <a:r>
              <a:rPr lang="sv-SE" sz="1400" b="1" dirty="0">
                <a:solidFill>
                  <a:srgbClr val="FF0000"/>
                </a:solidFill>
              </a:rPr>
              <a:t>,89 (95%- Prädiktionsintervall: 0,83 -0,96)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01.12.2020:  0,89 </a:t>
            </a:r>
            <a:r>
              <a:rPr lang="sv-SE" sz="1400" b="1" dirty="0">
                <a:solidFill>
                  <a:srgbClr val="045AA6"/>
                </a:solidFill>
              </a:rPr>
              <a:t>(95% Prädiktionsintervall: 0,82 – 0,97)</a:t>
            </a:r>
            <a:endParaRPr lang="de-DE" sz="1400" b="1" dirty="0">
              <a:solidFill>
                <a:srgbClr val="045AA6"/>
              </a:solidFill>
            </a:endParaRPr>
          </a:p>
          <a:p>
            <a:endParaRPr lang="de-DE" sz="1600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02.12.2020</a:t>
            </a:r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02.12.2020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02.12.2020 0:00 Uhr)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E3EEF3-CD14-4EE7-9353-7ED7BABFD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4041"/>
            <a:ext cx="9144000" cy="52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02.12.2020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69249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</a:t>
            </a:r>
          </a:p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N=111.468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87592"/>
              </p:ext>
            </p:extLst>
          </p:nvPr>
        </p:nvGraphicFramePr>
        <p:xfrm>
          <a:off x="236765" y="847750"/>
          <a:ext cx="6784521" cy="1524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LK mit 7-Tages-Inzidenz </a:t>
                      </a:r>
                      <a:r>
                        <a:rPr lang="de-DE" sz="1400" b="1" dirty="0"/>
                        <a:t>&gt;500-1000</a:t>
                      </a:r>
                      <a:r>
                        <a:rPr lang="de-DE" sz="1400" dirty="0"/>
                        <a:t> Fälle/100.000 </a:t>
                      </a:r>
                      <a:r>
                        <a:rPr lang="de-DE" sz="1400" dirty="0" err="1"/>
                        <a:t>Einw</a:t>
                      </a:r>
                      <a:r>
                        <a:rPr lang="de-DE" sz="1400" dirty="0"/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38479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C6556D7-1096-423C-BD40-FD2EEDEA0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90" y="2363807"/>
            <a:ext cx="6019800" cy="42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74F4E8C-8C68-4FD2-BE44-54F5BB1CB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92697"/>
            <a:ext cx="8486775" cy="677108"/>
          </a:xfrm>
        </p:spPr>
        <p:txBody>
          <a:bodyPr/>
          <a:lstStyle/>
          <a:p>
            <a:r>
              <a:rPr lang="de-DE" dirty="0"/>
              <a:t>7-Tage-Inzidenz der COVID-19-Fälle nach Altersgruppe und Meldewoche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59D47F-5DCE-4E1B-BE2E-5630FA0B1E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02.12.2020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4D4067-7F5D-4DD5-BEF1-51F41A6CE5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7BC922-0B1B-4697-B245-642CEBA80C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8EA564-AC4F-457C-8DA1-9FD0EB162E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5904" y="1369806"/>
            <a:ext cx="8888095" cy="43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6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C1EFD1-D686-4274-A652-BF4AFD01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1015663"/>
          </a:xfrm>
        </p:spPr>
        <p:txBody>
          <a:bodyPr/>
          <a:lstStyle/>
          <a:p>
            <a:r>
              <a:rPr lang="de-DE" dirty="0"/>
              <a:t>COVID-19-Fälle nach Geschlecht sowie Anteil Hospitalisierung und Verstorbener für die Meldewochen KW 36 – 48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4572E6-814E-46C8-8266-B189440ADB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02.12.2020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C9BD34-7FB4-4746-8127-6B403BAB52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662D14-81FA-44BF-A0B1-ABF74D48F2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4AB7870-B041-4781-BBDD-C2A06F139653}"/>
              </a:ext>
            </a:extLst>
          </p:cNvPr>
          <p:cNvSpPr/>
          <p:nvPr/>
        </p:nvSpPr>
        <p:spPr>
          <a:xfrm>
            <a:off x="377417" y="5588491"/>
            <a:ext cx="8529024" cy="29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 panose="020F0502020204030204" pitchFamily="34" charset="0"/>
                <a:ea typeface="MS Mincho"/>
                <a:cs typeface="Arial" panose="020B0604020202020204" pitchFamily="34" charset="0"/>
              </a:rPr>
              <a:t>*Anteil Verstorbene aus KW 46-48 noch nicht aussagekräftig, da Ausgang der Erkrankungen in diesen Wochen noch unklar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Mincho"/>
              <a:cs typeface="Arial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96E3637-A641-40E6-AE49-382A34F7C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6459"/>
            <a:ext cx="8369459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97F7F98-D789-4C4E-B211-9A1AE6487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54" y="185141"/>
            <a:ext cx="8092592" cy="1015663"/>
          </a:xfrm>
        </p:spPr>
        <p:txBody>
          <a:bodyPr/>
          <a:lstStyle/>
          <a:p>
            <a:r>
              <a:rPr lang="de-DE"/>
              <a:t>COVID-19 </a:t>
            </a:r>
            <a:r>
              <a:rPr lang="de-DE" dirty="0"/>
              <a:t>Fälle und Anteil der Verstorbenen sowie Anteil der Hospitalisierten und COVID-19 Fälle mit für COVID-19 relevanten Symptomen nach Meldewoche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61E3CF-E0D6-40CA-B342-6220D019E0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02.12.2020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EC939C-6457-4509-B911-D6099A04F9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36935-9066-4114-9E99-CC16E2D448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2EB0ACF-3DB6-4958-8BE4-9B5268F240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4617"/>
            <a:ext cx="8597900" cy="5054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289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6C964CA-2E23-4D8F-8EF3-B7912828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Anzahl COVID-19-Todesfälle </a:t>
            </a:r>
            <a:r>
              <a:rPr lang="de-DE"/>
              <a:t>nach Sterbewoche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D20173-908E-4ABD-9F97-3E6FBBC9E9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02.12.2020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AE5038-9B3D-453A-8ADB-B289101D84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DA4AD-EB75-4984-9B26-132C9D30AA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5A05BAC-E20E-4DC4-A649-40F0D860C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05" y="1453051"/>
            <a:ext cx="8736390" cy="490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88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Bildschirmpräsentation (4:3)</PresentationFormat>
  <Paragraphs>80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MS Mincho</vt:lpstr>
      <vt:lpstr>MS Mincho</vt:lpstr>
      <vt:lpstr>Wingdings</vt:lpstr>
      <vt:lpstr>Office-Design</vt:lpstr>
      <vt:lpstr>COVID-19:   Lage National, 02.12.2020  Informationen für den Krisenstab</vt:lpstr>
      <vt:lpstr>PowerPoint-Präsentation</vt:lpstr>
      <vt:lpstr>PowerPoint-Präsentation</vt:lpstr>
      <vt:lpstr>7-Tage-Inzidenz der COVID-19-Fälle nach Altersgruppe und Meldewoche </vt:lpstr>
      <vt:lpstr>COVID-19-Fälle nach Geschlecht sowie Anteil Hospitalisierung und Verstorbener für die Meldewochen KW 36 – 48 </vt:lpstr>
      <vt:lpstr>COVID-19 Fälle und Anteil der Verstorbenen sowie Anteil der Hospitalisierten und COVID-19 Fälle mit für COVID-19 relevanten Symptomen nach Meldewoche</vt:lpstr>
      <vt:lpstr>Anzahl COVID-19-Todesfälle nach Sterbewoche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Frotscher, Janet</cp:lastModifiedBy>
  <cp:revision>2940</cp:revision>
  <cp:lastPrinted>2020-08-31T05:46:37Z</cp:lastPrinted>
  <dcterms:created xsi:type="dcterms:W3CDTF">2015-11-02T12:29:13Z</dcterms:created>
  <dcterms:modified xsi:type="dcterms:W3CDTF">2020-12-02T15:20:09Z</dcterms:modified>
</cp:coreProperties>
</file>