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76" r:id="rId2"/>
    <p:sldId id="588" r:id="rId3"/>
    <p:sldId id="608" r:id="rId4"/>
    <p:sldId id="578" r:id="rId5"/>
    <p:sldId id="626" r:id="rId6"/>
    <p:sldId id="587" r:id="rId7"/>
    <p:sldId id="611" r:id="rId8"/>
    <p:sldId id="612" r:id="rId9"/>
    <p:sldId id="628" r:id="rId10"/>
    <p:sldId id="593" r:id="rId11"/>
    <p:sldId id="627" r:id="rId12"/>
    <p:sldId id="623" r:id="rId13"/>
    <p:sldId id="625" r:id="rId14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6" clrIdx="3"/>
  <p:cmAuthor id="4" name="Tolksdorf, Kristin" initials="TK" lastIdx="1" clrIdx="4"/>
  <p:cmAuthor id="5" name="Preuß, Ute" initials="PU" lastIdx="29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66A8DD"/>
    <a:srgbClr val="006EC7"/>
    <a:srgbClr val="D0D8E8"/>
    <a:srgbClr val="E9EDF4"/>
    <a:srgbClr val="367BB8"/>
    <a:srgbClr val="338BD2"/>
    <a:srgbClr val="4D8AD2"/>
    <a:srgbClr val="0DE3A1"/>
    <a:srgbClr val="80A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5" autoAdjust="0"/>
    <p:restoredTop sz="83636" autoAdjust="0"/>
  </p:normalViewPr>
  <p:slideViewPr>
    <p:cSldViewPr snapToGrid="0" snapToObjects="1">
      <p:cViewPr varScale="1">
        <p:scale>
          <a:sx n="55" d="100"/>
          <a:sy n="55" d="100"/>
        </p:scale>
        <p:origin x="-1602" y="-96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02.12.2020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02.12.2020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Absolute Anzahl der COVID-19-Fälle mit SARI im Sentinel: Auswahl wie im Wochenbericht (nur entlassene Fälle mit max. Verweildauer 1 Woche)</a:t>
            </a:r>
          </a:p>
          <a:p>
            <a:r>
              <a:rPr lang="de-DE" b="1" dirty="0"/>
              <a:t>Rückgang in den AG 35-59 und 60-79, bei 80+ unverändert hoch mit eher weiter steigender Zahl an COVID-19-Fällen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941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Absolute Anzahl der COVID-19-Fälle mit SARI im Sentinel: alle Fälle, inkl. Liegende (noch vorläufige Diagnosen und noch nicht vollständig)</a:t>
            </a:r>
          </a:p>
          <a:p>
            <a:r>
              <a:rPr lang="de-DE" dirty="0"/>
              <a:t>-</a:t>
            </a:r>
            <a:r>
              <a:rPr lang="de-DE" b="1" dirty="0"/>
              <a:t>auch hier: kein Rückgang in AG 80+ , eher weiterer Anstieg (Daten von noch liegenden Fällen, eher unvollständiger)</a:t>
            </a:r>
          </a:p>
          <a:p>
            <a:r>
              <a:rPr lang="de-DE" dirty="0"/>
              <a:t>Insgesamt ist das Bild aber ähnlich wie bei den eingeschränkten Daten, allerdings haben in dieser Darstellung (alle Fälle) die Fälle aus der Altersgruppe 35-59 Jahre weniger Gewicht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3235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8321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Rückgang der SARI-Fallzahlen in allen älteren Altersgruppen</a:t>
            </a:r>
          </a:p>
          <a:p>
            <a:endParaRPr lang="de-DE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Altersgruppen der Kinder unter 15 Jahre immer noch niedriger als üblich um diese Jahreszeit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 Altersgruppen über 14 Jahre sind stark angestiegen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Altersgruppen 35-59 Jahre und 60-79 Jahre liegen deutlich höher als in den Vorsaisons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AG 35-59 mit Rückgang, trotzdem noch auf Niveau Grippewellen der Vorjahre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AG 60-79 auch leichter Rückgang, </a:t>
            </a:r>
            <a:r>
              <a:rPr lang="de-DE" dirty="0" smtClean="0"/>
              <a:t>immer noch </a:t>
            </a:r>
            <a:r>
              <a:rPr lang="de-DE" dirty="0"/>
              <a:t>auf ungewöhnlich hohem Niveau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AG 80plus sehr stabil, nicht ganz so hohes Niveau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9361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Anteil COVID-19 Patienten an SARI ist stabil geblieben, liegt aktuell bei 58 %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Ergebnisse der </a:t>
            </a:r>
            <a:br>
              <a:rPr lang="de-DE" dirty="0"/>
            </a:br>
            <a:r>
              <a:rPr lang="de-DE" dirty="0"/>
              <a:t>syndromischen Surveillance akuter Atemwegserkrankungen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sz="1800" b="0" dirty="0"/>
              <a:t>GrippeWeb, </a:t>
            </a:r>
            <a:br>
              <a:rPr lang="de-DE" sz="1800" b="0" dirty="0"/>
            </a:br>
            <a:r>
              <a:rPr lang="de-DE" sz="1800" b="0" dirty="0"/>
              <a:t>Arbeitsgemeinschaft Influenza,</a:t>
            </a:r>
            <a:br>
              <a:rPr lang="de-DE" sz="1800" b="0" dirty="0"/>
            </a:br>
            <a:r>
              <a:rPr lang="de-DE" sz="1800" b="0" dirty="0"/>
              <a:t>ICOSARI</a:t>
            </a:r>
            <a:br>
              <a:rPr lang="de-DE" sz="1800" b="0" dirty="0"/>
            </a:br>
            <a:r>
              <a:rPr lang="de-DE" sz="1800" b="0" dirty="0"/>
              <a:t>Datenstand  01.12.2020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5" t="15874" r="17500" b="9364"/>
          <a:stretch/>
        </p:blipFill>
        <p:spPr bwMode="auto">
          <a:xfrm>
            <a:off x="293916" y="2170590"/>
            <a:ext cx="3235382" cy="282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564826" y="692696"/>
            <a:ext cx="8378006" cy="800438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sowie </a:t>
            </a:r>
          </a:p>
          <a:p>
            <a:pPr algn="ctr"/>
            <a:r>
              <a:rPr lang="de-DE" dirty="0"/>
              <a:t>Anteil SARI-Fälle mit COVID-Diagnose bis zur 47. KW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01.12.2020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AA92B0A8-03BE-423F-81B7-6EF905C3D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63144" y="1673908"/>
            <a:ext cx="7693659" cy="42315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83056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9B84701F-0F7B-4731-A7EB-A1838E70F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24.11.2020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938199FD-D7AD-49A0-BF51-2CB87EEA9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F426CB91-7EA5-489E-BBEC-693C84F12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xmlns="" id="{0AA76473-7BD8-47C4-8BE3-32146C7DE24C}"/>
              </a:ext>
            </a:extLst>
          </p:cNvPr>
          <p:cNvSpPr txBox="1">
            <a:spLocks/>
          </p:cNvSpPr>
          <p:nvPr/>
        </p:nvSpPr>
        <p:spPr>
          <a:xfrm>
            <a:off x="31324" y="651844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Anteil COVID-SARI-Fälle (J09 – J22)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B41A0953-D1AD-42C1-BFD4-E1F7A55C4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26" y="1816361"/>
            <a:ext cx="8579174" cy="336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23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31324" y="651844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COVID-SARI-Fälle (J09 – J22) bis zur 47. KW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01.12.2020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1324" y="1540933"/>
            <a:ext cx="9112674" cy="455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xmlns="" id="{F27A04A1-B53B-4F4E-866F-39BFAAFDECA5}"/>
              </a:ext>
            </a:extLst>
          </p:cNvPr>
          <p:cNvCxnSpPr>
            <a:cxnSpLocks/>
          </p:cNvCxnSpPr>
          <p:nvPr/>
        </p:nvCxnSpPr>
        <p:spPr>
          <a:xfrm flipH="1" flipV="1">
            <a:off x="8549792" y="2901463"/>
            <a:ext cx="379577" cy="527537"/>
          </a:xfrm>
          <a:prstGeom prst="straightConnector1">
            <a:avLst/>
          </a:prstGeom>
          <a:ln w="412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xmlns="" id="{229E076F-6AE9-4293-B47F-775877271A0E}"/>
              </a:ext>
            </a:extLst>
          </p:cNvPr>
          <p:cNvSpPr txBox="1"/>
          <p:nvPr/>
        </p:nvSpPr>
        <p:spPr>
          <a:xfrm>
            <a:off x="8144512" y="3513663"/>
            <a:ext cx="1256027" cy="338554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de-DE" sz="1600" b="1" dirty="0"/>
              <a:t>80+ Jahre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856627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31324" y="651844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COVID-SARI-Fälle (J09 – J22) bis zur 47. KW</a:t>
            </a:r>
          </a:p>
          <a:p>
            <a:pPr algn="ctr"/>
            <a:r>
              <a:rPr lang="de-DE" dirty="0"/>
              <a:t>alle Fälle, auch noch liegende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01.12.2020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769" y="1563799"/>
            <a:ext cx="9112676" cy="455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xmlns="" id="{5532EB0E-9386-4270-B998-59736F27E63F}"/>
              </a:ext>
            </a:extLst>
          </p:cNvPr>
          <p:cNvCxnSpPr>
            <a:cxnSpLocks/>
          </p:cNvCxnSpPr>
          <p:nvPr/>
        </p:nvCxnSpPr>
        <p:spPr>
          <a:xfrm flipV="1">
            <a:off x="7404911" y="2490106"/>
            <a:ext cx="746547" cy="174704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xmlns="" id="{229E076F-6AE9-4293-B47F-775877271A0E}"/>
              </a:ext>
            </a:extLst>
          </p:cNvPr>
          <p:cNvSpPr txBox="1"/>
          <p:nvPr/>
        </p:nvSpPr>
        <p:spPr>
          <a:xfrm>
            <a:off x="6412092" y="2490106"/>
            <a:ext cx="1256027" cy="34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80+ Jahre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166641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48. KW 2020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01.12.2020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84AC6760-B1C2-4C15-A3CD-99B4206CA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886" y="1255080"/>
            <a:ext cx="7074227" cy="509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8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48. KW 2020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01.12.2020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B55EDCE1-BF01-4FF0-A8FC-3CF873FCB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969" y="1243847"/>
            <a:ext cx="7206497" cy="520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68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27137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bis zur 48. KW 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608423" y="6622713"/>
            <a:ext cx="1860421" cy="195750"/>
          </a:xfrm>
        </p:spPr>
        <p:txBody>
          <a:bodyPr/>
          <a:lstStyle/>
          <a:p>
            <a:r>
              <a:rPr lang="de-DE" dirty="0"/>
              <a:t>Stand: 01.12.2020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86003" y="5495557"/>
            <a:ext cx="837199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der 48. KW 2020 bei knapp 1.000 Arzt­konsul­ta­tionen wegen ARE pro 100.000 Einwohner. Auf die Bevölke­rung in Deutschland bezogen entspricht das einer Gesamtzahl von ca. 830.000 Arzt­besuchen wegen akuter Atem­wegs­er­kran­kungen. </a:t>
            </a:r>
          </a:p>
          <a:p>
            <a:pPr algn="ctr"/>
            <a:endParaRPr lang="en-US" sz="14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6DBE549A-07D9-4115-B7E3-4B720EA50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523" y="1204733"/>
            <a:ext cx="6919943" cy="42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27137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bis zur 48. KW 2020 nur AG ab 15 Jahre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608423" y="6622713"/>
            <a:ext cx="1860421" cy="195750"/>
          </a:xfrm>
        </p:spPr>
        <p:txBody>
          <a:bodyPr/>
          <a:lstStyle/>
          <a:p>
            <a:r>
              <a:rPr lang="de-DE" dirty="0"/>
              <a:t>Stand: 01.12.2020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xmlns="" id="{9CC2BBD6-6A54-47B3-ABCA-B2AA4FFC1954}"/>
              </a:ext>
            </a:extLst>
          </p:cNvPr>
          <p:cNvSpPr txBox="1"/>
          <p:nvPr/>
        </p:nvSpPr>
        <p:spPr>
          <a:xfrm>
            <a:off x="7691120" y="1717040"/>
            <a:ext cx="834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Bayern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xmlns="" id="{EB4A13DB-573F-4580-B301-34AA5BAFBF37}"/>
              </a:ext>
            </a:extLst>
          </p:cNvPr>
          <p:cNvSpPr txBox="1"/>
          <p:nvPr/>
        </p:nvSpPr>
        <p:spPr>
          <a:xfrm>
            <a:off x="7630160" y="4769843"/>
            <a:ext cx="1217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Nordrhein-</a:t>
            </a:r>
          </a:p>
          <a:p>
            <a:r>
              <a:rPr lang="de-DE" dirty="0"/>
              <a:t>Westfalen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ED3FAADB-244F-4C1D-8858-0923B676E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510" y="3794204"/>
            <a:ext cx="5760000" cy="2712483"/>
          </a:xfrm>
          <a:prstGeom prst="rect">
            <a:avLst/>
          </a:prstGeom>
        </p:spPr>
      </p:pic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xmlns="" id="{05C3B91D-8A98-41D5-8B45-FDC2DE6D148C}"/>
              </a:ext>
            </a:extLst>
          </p:cNvPr>
          <p:cNvCxnSpPr>
            <a:cxnSpLocks/>
          </p:cNvCxnSpPr>
          <p:nvPr/>
        </p:nvCxnSpPr>
        <p:spPr>
          <a:xfrm>
            <a:off x="1809946" y="4998390"/>
            <a:ext cx="5473564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605054DC-D08C-46B1-802A-1881D9B8D8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8633" y="1024559"/>
            <a:ext cx="5760000" cy="2707914"/>
          </a:xfrm>
          <a:prstGeom prst="rect">
            <a:avLst/>
          </a:prstGeom>
        </p:spPr>
      </p:pic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xmlns="" id="{E6741DC3-A9DE-463D-BB4F-16C902605BFB}"/>
              </a:ext>
            </a:extLst>
          </p:cNvPr>
          <p:cNvCxnSpPr>
            <a:cxnSpLocks/>
          </p:cNvCxnSpPr>
          <p:nvPr/>
        </p:nvCxnSpPr>
        <p:spPr>
          <a:xfrm>
            <a:off x="1809946" y="1901706"/>
            <a:ext cx="547356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929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5047" y="82112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47. KW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01.12.2020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2375DCA1-AD4E-49A9-B034-BE7E4C7D4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23987" y="2061274"/>
            <a:ext cx="8564965" cy="34259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2461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692696"/>
            <a:ext cx="8265713" cy="400219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47. KW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01.12.2020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52208" y="1092915"/>
            <a:ext cx="9170805" cy="550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6025111" y="2339304"/>
            <a:ext cx="2171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Frühjahr/Sommer 2020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79150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692696"/>
            <a:ext cx="8265713" cy="400219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47. KW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01.12.2020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1136313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mit Pfeil 6"/>
          <p:cNvCxnSpPr>
            <a:cxnSpLocks/>
          </p:cNvCxnSpPr>
          <p:nvPr/>
        </p:nvCxnSpPr>
        <p:spPr>
          <a:xfrm flipH="1">
            <a:off x="5201582" y="2797510"/>
            <a:ext cx="798486" cy="7735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6000068" y="2415558"/>
            <a:ext cx="2171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Frühjahr/Sommer 2020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5653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692696"/>
            <a:ext cx="8265713" cy="400219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47. KW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01.12.2020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1136313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mit Pfeil 6"/>
          <p:cNvCxnSpPr>
            <a:cxnSpLocks/>
          </p:cNvCxnSpPr>
          <p:nvPr/>
        </p:nvCxnSpPr>
        <p:spPr>
          <a:xfrm flipH="1">
            <a:off x="5201582" y="2797510"/>
            <a:ext cx="798486" cy="7735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6000068" y="2415558"/>
            <a:ext cx="2171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Frühjahr/Sommer 2020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5369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459</Words>
  <Application>Microsoft Office PowerPoint</Application>
  <PresentationFormat>Bildschirmpräsentation (4:3)</PresentationFormat>
  <Paragraphs>73</Paragraphs>
  <Slides>13</Slides>
  <Notes>11</Notes>
  <HiddenSlides>6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Office-Design</vt:lpstr>
      <vt:lpstr>Ergebnisse der  syndromischen Surveillance akuter Atemwegserkrankungen  GrippeWeb,  Arbeitsgemeinschaft Influenza, ICOSARI Datenstand  01.12.2020</vt:lpstr>
      <vt:lpstr>GrippeWeb bis zur 48. KW 2020 </vt:lpstr>
      <vt:lpstr>GrippeWeb bis zur 48. KW 2020 </vt:lpstr>
      <vt:lpstr>Arbeitsgemeinschaft Influenza ARE-Konsultationen bis zur 48. KW 2020</vt:lpstr>
      <vt:lpstr>Arbeitsgemeinschaft Influenza ARE-Konsultationen bis zur 48. KW 2020 nur AG ab 15 Jahre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Buda, Silke</cp:lastModifiedBy>
  <cp:revision>1857</cp:revision>
  <cp:lastPrinted>2020-05-13T06:04:10Z</cp:lastPrinted>
  <dcterms:created xsi:type="dcterms:W3CDTF">2015-11-02T12:29:13Z</dcterms:created>
  <dcterms:modified xsi:type="dcterms:W3CDTF">2020-12-02T08:05:58Z</dcterms:modified>
</cp:coreProperties>
</file>