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5" r:id="rId2"/>
    <p:sldId id="417" r:id="rId3"/>
    <p:sldId id="418" r:id="rId4"/>
    <p:sldId id="419" r:id="rId5"/>
    <p:sldId id="420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77460" autoAdjust="0"/>
  </p:normalViewPr>
  <p:slideViewPr>
    <p:cSldViewPr snapToGrid="0" snapToObjects="1">
      <p:cViewPr>
        <p:scale>
          <a:sx n="70" d="100"/>
          <a:sy n="70" d="100"/>
        </p:scale>
        <p:origin x="212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8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aim is to stay in the </a:t>
            </a:r>
            <a:r>
              <a:rPr lang="en-US" dirty="0">
                <a:highlight>
                  <a:srgbClr val="FFFF00"/>
                </a:highlight>
              </a:rPr>
              <a:t>metastable</a:t>
            </a:r>
            <a:r>
              <a:rPr lang="en-US" dirty="0"/>
              <a:t> regime of </a:t>
            </a:r>
            <a:r>
              <a:rPr lang="en-US" dirty="0">
                <a:highlight>
                  <a:srgbClr val="FFFF00"/>
                </a:highlight>
              </a:rPr>
              <a:t>low case numbers</a:t>
            </a:r>
          </a:p>
          <a:p>
            <a:r>
              <a:rPr lang="en-US" dirty="0">
                <a:highlight>
                  <a:srgbClr val="FFFF00"/>
                </a:highlight>
              </a:rPr>
              <a:t>below TTI capacity</a:t>
            </a:r>
            <a:r>
              <a:rPr lang="en-US" dirty="0"/>
              <a:t>, then </a:t>
            </a:r>
            <a:r>
              <a:rPr lang="en-US" dirty="0">
                <a:highlight>
                  <a:srgbClr val="FFFF00"/>
                </a:highlight>
              </a:rPr>
              <a:t>only a moderate contact reduction </a:t>
            </a:r>
            <a:r>
              <a:rPr lang="en-US" dirty="0"/>
              <a:t>is required to stabilize the system; reoccurring lockdowns are not necessary. Hence, this regime is very promising for a mid- and long-term management of the pandemic, until a vaccination or better treatment of COVID is developed, as it poses the </a:t>
            </a:r>
            <a:r>
              <a:rPr lang="en-US" dirty="0">
                <a:highlight>
                  <a:srgbClr val="FFFF00"/>
                </a:highlight>
              </a:rPr>
              <a:t>least burden on </a:t>
            </a:r>
            <a:r>
              <a:rPr lang="de-DE" dirty="0" err="1">
                <a:highlight>
                  <a:srgbClr val="FFFF00"/>
                </a:highlight>
              </a:rPr>
              <a:t>economy</a:t>
            </a:r>
            <a:r>
              <a:rPr lang="de-DE" dirty="0">
                <a:highlight>
                  <a:srgbClr val="FFFF00"/>
                </a:highlight>
              </a:rPr>
              <a:t> and </a:t>
            </a:r>
            <a:r>
              <a:rPr lang="de-DE" dirty="0" err="1">
                <a:highlight>
                  <a:srgbClr val="FFFF00"/>
                </a:highlight>
              </a:rPr>
              <a:t>society</a:t>
            </a:r>
            <a:r>
              <a:rPr lang="de-DE" dirty="0"/>
              <a:t>.</a:t>
            </a:r>
          </a:p>
          <a:p>
            <a:r>
              <a:rPr lang="en-US" dirty="0"/>
              <a:t>The alternative option is to </a:t>
            </a:r>
            <a:r>
              <a:rPr lang="en-US" dirty="0">
                <a:highlight>
                  <a:srgbClr val="FFFF00"/>
                </a:highlight>
              </a:rPr>
              <a:t>stabilize case numbers at higher levels (below the hospital capacity), </a:t>
            </a:r>
            <a:r>
              <a:rPr lang="en-US" dirty="0"/>
              <a:t>which requires a </a:t>
            </a:r>
            <a:r>
              <a:rPr lang="en-US" dirty="0">
                <a:highlight>
                  <a:srgbClr val="FFFF00"/>
                </a:highlight>
              </a:rPr>
              <a:t>stronger contact reduction </a:t>
            </a:r>
            <a:r>
              <a:rPr lang="en-US" dirty="0"/>
              <a:t>(about 60%). This is because testing and tracing become less efficient.</a:t>
            </a:r>
          </a:p>
          <a:p>
            <a:r>
              <a:rPr lang="en-US" dirty="0"/>
              <a:t>However, if case numbers are stabilized at the high level and </a:t>
            </a:r>
            <a:r>
              <a:rPr lang="en-US" dirty="0">
                <a:highlight>
                  <a:srgbClr val="FFFF00"/>
                </a:highlight>
              </a:rPr>
              <a:t>then need to be lowered</a:t>
            </a:r>
            <a:r>
              <a:rPr lang="en-US" dirty="0"/>
              <a:t>, an </a:t>
            </a:r>
            <a:r>
              <a:rPr lang="en-US" dirty="0">
                <a:highlight>
                  <a:srgbClr val="FFFF00"/>
                </a:highlight>
              </a:rPr>
              <a:t>even stronger contact reduction</a:t>
            </a:r>
            <a:r>
              <a:rPr lang="en-US" dirty="0"/>
              <a:t> of 75% over the duration of a lockdown (a few weeks) is necessary to achieve a suppression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5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BA93-D397-447E-9FB8-44E8B34667EB}" type="datetime1">
              <a:rPr lang="de-DE" smtClean="0"/>
              <a:t>04.12.2020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953-CD56-4722-A0D7-E7B1274EE220}" type="datetime1">
              <a:rPr lang="de-DE" smtClean="0"/>
              <a:t>04.12.2020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62F6-4C34-4E5B-B540-91BF22E9F954}" type="datetime1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271-340E-46AD-A9D0-CF95C141B984}" type="datetime1">
              <a:rPr lang="de-DE" smtClean="0"/>
              <a:t>04.12.2020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8B3-5B7A-4ED2-9274-E3ABCCD8650B}" type="datetime1">
              <a:rPr lang="de-DE" smtClean="0"/>
              <a:t>04.12.2020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C253-71FA-4580-839F-FE948D280221}" type="datetime1">
              <a:rPr lang="de-DE" smtClean="0"/>
              <a:t>04.12.2020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D525-2ED9-4D60-A717-563134AA4DF9}" type="datetime1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7867-0DCC-4DF8-B135-050458CD20C1}" type="datetime1">
              <a:rPr lang="de-DE" smtClean="0"/>
              <a:t>04.12.2020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C72AF167-7E77-4034-AEDE-1D8111634984}" type="datetime1">
              <a:rPr lang="de-DE" smtClean="0"/>
              <a:t>04.12.2020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A4588E-5523-425F-848A-18335953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953-CD56-4722-A0D7-E7B1274EE220}" type="datetime1">
              <a:rPr lang="de-DE" smtClean="0"/>
              <a:t>04.12.2020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D61C07-ADCE-4743-BFF1-AC5D0E47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4075B78-8CE9-4D46-8FB8-3F11373EA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Towards a long-term control of COVID-19 at low </a:t>
            </a:r>
            <a:r>
              <a:rPr lang="de-DE" b="0" dirty="0" err="1"/>
              <a:t>case</a:t>
            </a:r>
            <a:r>
              <a:rPr lang="de-DE" b="0" dirty="0"/>
              <a:t> </a:t>
            </a:r>
            <a:r>
              <a:rPr lang="de-DE" b="0" dirty="0" err="1"/>
              <a:t>numbers</a:t>
            </a:r>
            <a:r>
              <a:rPr lang="de-DE" b="0" dirty="0"/>
              <a:t> -</a:t>
            </a:r>
            <a:br>
              <a:rPr lang="de-DE" b="0" dirty="0"/>
            </a:br>
            <a:r>
              <a:rPr lang="de-DE" b="0" dirty="0"/>
              <a:t>Anwendung auf Deutschland</a:t>
            </a:r>
            <a:br>
              <a:rPr lang="de-DE" b="0" dirty="0"/>
            </a:br>
            <a:r>
              <a:rPr lang="de-DE" b="0" dirty="0"/>
              <a:t>30.11.2020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41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2862A7-6821-4FBB-B9A5-034AE22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62F6-4C34-4E5B-B540-91BF22E9F954}" type="datetime1">
              <a:rPr lang="de-DE" smtClean="0"/>
              <a:t>04.12.2020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D5144F7-D3B5-463D-84C0-E3EA199B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C7B336-3800-49D1-A06A-8AF92AF7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9AC95B3-EB45-4AB0-892E-09911C4D19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39D7C8-EC31-4692-8634-357C4BA39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128504"/>
            <a:ext cx="5353050" cy="2133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DC79B8-F520-4151-A398-E219B84A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7" y="2339816"/>
            <a:ext cx="7748337" cy="39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018C28-FC1A-4B8E-AAEE-23AC4134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8B3-5B7A-4ED2-9274-E3ABCCD8650B}" type="datetime1">
              <a:rPr lang="de-DE" smtClean="0"/>
              <a:t>04.12.2020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2CE605-CC00-41BF-A4A4-6B5D9825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C98769A-B81D-48D6-9C73-1CDF4E821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609656"/>
              </p:ext>
            </p:extLst>
          </p:nvPr>
        </p:nvGraphicFramePr>
        <p:xfrm>
          <a:off x="564825" y="5197574"/>
          <a:ext cx="80143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587">
                  <a:extLst>
                    <a:ext uri="{9D8B030D-6E8A-4147-A177-3AD203B41FA5}">
                      <a16:colId xmlns:a16="http://schemas.microsoft.com/office/drawing/2014/main" val="1585182652"/>
                    </a:ext>
                  </a:extLst>
                </a:gridCol>
                <a:gridCol w="3686084">
                  <a:extLst>
                    <a:ext uri="{9D8B030D-6E8A-4147-A177-3AD203B41FA5}">
                      <a16:colId xmlns:a16="http://schemas.microsoft.com/office/drawing/2014/main" val="4102905563"/>
                    </a:ext>
                  </a:extLst>
                </a:gridCol>
                <a:gridCol w="1119226">
                  <a:extLst>
                    <a:ext uri="{9D8B030D-6E8A-4147-A177-3AD203B41FA5}">
                      <a16:colId xmlns:a16="http://schemas.microsoft.com/office/drawing/2014/main" val="515837636"/>
                    </a:ext>
                  </a:extLst>
                </a:gridCol>
                <a:gridCol w="1205451">
                  <a:extLst>
                    <a:ext uri="{9D8B030D-6E8A-4147-A177-3AD203B41FA5}">
                      <a16:colId xmlns:a16="http://schemas.microsoft.com/office/drawing/2014/main" val="3866296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Viel zu hoch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Zu hoch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57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Unstable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ST, BB, TH, 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9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NI, SL, RP, BW, NW, HE, BY,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SH</a:t>
                      </a:r>
                      <a:r>
                        <a:rPr lang="de-DE"/>
                        <a:t>, MV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2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HH, 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22474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8D842CB0-B01C-49CE-B56A-73C16E320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4" y="261095"/>
            <a:ext cx="8579173" cy="48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2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DB63A8-89FD-432C-BDE2-274AA11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8B3-5B7A-4ED2-9274-E3ABCCD8650B}" type="datetime1">
              <a:rPr lang="de-DE" smtClean="0"/>
              <a:t>04.12.2020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187D9B-77EA-4DE3-8B1B-66635060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225575-902E-4A4B-8839-6990639D58D5}"/>
              </a:ext>
            </a:extLst>
          </p:cNvPr>
          <p:cNvSpPr txBox="1"/>
          <p:nvPr/>
        </p:nvSpPr>
        <p:spPr>
          <a:xfrm>
            <a:off x="777333" y="958782"/>
            <a:ext cx="842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Durchseuchung - Containment - Eradikation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7140B2-C90F-40DD-8906-E91D50852DC3}"/>
              </a:ext>
            </a:extLst>
          </p:cNvPr>
          <p:cNvSpPr/>
          <p:nvPr/>
        </p:nvSpPr>
        <p:spPr>
          <a:xfrm>
            <a:off x="511185" y="3363736"/>
            <a:ext cx="8327254" cy="4793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C859476-4873-4818-BA4B-143770DA3D9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68610" y="2171935"/>
            <a:ext cx="0" cy="1257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8536A12-6085-4720-A8EC-FF094AB225C5}"/>
              </a:ext>
            </a:extLst>
          </p:cNvPr>
          <p:cNvCxnSpPr>
            <a:cxnSpLocks/>
          </p:cNvCxnSpPr>
          <p:nvPr/>
        </p:nvCxnSpPr>
        <p:spPr>
          <a:xfrm>
            <a:off x="4551286" y="2375397"/>
            <a:ext cx="0" cy="1054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4384E56-D4FD-44A4-80AC-17A15DE095AF}"/>
              </a:ext>
            </a:extLst>
          </p:cNvPr>
          <p:cNvCxnSpPr>
            <a:cxnSpLocks/>
          </p:cNvCxnSpPr>
          <p:nvPr/>
        </p:nvCxnSpPr>
        <p:spPr>
          <a:xfrm>
            <a:off x="3333563" y="3181326"/>
            <a:ext cx="0" cy="247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8BC2EE0-8FB8-4B8D-BA6C-EBFC2301349B}"/>
              </a:ext>
            </a:extLst>
          </p:cNvPr>
          <p:cNvCxnSpPr>
            <a:cxnSpLocks/>
          </p:cNvCxnSpPr>
          <p:nvPr/>
        </p:nvCxnSpPr>
        <p:spPr>
          <a:xfrm>
            <a:off x="5521584" y="3181326"/>
            <a:ext cx="0" cy="235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48BFB21-3C52-45EF-96D7-D9582904276C}"/>
              </a:ext>
            </a:extLst>
          </p:cNvPr>
          <p:cNvCxnSpPr>
            <a:cxnSpLocks/>
          </p:cNvCxnSpPr>
          <p:nvPr/>
        </p:nvCxnSpPr>
        <p:spPr>
          <a:xfrm>
            <a:off x="7979542" y="2645546"/>
            <a:ext cx="0" cy="783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7DF25E2-ED50-4C6E-AA3A-64DAD8C0EC2E}"/>
              </a:ext>
            </a:extLst>
          </p:cNvPr>
          <p:cNvCxnSpPr/>
          <p:nvPr/>
        </p:nvCxnSpPr>
        <p:spPr>
          <a:xfrm>
            <a:off x="8457490" y="3142691"/>
            <a:ext cx="0" cy="2863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B95C8E7-A627-4BE6-8C2B-510F76A57C6F}"/>
              </a:ext>
            </a:extLst>
          </p:cNvPr>
          <p:cNvSpPr txBox="1"/>
          <p:nvPr/>
        </p:nvSpPr>
        <p:spPr>
          <a:xfrm>
            <a:off x="8136415" y="2534995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China</a:t>
            </a:r>
          </a:p>
          <a:p>
            <a:r>
              <a:rPr lang="de-DE" dirty="0" err="1"/>
              <a:t>Neuseel</a:t>
            </a:r>
            <a:r>
              <a:rPr lang="de-DE" dirty="0"/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5519A1-63A7-49B0-B2F8-6A4923001F5B}"/>
              </a:ext>
            </a:extLst>
          </p:cNvPr>
          <p:cNvSpPr txBox="1"/>
          <p:nvPr/>
        </p:nvSpPr>
        <p:spPr>
          <a:xfrm>
            <a:off x="7436380" y="1777273"/>
            <a:ext cx="1054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Südkorea</a:t>
            </a:r>
          </a:p>
          <a:p>
            <a:r>
              <a:rPr lang="de-DE" dirty="0"/>
              <a:t>Taiwan</a:t>
            </a:r>
          </a:p>
          <a:p>
            <a:r>
              <a:rPr lang="de-DE" dirty="0"/>
              <a:t>Vietnam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D11F0EC-4B18-47D5-9F1F-34576DF04A12}"/>
              </a:ext>
            </a:extLst>
          </p:cNvPr>
          <p:cNvSpPr txBox="1"/>
          <p:nvPr/>
        </p:nvSpPr>
        <p:spPr>
          <a:xfrm>
            <a:off x="6171518" y="180260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Finnland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0EFEC7-1751-4459-BF3A-00F5C3646B98}"/>
              </a:ext>
            </a:extLst>
          </p:cNvPr>
          <p:cNvSpPr txBox="1"/>
          <p:nvPr/>
        </p:nvSpPr>
        <p:spPr>
          <a:xfrm>
            <a:off x="4935671" y="2830188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Deutschland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5E9153E-F916-450F-86D9-F7EF973CF713}"/>
              </a:ext>
            </a:extLst>
          </p:cNvPr>
          <p:cNvSpPr txBox="1"/>
          <p:nvPr/>
        </p:nvSpPr>
        <p:spPr>
          <a:xfrm>
            <a:off x="2300209" y="2238938"/>
            <a:ext cx="2046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USA</a:t>
            </a:r>
          </a:p>
          <a:p>
            <a:r>
              <a:rPr lang="de-DE" dirty="0"/>
              <a:t>Schweden Frühjahr</a:t>
            </a:r>
          </a:p>
          <a:p>
            <a:r>
              <a:rPr lang="de-DE" dirty="0"/>
              <a:t>Schweiz jetzt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273BCA3-4161-412D-8482-77E79F98F31B}"/>
              </a:ext>
            </a:extLst>
          </p:cNvPr>
          <p:cNvSpPr txBox="1"/>
          <p:nvPr/>
        </p:nvSpPr>
        <p:spPr>
          <a:xfrm>
            <a:off x="4033205" y="1452067"/>
            <a:ext cx="1167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Frankreich</a:t>
            </a:r>
          </a:p>
          <a:p>
            <a:r>
              <a:rPr lang="de-DE" dirty="0"/>
              <a:t>Spanien</a:t>
            </a:r>
          </a:p>
          <a:p>
            <a:r>
              <a:rPr lang="de-DE" dirty="0"/>
              <a:t>Italien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331B50A-FDCD-4A02-AE54-893A16564059}"/>
              </a:ext>
            </a:extLst>
          </p:cNvPr>
          <p:cNvCxnSpPr/>
          <p:nvPr/>
        </p:nvCxnSpPr>
        <p:spPr>
          <a:xfrm>
            <a:off x="6494857" y="3745476"/>
            <a:ext cx="0" cy="2863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ACBF1948-568B-4403-BD54-33E528AD6DD1}"/>
              </a:ext>
            </a:extLst>
          </p:cNvPr>
          <p:cNvSpPr txBox="1"/>
          <p:nvPr/>
        </p:nvSpPr>
        <p:spPr>
          <a:xfrm>
            <a:off x="6280318" y="409260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SH</a:t>
            </a:r>
          </a:p>
          <a:p>
            <a:r>
              <a:rPr lang="de-DE" dirty="0"/>
              <a:t>MV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09C279B1-7E4C-4F30-8694-4181C19B713A}"/>
              </a:ext>
            </a:extLst>
          </p:cNvPr>
          <p:cNvCxnSpPr/>
          <p:nvPr/>
        </p:nvCxnSpPr>
        <p:spPr>
          <a:xfrm>
            <a:off x="4983084" y="3728299"/>
            <a:ext cx="0" cy="2863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A10B81D-A5B0-45BD-937A-612C5E1BD18F}"/>
              </a:ext>
            </a:extLst>
          </p:cNvPr>
          <p:cNvSpPr txBox="1"/>
          <p:nvPr/>
        </p:nvSpPr>
        <p:spPr>
          <a:xfrm>
            <a:off x="4741246" y="4030036"/>
            <a:ext cx="51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</a:t>
            </a:r>
          </a:p>
          <a:p>
            <a:r>
              <a:rPr lang="de-DE" dirty="0"/>
              <a:t>BY</a:t>
            </a:r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14305B21-2BD3-41B5-8295-3D808B72B931}"/>
              </a:ext>
            </a:extLst>
          </p:cNvPr>
          <p:cNvSpPr/>
          <p:nvPr/>
        </p:nvSpPr>
        <p:spPr>
          <a:xfrm rot="5400000">
            <a:off x="4208857" y="830187"/>
            <a:ext cx="816260" cy="844290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Last für Gesellschaft</a:t>
            </a: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7E772053-7E8D-404E-AC3D-6BDE7A8E0459}"/>
              </a:ext>
            </a:extLst>
          </p:cNvPr>
          <p:cNvSpPr/>
          <p:nvPr/>
        </p:nvSpPr>
        <p:spPr>
          <a:xfrm rot="5400000">
            <a:off x="4201455" y="1799328"/>
            <a:ext cx="816260" cy="84429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b="1" dirty="0"/>
              <a:t>Ökonomische Last </a:t>
            </a:r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1A752B1B-FC61-4033-BB62-DC55E3642912}"/>
              </a:ext>
            </a:extLst>
          </p:cNvPr>
          <p:cNvSpPr/>
          <p:nvPr/>
        </p:nvSpPr>
        <p:spPr>
          <a:xfrm>
            <a:off x="4551286" y="1519126"/>
            <a:ext cx="2353844" cy="3124381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5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18FA11-5ACD-4CF5-AB95-43F9C22D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271-340E-46AD-A9D0-CF95C141B984}" type="datetime1">
              <a:rPr lang="de-DE" smtClean="0"/>
              <a:t>04.12.2020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BE4388-A64A-4780-B938-419B0BE1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E8D6C5C-4F59-492B-92E6-25D09EDB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jetzt weiter?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5B2BF7C-6F97-4612-A20C-756DC13BC6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Neue Fälle müssen gedrückt werden</a:t>
            </a:r>
          </a:p>
          <a:p>
            <a:r>
              <a:rPr lang="de-DE" sz="2400" dirty="0"/>
              <a:t>Ende des „Stable“ Regime erst wenn &lt; 50 / 100.000 / 7 Tage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</a:p>
          <a:p>
            <a:r>
              <a:rPr lang="de-DE" sz="2400" dirty="0">
                <a:sym typeface="Wingdings" panose="05000000000000000000" pitchFamily="2" charset="2"/>
              </a:rPr>
              <a:t>Dann weiterhin Maßnahmen, damit „</a:t>
            </a:r>
            <a:r>
              <a:rPr lang="de-DE" sz="2400" dirty="0" err="1">
                <a:sym typeface="Wingdings" panose="05000000000000000000" pitchFamily="2" charset="2"/>
              </a:rPr>
              <a:t>Metastable</a:t>
            </a:r>
            <a:r>
              <a:rPr lang="de-DE" sz="2400" dirty="0">
                <a:sym typeface="Wingdings" panose="05000000000000000000" pitchFamily="2" charset="2"/>
              </a:rPr>
              <a:t>“ Regime bleibt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400" dirty="0">
                <a:sym typeface="Wingdings" panose="05000000000000000000" pitchFamily="2" charset="2"/>
              </a:rPr>
              <a:t>Cave bei Aussage: Schutz der Risikogruppen als Rechtfertigung der Lockerung der Ziele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69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Bildschirmpräsentation (4:3)</PresentationFormat>
  <Paragraphs>52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Towards a long-term control of COVID-19 at low case numbers - Anwendung auf Deutschland 30.11.2020</vt:lpstr>
      <vt:lpstr>PowerPoint-Präsentation</vt:lpstr>
      <vt:lpstr>PowerPoint-Präsentation</vt:lpstr>
      <vt:lpstr>PowerPoint-Präsentation</vt:lpstr>
      <vt:lpstr>Wie jetzt weiter?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Eckmanns, Tim</dc:creator>
  <cp:lastModifiedBy>Eckmanns, Tim</cp:lastModifiedBy>
  <cp:revision>239</cp:revision>
  <dcterms:created xsi:type="dcterms:W3CDTF">2015-11-02T12:29:13Z</dcterms:created>
  <dcterms:modified xsi:type="dcterms:W3CDTF">2020-12-04T07:40:22Z</dcterms:modified>
</cp:coreProperties>
</file>