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4" r:id="rId3"/>
    <p:sldId id="265" r:id="rId4"/>
    <p:sldId id="271" r:id="rId5"/>
    <p:sldId id="266" r:id="rId6"/>
    <p:sldId id="267" r:id="rId7"/>
    <p:sldId id="263" r:id="rId8"/>
    <p:sldId id="269" r:id="rId9"/>
    <p:sldId id="270" r:id="rId10"/>
    <p:sldId id="268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5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Towards a long-term control of COVID-19 at low case numbers -</a:t>
            </a:r>
            <a:br>
              <a:rPr lang="en-US" dirty="0"/>
            </a:br>
            <a:r>
              <a:rPr lang="en-US" dirty="0" err="1"/>
              <a:t>Anwendung</a:t>
            </a:r>
            <a:r>
              <a:rPr lang="en-US" dirty="0"/>
              <a:t> auf Deutschland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Matthias an der Heiden, </a:t>
            </a:r>
            <a:r>
              <a:rPr lang="de-DE"/>
              <a:t>Kai Schulze</a:t>
            </a:r>
            <a:endParaRPr lang="de-DE" dirty="0"/>
          </a:p>
          <a:p>
            <a:r>
              <a:rPr lang="de-DE" dirty="0"/>
              <a:t>Berlin, 4.12.2020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183111-904D-4C88-BDED-19AB0E7E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A0E6A3-3922-4D99-A917-85D2291D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BB6A1E-B593-4808-A5C0-11C0493B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64449A3-FFB6-4967-878B-27AC6E711E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Erfolgreiche Kontrolle der COVID-19 Epidemie kann im Moment nur qualitativ und retrospektiv, nicht quantitativ beschrieben werden</a:t>
            </a:r>
          </a:p>
          <a:p>
            <a:r>
              <a:rPr lang="de-DE" dirty="0"/>
              <a:t>Prognose der Wirkung von Maßnahmen ist nicht möglich</a:t>
            </a:r>
          </a:p>
          <a:p>
            <a:r>
              <a:rPr lang="de-DE" dirty="0"/>
              <a:t>Es treten sehr hohe Kosten auf, diese sind aber nicht der entscheidende Entscheidungsfaktor</a:t>
            </a:r>
          </a:p>
          <a:p>
            <a:r>
              <a:rPr lang="de-DE" dirty="0"/>
              <a:t>Stabilität kann nur erreicht werden, durch Eradikation oder hohe Immunitätsraten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Modellierung suggeriert ein quantitatives Wissen über die Epidemie, das nicht existiert, sondern letztlich durch Annahmen gesetzt wird.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Unsicherheit wird künstlich verkleinert durch selektive Annahme bestimmter Parameter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107CD50-66B8-45C2-A166-F39A584D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Schlussfolgerung</a:t>
            </a:r>
          </a:p>
        </p:txBody>
      </p:sp>
    </p:spTree>
    <p:extLst>
      <p:ext uri="{BB962C8B-B14F-4D97-AF65-F5344CB8AC3E}">
        <p14:creationId xmlns:p14="http://schemas.microsoft.com/office/powerpoint/2010/main" val="119647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3FAF42A-E723-432D-ABAE-BC77E1B01D4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0698" y="1059474"/>
            <a:ext cx="4096322" cy="5153744"/>
          </a:xfrm>
        </p:spPr>
      </p:pic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E3C70A38-27E9-49FB-B8F6-ADDACEB15B54}"/>
              </a:ext>
            </a:extLst>
          </p:cNvPr>
          <p:cNvSpPr txBox="1">
            <a:spLocks/>
          </p:cNvSpPr>
          <p:nvPr/>
        </p:nvSpPr>
        <p:spPr>
          <a:xfrm>
            <a:off x="457199" y="1264186"/>
            <a:ext cx="8092593" cy="5302250"/>
          </a:xfrm>
          <a:prstGeom prst="rect">
            <a:avLst/>
          </a:prstGeom>
        </p:spPr>
        <p:txBody>
          <a:bodyPr vert="horz" lIns="0" tIns="0" rIns="0" bIns="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Parameter </a:t>
            </a:r>
            <a:r>
              <a:rPr lang="de-DE" dirty="0" err="1"/>
              <a:t>k</a:t>
            </a:r>
            <a:r>
              <a:rPr lang="de-DE" baseline="-25000" dirty="0" err="1"/>
              <a:t>t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	beschreibt Kontaktreduktion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Abhängig von der Stärke der Kontaktreduktion kann ein temporärer Import von Fällen, z. B. durch Reiserückkehrer, noch kontrolliert werden oder führt zu einem exponentiellen Wachstum, weil die Kontakt-Nachverfolgung nur für einen immer kleineren Teil der Fälle möglich ist.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FBBA04-4417-4B2F-9C88-8931785E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8E878D-B9EB-4647-96A3-B244F258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D60DBA-D25B-412F-AF13-D7C1C48B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1C35F3A-6299-4BD8-98A3-8EAF3BE9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9229"/>
            <a:ext cx="8092592" cy="677108"/>
          </a:xfrm>
        </p:spPr>
        <p:txBody>
          <a:bodyPr numCol="1"/>
          <a:lstStyle/>
          <a:p>
            <a:r>
              <a:rPr lang="de-DE" dirty="0"/>
              <a:t>Modell-Idee: Kontakt-Nachverfolgung stabilisiert die Kontrolle der Epidemie, ist aber begrenzt</a:t>
            </a:r>
          </a:p>
        </p:txBody>
      </p:sp>
    </p:spTree>
    <p:extLst>
      <p:ext uri="{BB962C8B-B14F-4D97-AF65-F5344CB8AC3E}">
        <p14:creationId xmlns:p14="http://schemas.microsoft.com/office/powerpoint/2010/main" val="413614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119912-5628-423D-9841-0D215623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0965F-7BDF-49E1-A6F8-6E74A72A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179D7B-DA54-4BAD-9946-7F1A35D5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3DA1431-29DF-4367-BED1-444385702B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676305"/>
            <a:ext cx="8092593" cy="5804393"/>
          </a:xfrm>
        </p:spPr>
        <p:txBody>
          <a:bodyPr>
            <a:normAutofit/>
          </a:bodyPr>
          <a:lstStyle/>
          <a:p>
            <a:r>
              <a:rPr lang="de-DE" dirty="0"/>
              <a:t>Die momentane Kontrolle der COVID-19 Epidemie ist „meta-stabil“, das heißt ein Zustrom von Fällen kann die Kapazität der Gesundheitsämter überlasten und in der Folge zu einem exponentiellen Anstieg führen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97B65CB-225E-452B-B657-A35859A8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773"/>
            <a:ext cx="8092592" cy="338554"/>
          </a:xfrm>
        </p:spPr>
        <p:txBody>
          <a:bodyPr/>
          <a:lstStyle/>
          <a:p>
            <a:r>
              <a:rPr lang="de-DE" dirty="0"/>
              <a:t>Ergebnis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BC6CC1-6BA3-482C-8313-03336F4B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4" y="2274487"/>
            <a:ext cx="7317641" cy="41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1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119912-5628-423D-9841-0D215623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0965F-7BDF-49E1-A6F8-6E74A72A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179D7B-DA54-4BAD-9946-7F1A35D5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3DA1431-29DF-4367-BED1-444385702B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367161"/>
            <a:ext cx="8092593" cy="5113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Stabile Zustände: </a:t>
            </a:r>
          </a:p>
          <a:p>
            <a:r>
              <a:rPr lang="de-DE" dirty="0"/>
              <a:t>praktische Elimination des Virus in einem Land und Abschottung nach außen</a:t>
            </a:r>
          </a:p>
          <a:p>
            <a:r>
              <a:rPr lang="de-DE" dirty="0"/>
              <a:t>hinreichend hoher Anteil von Menschen, die immun gegen SARS-CoV-2 sind, aufgrund von durchgemachter Infektion oder Impfung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97B65CB-225E-452B-B657-A35859A8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4690"/>
            <a:ext cx="8092592" cy="338554"/>
          </a:xfrm>
        </p:spPr>
        <p:txBody>
          <a:bodyPr/>
          <a:lstStyle/>
          <a:p>
            <a:r>
              <a:rPr lang="de-DE" dirty="0"/>
              <a:t>In der Realität gilt letztlich</a:t>
            </a:r>
          </a:p>
        </p:txBody>
      </p:sp>
    </p:spTree>
    <p:extLst>
      <p:ext uri="{BB962C8B-B14F-4D97-AF65-F5344CB8AC3E}">
        <p14:creationId xmlns:p14="http://schemas.microsoft.com/office/powerpoint/2010/main" val="300955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119912-5628-423D-9841-0D215623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0965F-7BDF-49E1-A6F8-6E74A72A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179D7B-DA54-4BAD-9946-7F1A35D5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3DA1431-29DF-4367-BED1-444385702B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969725"/>
            <a:ext cx="8092593" cy="53022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Prävalenz von aktiven SARS-CoV-2 Fällen wird verwendet, setzt aber die Kenntnis der Dunkelziffer von Infektionen voraus</a:t>
            </a:r>
          </a:p>
          <a:p>
            <a:endParaRPr lang="de-DE" dirty="0"/>
          </a:p>
          <a:p>
            <a:r>
              <a:rPr lang="de-DE" dirty="0"/>
              <a:t>Dunkelziffer von Infektionen verändert sich über die Zeit aufgrund von Veränderungen der Teststrategie</a:t>
            </a:r>
          </a:p>
          <a:p>
            <a:r>
              <a:rPr lang="de-DE" dirty="0"/>
              <a:t>Prävalenz von aktiven SARS-CoV-2 Fällen in unterschiedlichen Altersgruppen, Milieus und Regionen relevant, aber unbekannt</a:t>
            </a:r>
          </a:p>
          <a:p>
            <a:endParaRPr lang="de-DE" dirty="0"/>
          </a:p>
          <a:p>
            <a:r>
              <a:rPr lang="de-DE" dirty="0"/>
              <a:t>Dunkelziffer von importierten Fällen ist unbekannt</a:t>
            </a:r>
          </a:p>
          <a:p>
            <a:endParaRPr lang="de-DE" dirty="0"/>
          </a:p>
          <a:p>
            <a:r>
              <a:rPr lang="de-DE" dirty="0"/>
              <a:t>Kontaktreduktion von infektiösen (!) Kontakten unbekannt</a:t>
            </a:r>
          </a:p>
          <a:p>
            <a:r>
              <a:rPr lang="de-DE" dirty="0"/>
              <a:t>Kontaktreduktion in unterschiedlichen Altersgruppen, Milieus und Regionen relevant, aber unbekannt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97B65CB-225E-452B-B657-A35859A8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236"/>
            <a:ext cx="8092592" cy="338554"/>
          </a:xfrm>
        </p:spPr>
        <p:txBody>
          <a:bodyPr/>
          <a:lstStyle/>
          <a:p>
            <a:r>
              <a:rPr lang="de-DE" dirty="0"/>
              <a:t>Probleme</a:t>
            </a:r>
          </a:p>
        </p:txBody>
      </p:sp>
    </p:spTree>
    <p:extLst>
      <p:ext uri="{BB962C8B-B14F-4D97-AF65-F5344CB8AC3E}">
        <p14:creationId xmlns:p14="http://schemas.microsoft.com/office/powerpoint/2010/main" val="54121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119912-5628-423D-9841-0D215623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0965F-7BDF-49E1-A6F8-6E74A72A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179D7B-DA54-4BAD-9946-7F1A35D5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3DA1431-29DF-4367-BED1-444385702B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969725"/>
            <a:ext cx="8092593" cy="53022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Kapazität der Gesundheitsämter für Kontaktpersonen-Nachverfolgung hängt ab von</a:t>
            </a:r>
          </a:p>
          <a:p>
            <a:pPr>
              <a:buFontTx/>
              <a:buChar char="-"/>
            </a:pPr>
            <a:r>
              <a:rPr lang="de-DE" dirty="0"/>
              <a:t>Verteilung der Anzahl der Kontaktpersonen (KP1) der Fälle</a:t>
            </a:r>
          </a:p>
          <a:p>
            <a:pPr>
              <a:buFontTx/>
              <a:buChar char="-"/>
            </a:pPr>
            <a:r>
              <a:rPr lang="de-DE" dirty="0"/>
              <a:t>Anteil von größeren und kleineren Ausbruchsgeschehen</a:t>
            </a:r>
          </a:p>
          <a:p>
            <a:pPr>
              <a:buFontTx/>
              <a:buChar char="-"/>
            </a:pPr>
            <a:r>
              <a:rPr lang="de-DE" dirty="0"/>
              <a:t>Personal und Ausstattung der Gesundheitsämter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Effizienz der Kontaktpersonen-Nachverfolgung, der Isolation von Fällen, der Quarantäne von engen Kontakten unbekannt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Effizienz der Kontaktpersonen-Nachverfolgung, der Isolation von Fällen, der Quarantäne von engen Kontakten in Altersgruppen, Milieus und Regionen relevant, aber unbekannt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97B65CB-225E-452B-B657-A35859A8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236"/>
            <a:ext cx="8092592" cy="338554"/>
          </a:xfrm>
        </p:spPr>
        <p:txBody>
          <a:bodyPr/>
          <a:lstStyle/>
          <a:p>
            <a:r>
              <a:rPr lang="de-DE" dirty="0"/>
              <a:t>Probleme</a:t>
            </a:r>
          </a:p>
        </p:txBody>
      </p:sp>
    </p:spTree>
    <p:extLst>
      <p:ext uri="{BB962C8B-B14F-4D97-AF65-F5344CB8AC3E}">
        <p14:creationId xmlns:p14="http://schemas.microsoft.com/office/powerpoint/2010/main" val="88060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C2EEEAA-D026-4962-863D-7B35D7CE55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400694"/>
            <a:ext cx="8093075" cy="4812262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Annahmen</a:t>
            </a:r>
          </a:p>
        </p:txBody>
      </p:sp>
    </p:spTree>
    <p:extLst>
      <p:ext uri="{BB962C8B-B14F-4D97-AF65-F5344CB8AC3E}">
        <p14:creationId xmlns:p14="http://schemas.microsoft.com/office/powerpoint/2010/main" val="142220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15553"/>
          </a:xfrm>
        </p:spPr>
        <p:txBody>
          <a:bodyPr/>
          <a:lstStyle/>
          <a:p>
            <a:r>
              <a:rPr lang="de-DE" sz="2000" dirty="0"/>
              <a:t>Niedrige Fallzahlen im Sommer und hohe im Winter zu großem Teil auf Saisonalität &amp; Infektionsumfeld zurückzuführen - wird nicht berücksichtigt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ABB19B-4B42-451B-8D02-7C1F5E202836}"/>
              </a:ext>
            </a:extLst>
          </p:cNvPr>
          <p:cNvSpPr txBox="1"/>
          <p:nvPr/>
        </p:nvSpPr>
        <p:spPr>
          <a:xfrm>
            <a:off x="388342" y="1298195"/>
            <a:ext cx="3088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Saisonalität </a:t>
            </a:r>
            <a:r>
              <a:rPr lang="de-DE" sz="2200" dirty="0"/>
              <a:t>als zentraler Faktor der anderer bekannter SARS-</a:t>
            </a:r>
            <a:r>
              <a:rPr lang="de-DE" sz="2200" dirty="0" err="1"/>
              <a:t>CoV‘s</a:t>
            </a:r>
            <a:endParaRPr lang="de-DE" sz="22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34C1B78-0A46-4A57-9E98-88EA79BFA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67"/>
          <a:stretch/>
        </p:blipFill>
        <p:spPr>
          <a:xfrm>
            <a:off x="500095" y="2394104"/>
            <a:ext cx="3051355" cy="174395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98D178F-39B7-487B-9874-8145277E7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487"/>
          <a:stretch/>
        </p:blipFill>
        <p:spPr>
          <a:xfrm>
            <a:off x="220577" y="4200293"/>
            <a:ext cx="4025085" cy="174395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539EA6F-26B9-49D6-AC2F-F652897DEB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213"/>
          <a:stretch/>
        </p:blipFill>
        <p:spPr>
          <a:xfrm>
            <a:off x="4271414" y="4202681"/>
            <a:ext cx="4473211" cy="149624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65BBB55-807F-4435-A754-6BFC5C6C40A3}"/>
              </a:ext>
            </a:extLst>
          </p:cNvPr>
          <p:cNvSpPr txBox="1"/>
          <p:nvPr/>
        </p:nvSpPr>
        <p:spPr>
          <a:xfrm>
            <a:off x="4183525" y="1267528"/>
            <a:ext cx="56072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ym typeface="Wingdings" panose="05000000000000000000" pitchFamily="2" charset="2"/>
              </a:rPr>
              <a:t>Denn, u. a.: Transmissionsrisiko in </a:t>
            </a:r>
          </a:p>
          <a:p>
            <a:r>
              <a:rPr lang="de-DE" sz="2200" dirty="0">
                <a:sym typeface="Wingdings" panose="05000000000000000000" pitchFamily="2" charset="2"/>
              </a:rPr>
              <a:t>Innenräumen ca. </a:t>
            </a:r>
            <a:r>
              <a:rPr lang="de-DE" sz="2200" b="1" dirty="0">
                <a:sym typeface="Wingdings" panose="05000000000000000000" pitchFamily="2" charset="2"/>
              </a:rPr>
              <a:t>19-fach </a:t>
            </a:r>
            <a:r>
              <a:rPr lang="de-DE" sz="2200" dirty="0">
                <a:sym typeface="Wingdings" panose="05000000000000000000" pitchFamily="2" charset="2"/>
              </a:rPr>
              <a:t>höher</a:t>
            </a:r>
            <a:endParaRPr lang="de-DE" sz="2200" b="1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6B5FC3B-F096-44D0-A8FA-F97B3E989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645"/>
          <a:stretch/>
        </p:blipFill>
        <p:spPr>
          <a:xfrm>
            <a:off x="4271415" y="2227921"/>
            <a:ext cx="4473211" cy="1993411"/>
          </a:xfrm>
          <a:prstGeom prst="rect">
            <a:avLst/>
          </a:prstGeom>
        </p:spPr>
      </p:pic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D4BCCD0-3D04-4E73-A4EC-51C43FCEFF50}"/>
              </a:ext>
            </a:extLst>
          </p:cNvPr>
          <p:cNvCxnSpPr/>
          <p:nvPr/>
        </p:nvCxnSpPr>
        <p:spPr>
          <a:xfrm>
            <a:off x="4089400" y="249555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E81AC910-6CA7-4FE8-B4D4-0CAEE713A475}"/>
              </a:ext>
            </a:extLst>
          </p:cNvPr>
          <p:cNvSpPr/>
          <p:nvPr/>
        </p:nvSpPr>
        <p:spPr>
          <a:xfrm>
            <a:off x="1002004" y="4668644"/>
            <a:ext cx="2692767" cy="140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2E78D5D-5586-40FC-B65A-D9EDD7C7B895}"/>
              </a:ext>
            </a:extLst>
          </p:cNvPr>
          <p:cNvSpPr txBox="1"/>
          <p:nvPr/>
        </p:nvSpPr>
        <p:spPr>
          <a:xfrm>
            <a:off x="283514" y="6123942"/>
            <a:ext cx="3899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Oben: UK - </a:t>
            </a:r>
            <a:r>
              <a:rPr lang="de-DE" sz="1050" dirty="0" err="1"/>
              <a:t>Nickbakhsh</a:t>
            </a:r>
            <a:r>
              <a:rPr lang="de-DE" sz="1050" dirty="0"/>
              <a:t> et al. (2020); </a:t>
            </a:r>
            <a:br>
              <a:rPr lang="de-DE" sz="1050" dirty="0"/>
            </a:br>
            <a:r>
              <a:rPr lang="de-DE" sz="1050" dirty="0"/>
              <a:t>Unten: International - Li et al. (2020)</a:t>
            </a:r>
          </a:p>
        </p:txBody>
      </p:sp>
    </p:spTree>
    <p:extLst>
      <p:ext uri="{BB962C8B-B14F-4D97-AF65-F5344CB8AC3E}">
        <p14:creationId xmlns:p14="http://schemas.microsoft.com/office/powerpoint/2010/main" val="240881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Empirische Erfahrung widerspricht der Annahme, GÄ könnten unter aktuellen Bedingungen niedrige Fallzahlen „halten“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D28CD18-5D73-4171-BCB9-CE35EC74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182" y="2591309"/>
            <a:ext cx="3582517" cy="2575421"/>
          </a:xfrm>
          <a:prstGeom prst="rect">
            <a:avLst/>
          </a:prstGeom>
        </p:spPr>
      </p:pic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238F5984-5A26-4F9B-8173-89FFDCEF0B61}"/>
              </a:ext>
            </a:extLst>
          </p:cNvPr>
          <p:cNvSpPr/>
          <p:nvPr/>
        </p:nvSpPr>
        <p:spPr>
          <a:xfrm>
            <a:off x="4240615" y="3649759"/>
            <a:ext cx="525761" cy="4585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A55D73-FC3D-48C7-9804-ED9DE3E389E6}"/>
              </a:ext>
            </a:extLst>
          </p:cNvPr>
          <p:cNvSpPr/>
          <p:nvPr/>
        </p:nvSpPr>
        <p:spPr>
          <a:xfrm>
            <a:off x="346883" y="1491253"/>
            <a:ext cx="8737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„Natürliche“ Studie: in fast 400 LK 7-Tages Inzidenz unter 50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Innerhalb kürzester Zeit wurde in fast jedem LK die Grenze überschritten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Auf Basis welcher Evidenz sollte man annehmen, dass sich diese Entwicklung bei Öffnung (40% Kontaktbeschränkung) nicht wiederholt?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A881A54F-A779-47DF-B569-6CE25D0F20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b="10921"/>
          <a:stretch/>
        </p:blipFill>
        <p:spPr>
          <a:xfrm>
            <a:off x="564825" y="2636311"/>
            <a:ext cx="3625633" cy="2575421"/>
          </a:xfrm>
        </p:spPr>
      </p:pic>
    </p:spTree>
    <p:extLst>
      <p:ext uri="{BB962C8B-B14F-4D97-AF65-F5344CB8AC3E}">
        <p14:creationId xmlns:p14="http://schemas.microsoft.com/office/powerpoint/2010/main" val="358085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Bildschirmpräsentation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Towards a long-term control of COVID-19 at low case numbers - Anwendung auf Deutschland</vt:lpstr>
      <vt:lpstr>Modell-Idee: Kontakt-Nachverfolgung stabilisiert die Kontrolle der Epidemie, ist aber begrenzt</vt:lpstr>
      <vt:lpstr>Ergebnis</vt:lpstr>
      <vt:lpstr>In der Realität gilt letztlich</vt:lpstr>
      <vt:lpstr>Probleme</vt:lpstr>
      <vt:lpstr>Probleme</vt:lpstr>
      <vt:lpstr>Annahmen</vt:lpstr>
      <vt:lpstr>Niedrige Fallzahlen im Sommer und hohe im Winter zu großem Teil auf Saisonalität &amp; Infektionsumfeld zurückzuführen - wird nicht berücksichtigt</vt:lpstr>
      <vt:lpstr>Empirische Erfahrung widerspricht der Annahme, GÄ könnten unter aktuellen Bedingungen niedrige Fallzahlen „halten“</vt:lpstr>
      <vt:lpstr>Schlussfolgerung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an der Heiden, Matthias</cp:lastModifiedBy>
  <cp:revision>142</cp:revision>
  <dcterms:created xsi:type="dcterms:W3CDTF">2015-11-02T12:29:13Z</dcterms:created>
  <dcterms:modified xsi:type="dcterms:W3CDTF">2020-12-04T13:19:51Z</dcterms:modified>
</cp:coreProperties>
</file>