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4" r:id="rId2"/>
    <p:sldId id="365" r:id="rId3"/>
    <p:sldId id="383" r:id="rId4"/>
    <p:sldId id="596" r:id="rId5"/>
    <p:sldId id="592" r:id="rId6"/>
    <p:sldId id="594" r:id="rId7"/>
    <p:sldId id="593" r:id="rId8"/>
    <p:sldId id="595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45" autoAdjust="0"/>
    <p:restoredTop sz="91717" autoAdjust="0"/>
  </p:normalViewPr>
  <p:slideViewPr>
    <p:cSldViewPr>
      <p:cViewPr varScale="1">
        <p:scale>
          <a:sx n="105" d="100"/>
          <a:sy n="105" d="100"/>
        </p:scale>
        <p:origin x="22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ie/eng/services/news/newsfeatures/covid19-updates/covid-19-schools-mass-testing-report.html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https://www.washingtonpost.com/world/europe/europe-schools-covid-open/2020/12/01/4480a5c8-2e61-11eb-9dd6-2d0179981719_story.html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https://www.ecdc.europa.eu/en/publications-data/covid-19-testing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https://www.hse.ie/eng/services/news/newsfeatures/covid19-updates/covid-19-schools-mass-testing-report.html</a:t>
            </a:r>
            <a:endParaRPr lang="de-DE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80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https://www.nejm.org/doi/full/10.1056/NEJMoa2023184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8445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https://www.who.int/publications/m/item/weekly-epidemiological-update---1-december-2020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727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6659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64.455.619 Fälle </a:t>
            </a:r>
          </a:p>
          <a:p>
            <a:r>
              <a:rPr lang="de-DE" sz="2400" b="1" dirty="0">
                <a:solidFill>
                  <a:schemeClr val="tx2"/>
                </a:solidFill>
              </a:rPr>
              <a:t>1.495.430 Todesfälle (2,3%)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03.12.2020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283042"/>
              </p:ext>
            </p:extLst>
          </p:nvPr>
        </p:nvGraphicFramePr>
        <p:xfrm>
          <a:off x="107504" y="1744702"/>
          <a:ext cx="8928992" cy="4711287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Ew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26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Vereinigte Staaten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13.92.4956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1.147.202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-8,07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348,62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Brasilien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6.436.650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270.044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22,33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127,95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2,71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Indien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9.534.964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268.259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-12,97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19,63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Russische Föderation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2.375.546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187.556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128,58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1.641.610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160.736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-22,92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266,3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3,47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1.106.789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123.201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-3,5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148,4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Großbritannien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1.659.256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102.249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-19,28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153,42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Ukraine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758.264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96.406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5,13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219,14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Iran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989.572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95.187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2,91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114,8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4,95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Polen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1.013.747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89.325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-41,08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235,23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4FACBA26-00C3-4C76-B2CD-AF5604C65C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063" y="238608"/>
            <a:ext cx="8054447" cy="3445791"/>
          </a:xfrm>
          <a:prstGeom prst="rect">
            <a:avLst/>
          </a:prstGeom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03.12.2020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837492" y="40717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560527" y="40717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407474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250049"/>
              </p:ext>
            </p:extLst>
          </p:nvPr>
        </p:nvGraphicFramePr>
        <p:xfrm>
          <a:off x="46726" y="4365104"/>
          <a:ext cx="1428930" cy="8813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Marokko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Libyen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Cabo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Verde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62,01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04828101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406209"/>
              </p:ext>
            </p:extLst>
          </p:nvPr>
        </p:nvGraphicFramePr>
        <p:xfrm>
          <a:off x="3696072" y="4378066"/>
          <a:ext cx="1596008" cy="182626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1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Aruba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Kanada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Belize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Paraguay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 Virgin Islands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65,02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Dominikanische Republik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54,02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690082"/>
              </p:ext>
            </p:extLst>
          </p:nvPr>
        </p:nvGraphicFramePr>
        <p:xfrm>
          <a:off x="5486275" y="4386287"/>
          <a:ext cx="1382713" cy="148653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Jordanien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288,93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Palästina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281,35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Libanon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159,81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6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Bahrain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427293"/>
              </p:ext>
            </p:extLst>
          </p:nvPr>
        </p:nvGraphicFramePr>
        <p:xfrm>
          <a:off x="46726" y="5848434"/>
          <a:ext cx="1428930" cy="69215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373,1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521325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665204" y="2185262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069340"/>
              </p:ext>
            </p:extLst>
          </p:nvPr>
        </p:nvGraphicFramePr>
        <p:xfrm>
          <a:off x="7364259" y="2710565"/>
          <a:ext cx="1707669" cy="3970546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42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Serbien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728,74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724,24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569,45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Marino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565,99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Andorra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543,47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73348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Nordmazedonien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309,99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Aserbaidschan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Armenien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Kosovo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Republik Moldau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Jersey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33997586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Ukraine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713704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Bosnia and Herzegovina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213,57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16449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Albanien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4895503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Gibraltar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236151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Russische Föderation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128,58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Weißrussland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165136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Monaco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625531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Türkei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953968" y="3658158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78 Länder/Territorien mit einer 7-Tages-Inzidenz &gt; 50 Fälle / 100.000 Ew.</a:t>
            </a: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205373"/>
              </p:ext>
            </p:extLst>
          </p:nvPr>
        </p:nvGraphicFramePr>
        <p:xfrm>
          <a:off x="1763688" y="4372202"/>
          <a:ext cx="1828176" cy="156464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5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Curacao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Vereinigte Staaten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348,62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08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Rico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Costa Rica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Maarten (NL)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132,11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127,95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Kolumbien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03.12.2020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75556" y="37823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64610"/>
              </p:ext>
            </p:extLst>
          </p:nvPr>
        </p:nvGraphicFramePr>
        <p:xfrm>
          <a:off x="271562" y="746589"/>
          <a:ext cx="2808312" cy="59200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Luxemburg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593,75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Kroatien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570,72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Litauen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551,54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Slowenien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493,05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53330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Ungarn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407,22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Schweden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337,95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Liechtenstein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336,13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Schweiz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320,74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94190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Österreich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320,69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80813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269,33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1997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266,3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00269870"/>
                  </a:ext>
                </a:extLst>
              </a:tr>
              <a:tr h="12455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Tschechische Republik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09392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Rumänien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213,75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Zypern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Niederlande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Slowakei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182,04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Dänemark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160,71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Großbritannien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153,42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149,93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129,34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Griechenland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Frankreich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Finnland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Norwegen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E0156E18-5051-4CE2-952C-8BFA56425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742517"/>
              </p:ext>
            </p:extLst>
          </p:nvPr>
        </p:nvGraphicFramePr>
        <p:xfrm>
          <a:off x="3509203" y="746589"/>
          <a:ext cx="1638861" cy="525852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94156">
                  <a:extLst>
                    <a:ext uri="{9D8B030D-6E8A-4147-A177-3AD203B41FA5}">
                      <a16:colId xmlns:a16="http://schemas.microsoft.com/office/drawing/2014/main" val="888845614"/>
                    </a:ext>
                  </a:extLst>
                </a:gridCol>
                <a:gridCol w="1144705">
                  <a:extLst>
                    <a:ext uri="{9D8B030D-6E8A-4147-A177-3AD203B41FA5}">
                      <a16:colId xmlns:a16="http://schemas.microsoft.com/office/drawing/2014/main" val="3000375676"/>
                    </a:ext>
                  </a:extLst>
                </a:gridCol>
              </a:tblGrid>
              <a:tr h="17787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2062592"/>
                  </a:ext>
                </a:extLst>
              </a:tr>
              <a:tr h="12997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Irland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38,31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49020"/>
                  </a:ext>
                </a:extLst>
              </a:tr>
              <a:tr h="142312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Island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33,89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73303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9F591C39-08D7-4FCC-8A21-C2748A86F6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532" y="1412776"/>
            <a:ext cx="5916468" cy="491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 txBox="1">
            <a:spLocks/>
          </p:cNvSpPr>
          <p:nvPr/>
        </p:nvSpPr>
        <p:spPr>
          <a:xfrm>
            <a:off x="180000" y="44624"/>
            <a:ext cx="8802724" cy="11079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 err="1"/>
              <a:t>Artikel</a:t>
            </a:r>
            <a:r>
              <a:rPr lang="en-US" sz="2400" dirty="0"/>
              <a:t> in der Washington Post am 01.12.2020: Europe’s schools still open, still relatively safe, through covid-19 second wave</a:t>
            </a:r>
          </a:p>
          <a:p>
            <a:pPr>
              <a:defRPr/>
            </a:pPr>
            <a:r>
              <a:rPr lang="en-US" sz="2400" dirty="0"/>
              <a:t>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7832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25A89081-48A1-41B2-B6D1-84B43D843D3B}"/>
              </a:ext>
            </a:extLst>
          </p:cNvPr>
          <p:cNvSpPr txBox="1"/>
          <p:nvPr/>
        </p:nvSpPr>
        <p:spPr>
          <a:xfrm>
            <a:off x="1043608" y="2687353"/>
            <a:ext cx="756084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err="1"/>
              <a:t>Schulschließungen</a:t>
            </a:r>
            <a:r>
              <a:rPr lang="en-US" sz="1600" dirty="0"/>
              <a:t> in </a:t>
            </a:r>
            <a:r>
              <a:rPr lang="en-US" sz="1600" dirty="0" err="1"/>
              <a:t>Österreich</a:t>
            </a:r>
            <a:r>
              <a:rPr lang="en-US" sz="1600" dirty="0"/>
              <a:t>, </a:t>
            </a:r>
            <a:r>
              <a:rPr lang="en-US" sz="1600" dirty="0" err="1"/>
              <a:t>Tschechien</a:t>
            </a:r>
            <a:r>
              <a:rPr lang="en-US" sz="1600" dirty="0"/>
              <a:t>, </a:t>
            </a:r>
            <a:r>
              <a:rPr lang="en-US" sz="1600" dirty="0" err="1"/>
              <a:t>Italien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err="1"/>
              <a:t>Offene</a:t>
            </a:r>
            <a:r>
              <a:rPr lang="en-US" sz="1600" dirty="0"/>
              <a:t> </a:t>
            </a:r>
            <a:r>
              <a:rPr lang="en-US" sz="1600" dirty="0" err="1"/>
              <a:t>Schulen</a:t>
            </a:r>
            <a:r>
              <a:rPr lang="en-US" sz="1600" dirty="0"/>
              <a:t> in </a:t>
            </a:r>
            <a:r>
              <a:rPr lang="en-US" sz="1600" dirty="0" err="1"/>
              <a:t>Belgien</a:t>
            </a:r>
            <a:r>
              <a:rPr lang="en-US" sz="1600" dirty="0"/>
              <a:t>, </a:t>
            </a:r>
            <a:r>
              <a:rPr lang="en-US" sz="1600" dirty="0" err="1"/>
              <a:t>Frankreich</a:t>
            </a:r>
            <a:r>
              <a:rPr lang="en-US" sz="1600" dirty="0"/>
              <a:t>, </a:t>
            </a:r>
            <a:r>
              <a:rPr lang="en-US" sz="1600" dirty="0" err="1"/>
              <a:t>Finnland</a:t>
            </a:r>
            <a:r>
              <a:rPr lang="en-US" sz="1600" dirty="0"/>
              <a:t>, </a:t>
            </a:r>
            <a:r>
              <a:rPr lang="en-US" sz="1600" dirty="0" err="1"/>
              <a:t>Spanien</a:t>
            </a:r>
            <a:r>
              <a:rPr lang="en-US" sz="1600" dirty="0"/>
              <a:t>, </a:t>
            </a:r>
            <a:r>
              <a:rPr lang="en-US" sz="1600" dirty="0" err="1"/>
              <a:t>Irland</a:t>
            </a:r>
            <a:r>
              <a:rPr lang="en-US" sz="1600" dirty="0"/>
              <a:t>, Deutschland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err="1"/>
              <a:t>Finnland</a:t>
            </a:r>
            <a:r>
              <a:rPr lang="en-US" sz="1600" dirty="0"/>
              <a:t>: 20.000 von 1,2 Mio. </a:t>
            </a:r>
            <a:r>
              <a:rPr lang="en-US" sz="1600" dirty="0" err="1"/>
              <a:t>Schüler</a:t>
            </a:r>
            <a:r>
              <a:rPr lang="en-US" sz="1600" dirty="0"/>
              <a:t> / </a:t>
            </a:r>
            <a:r>
              <a:rPr lang="en-US" sz="1600" dirty="0" err="1"/>
              <a:t>Lehrern</a:t>
            </a:r>
            <a:r>
              <a:rPr lang="en-US" sz="1600" dirty="0"/>
              <a:t> in </a:t>
            </a:r>
            <a:r>
              <a:rPr lang="en-US" sz="1600" dirty="0" err="1"/>
              <a:t>Quarantäne</a:t>
            </a:r>
            <a:r>
              <a:rPr lang="en-US" sz="1600" dirty="0"/>
              <a:t>; </a:t>
            </a:r>
            <a:r>
              <a:rPr lang="en-US" sz="1600" dirty="0" err="1"/>
              <a:t>nur</a:t>
            </a:r>
            <a:r>
              <a:rPr lang="en-US" sz="1600" dirty="0"/>
              <a:t> 200 (1%) </a:t>
            </a:r>
            <a:r>
              <a:rPr lang="en-US" sz="1600" dirty="0" err="1"/>
              <a:t>positiv</a:t>
            </a:r>
            <a:r>
              <a:rPr lang="en-US" sz="1600" dirty="0"/>
              <a:t> </a:t>
            </a:r>
            <a:r>
              <a:rPr lang="en-US" sz="1600" dirty="0" err="1"/>
              <a:t>getestet</a:t>
            </a:r>
            <a:r>
              <a:rPr lang="en-US" sz="1600" dirty="0"/>
              <a:t> (in </a:t>
            </a:r>
            <a:r>
              <a:rPr lang="en-US" sz="1600" dirty="0" err="1"/>
              <a:t>Allgemeinbevölkerung</a:t>
            </a:r>
            <a:r>
              <a:rPr lang="en-US" sz="1600" dirty="0"/>
              <a:t> </a:t>
            </a:r>
            <a:r>
              <a:rPr lang="en-US" sz="1600" dirty="0" err="1"/>
              <a:t>aktuell</a:t>
            </a:r>
            <a:r>
              <a:rPr lang="en-US" sz="1600" dirty="0"/>
              <a:t> 2,8%)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Region </a:t>
            </a:r>
            <a:r>
              <a:rPr lang="en-US" sz="1600" dirty="0" err="1"/>
              <a:t>Bassat</a:t>
            </a:r>
            <a:r>
              <a:rPr lang="en-US" sz="1600" dirty="0"/>
              <a:t>, </a:t>
            </a:r>
            <a:r>
              <a:rPr lang="en-US" sz="1600" dirty="0" err="1"/>
              <a:t>Katalonien</a:t>
            </a:r>
            <a:r>
              <a:rPr lang="en-US" sz="1600" dirty="0"/>
              <a:t>, </a:t>
            </a:r>
            <a:r>
              <a:rPr lang="en-US" sz="1600" dirty="0" err="1"/>
              <a:t>Spanien</a:t>
            </a:r>
            <a:r>
              <a:rPr lang="en-US" sz="1600" dirty="0"/>
              <a:t>: 87% von </a:t>
            </a:r>
            <a:r>
              <a:rPr lang="en-US" sz="1600" dirty="0" err="1"/>
              <a:t>Indexfällen</a:t>
            </a:r>
            <a:r>
              <a:rPr lang="en-US" sz="1600" dirty="0"/>
              <a:t> in </a:t>
            </a:r>
            <a:r>
              <a:rPr lang="en-US" sz="1600" dirty="0" err="1"/>
              <a:t>Klassenzimmern</a:t>
            </a:r>
            <a:r>
              <a:rPr lang="en-US" sz="1600" dirty="0"/>
              <a:t> </a:t>
            </a:r>
            <a:r>
              <a:rPr lang="en-US" sz="1600" dirty="0" err="1"/>
              <a:t>führten</a:t>
            </a:r>
            <a:r>
              <a:rPr lang="en-US" sz="1600" dirty="0"/>
              <a:t> </a:t>
            </a:r>
            <a:r>
              <a:rPr lang="en-US" sz="1600" dirty="0" err="1"/>
              <a:t>nicht</a:t>
            </a:r>
            <a:r>
              <a:rPr lang="en-US" sz="1600" dirty="0"/>
              <a:t> </a:t>
            </a:r>
            <a:r>
              <a:rPr lang="en-US" sz="1600" dirty="0" err="1"/>
              <a:t>zu</a:t>
            </a:r>
            <a:r>
              <a:rPr lang="en-US" sz="1600" dirty="0"/>
              <a:t> </a:t>
            </a:r>
            <a:r>
              <a:rPr lang="en-US" sz="1600" dirty="0" err="1"/>
              <a:t>weiterer</a:t>
            </a:r>
            <a:r>
              <a:rPr lang="en-US" sz="1600" dirty="0"/>
              <a:t> Transmission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err="1"/>
              <a:t>Frankreich</a:t>
            </a:r>
            <a:r>
              <a:rPr lang="en-US" sz="1600" dirty="0"/>
              <a:t>: 0,1% der </a:t>
            </a:r>
            <a:r>
              <a:rPr lang="en-US" sz="1600" dirty="0" err="1"/>
              <a:t>Schüler</a:t>
            </a:r>
            <a:r>
              <a:rPr lang="en-US" sz="1600" dirty="0"/>
              <a:t> und 0,2% des </a:t>
            </a:r>
            <a:r>
              <a:rPr lang="en-US" sz="1600" dirty="0" err="1"/>
              <a:t>Schulpersonals</a:t>
            </a:r>
            <a:r>
              <a:rPr lang="en-US" sz="1600" dirty="0"/>
              <a:t> </a:t>
            </a:r>
            <a:r>
              <a:rPr lang="en-US" sz="1600" dirty="0" err="1"/>
              <a:t>positiv</a:t>
            </a:r>
            <a:r>
              <a:rPr lang="en-US" sz="1600" dirty="0"/>
              <a:t> </a:t>
            </a:r>
            <a:r>
              <a:rPr lang="en-US" sz="1600" dirty="0" err="1"/>
              <a:t>getestet</a:t>
            </a:r>
            <a:r>
              <a:rPr lang="en-US" sz="1600" dirty="0"/>
              <a:t>; 142 von 528.400 (0,03%) Klassen in </a:t>
            </a:r>
            <a:r>
              <a:rPr lang="en-US" sz="1600" dirty="0" err="1"/>
              <a:t>Quarantäne</a:t>
            </a:r>
            <a:r>
              <a:rPr lang="en-US" sz="1600" dirty="0"/>
              <a:t>, 21 von 61.500 </a:t>
            </a:r>
            <a:r>
              <a:rPr lang="en-US" sz="1600" dirty="0" err="1"/>
              <a:t>Schulen</a:t>
            </a:r>
            <a:r>
              <a:rPr lang="en-US" sz="1600" dirty="0"/>
              <a:t> in </a:t>
            </a:r>
            <a:r>
              <a:rPr lang="en-US" sz="1600" dirty="0" err="1"/>
              <a:t>Quarantäne</a:t>
            </a:r>
            <a:r>
              <a:rPr lang="en-US" sz="1600" dirty="0"/>
              <a:t> (Quelle: </a:t>
            </a:r>
            <a:r>
              <a:rPr lang="en-US" sz="1600" dirty="0" err="1"/>
              <a:t>frz</a:t>
            </a:r>
            <a:r>
              <a:rPr lang="en-US" sz="1600" dirty="0"/>
              <a:t>. </a:t>
            </a:r>
            <a:r>
              <a:rPr lang="en-US" sz="1600" dirty="0" err="1"/>
              <a:t>Bildungsministerium</a:t>
            </a:r>
            <a:r>
              <a:rPr lang="en-US" sz="16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600" dirty="0"/>
              <a:t>Irland: Bericht zu Massentestungen an Schulen (30.11.2020, Zeitraum: 22. – 28.11.2020): 46 von 2.446 getesteten Personen aus 136 Einrichtungen in Schulen/Kindergärten positiv auf SARS-CoV-2 (1,9%) [6]. </a:t>
            </a:r>
            <a:r>
              <a:rPr lang="de-DE" sz="1600" dirty="0" err="1"/>
              <a:t>Testpositivitätsquote</a:t>
            </a:r>
            <a:r>
              <a:rPr lang="de-DE" sz="1600" dirty="0"/>
              <a:t> in Irland laut ECDC bei 2,4% (ECDC, 03.12.2020) 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err="1"/>
              <a:t>Fälle</a:t>
            </a:r>
            <a:r>
              <a:rPr lang="en-US" sz="1600" dirty="0"/>
              <a:t> in </a:t>
            </a:r>
            <a:r>
              <a:rPr lang="en-US" sz="1600" dirty="0" err="1"/>
              <a:t>Schulen</a:t>
            </a:r>
            <a:r>
              <a:rPr lang="en-US" sz="1600" dirty="0"/>
              <a:t> </a:t>
            </a:r>
            <a:r>
              <a:rPr lang="en-US" sz="1600" dirty="0" err="1"/>
              <a:t>spiegeln</a:t>
            </a:r>
            <a:r>
              <a:rPr lang="en-US" sz="1600" dirty="0"/>
              <a:t> </a:t>
            </a:r>
            <a:r>
              <a:rPr lang="en-US" sz="1600" dirty="0" err="1"/>
              <a:t>eine</a:t>
            </a:r>
            <a:r>
              <a:rPr lang="en-US" sz="1600" dirty="0"/>
              <a:t> </a:t>
            </a:r>
            <a:r>
              <a:rPr lang="en-US" sz="1600" dirty="0" err="1"/>
              <a:t>hohe</a:t>
            </a:r>
            <a:r>
              <a:rPr lang="en-US" sz="1600" dirty="0"/>
              <a:t> </a:t>
            </a:r>
            <a:r>
              <a:rPr lang="en-US" sz="1600" dirty="0" err="1"/>
              <a:t>Inzidenz</a:t>
            </a:r>
            <a:r>
              <a:rPr lang="en-US" sz="1600" dirty="0"/>
              <a:t> in der Gesellschaft wider, </a:t>
            </a:r>
            <a:r>
              <a:rPr lang="en-US" sz="1600" dirty="0" err="1"/>
              <a:t>treiben</a:t>
            </a:r>
            <a:r>
              <a:rPr lang="en-US" sz="1600" dirty="0"/>
              <a:t> das </a:t>
            </a:r>
            <a:r>
              <a:rPr lang="en-US" sz="1600" dirty="0" err="1"/>
              <a:t>Infektionsgeschehen</a:t>
            </a:r>
            <a:r>
              <a:rPr lang="en-US" sz="1600" dirty="0"/>
              <a:t> </a:t>
            </a:r>
            <a:r>
              <a:rPr lang="en-US" sz="1600" dirty="0" err="1"/>
              <a:t>aber</a:t>
            </a:r>
            <a:r>
              <a:rPr lang="en-US" sz="1600" dirty="0"/>
              <a:t> </a:t>
            </a:r>
            <a:r>
              <a:rPr lang="en-US" sz="1600" dirty="0" err="1"/>
              <a:t>nicht</a:t>
            </a:r>
            <a:r>
              <a:rPr lang="en-US" sz="1600" dirty="0"/>
              <a:t> </a:t>
            </a:r>
            <a:r>
              <a:rPr lang="en-US" sz="1600" dirty="0" err="1"/>
              <a:t>maßgeblich</a:t>
            </a:r>
            <a:r>
              <a:rPr lang="en-US" sz="1600" dirty="0"/>
              <a:t> </a:t>
            </a:r>
            <a:r>
              <a:rPr lang="en-US" sz="1600" dirty="0" err="1"/>
              <a:t>voran</a:t>
            </a:r>
            <a:endParaRPr lang="de-DE" sz="16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F34495F-81C6-42F7-B5A2-496C095D32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5" y="783288"/>
            <a:ext cx="3329139" cy="181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1470" y="536129"/>
            <a:ext cx="8741060" cy="606122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Amerika: </a:t>
            </a:r>
            <a:r>
              <a:rPr lang="en-US" sz="2000" dirty="0" err="1"/>
              <a:t>Keine</a:t>
            </a:r>
            <a:r>
              <a:rPr lang="en-US" sz="2000" dirty="0"/>
              <a:t> </a:t>
            </a:r>
            <a:r>
              <a:rPr lang="en-US" sz="2000" dirty="0" err="1"/>
              <a:t>Entspannung</a:t>
            </a:r>
            <a:r>
              <a:rPr lang="en-US" sz="2000" dirty="0"/>
              <a:t> in USA und </a:t>
            </a:r>
            <a:r>
              <a:rPr lang="en-US" sz="2000" dirty="0" err="1"/>
              <a:t>Brasilien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Europa: GB (-19%), </a:t>
            </a:r>
            <a:r>
              <a:rPr lang="en-US" sz="2000" dirty="0" err="1"/>
              <a:t>Polen</a:t>
            </a:r>
            <a:r>
              <a:rPr lang="en-US" sz="2000" dirty="0"/>
              <a:t> (-42%) und </a:t>
            </a:r>
            <a:r>
              <a:rPr lang="en-US" sz="2000" dirty="0" err="1"/>
              <a:t>Italien</a:t>
            </a:r>
            <a:r>
              <a:rPr lang="en-US" sz="2000" dirty="0"/>
              <a:t> (-23%) </a:t>
            </a:r>
            <a:r>
              <a:rPr lang="en-US" sz="2000" dirty="0" err="1"/>
              <a:t>ist</a:t>
            </a:r>
            <a:r>
              <a:rPr lang="en-US" sz="2000" dirty="0"/>
              <a:t> </a:t>
            </a:r>
            <a:r>
              <a:rPr lang="en-US" sz="2000" dirty="0" err="1"/>
              <a:t>ein</a:t>
            </a:r>
            <a:r>
              <a:rPr lang="en-US" sz="2000" dirty="0"/>
              <a:t> stark </a:t>
            </a:r>
            <a:r>
              <a:rPr lang="en-US" sz="2000" dirty="0" err="1"/>
              <a:t>rückläufiger</a:t>
            </a:r>
            <a:r>
              <a:rPr lang="en-US" sz="2000" dirty="0"/>
              <a:t> Trend </a:t>
            </a:r>
            <a:r>
              <a:rPr lang="en-US" sz="2000" dirty="0" err="1"/>
              <a:t>zu</a:t>
            </a:r>
            <a:r>
              <a:rPr lang="en-US" sz="2000" dirty="0"/>
              <a:t> </a:t>
            </a:r>
            <a:r>
              <a:rPr lang="en-US" sz="2000" dirty="0" err="1"/>
              <a:t>beobachten</a:t>
            </a:r>
            <a:r>
              <a:rPr lang="en-US" sz="2000" dirty="0"/>
              <a:t>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Interims-</a:t>
            </a:r>
            <a:r>
              <a:rPr lang="en-US" sz="2000" dirty="0" err="1"/>
              <a:t>Ergebnisse</a:t>
            </a:r>
            <a:r>
              <a:rPr lang="en-US" sz="2000" dirty="0"/>
              <a:t> des WHO Solidarity Trials (in NEJM, 02.12.2020):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N = 11.330 </a:t>
            </a:r>
            <a:r>
              <a:rPr lang="en-US" sz="1600" dirty="0" err="1"/>
              <a:t>Patienten</a:t>
            </a:r>
            <a:r>
              <a:rPr lang="en-US" sz="1600" dirty="0"/>
              <a:t> </a:t>
            </a:r>
            <a:r>
              <a:rPr lang="en-US" sz="1600" dirty="0" err="1"/>
              <a:t>aus</a:t>
            </a:r>
            <a:r>
              <a:rPr lang="en-US" sz="1600" dirty="0"/>
              <a:t> 405 </a:t>
            </a:r>
            <a:r>
              <a:rPr lang="en-US" sz="1600" dirty="0" err="1"/>
              <a:t>Krankenhäusern</a:t>
            </a:r>
            <a:r>
              <a:rPr lang="en-US" sz="1600" dirty="0"/>
              <a:t> in 30 </a:t>
            </a:r>
            <a:r>
              <a:rPr lang="en-US" sz="1600" dirty="0" err="1"/>
              <a:t>Ländern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22.03. – 04.10.2020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 err="1"/>
              <a:t>Randomisiert</a:t>
            </a:r>
            <a:r>
              <a:rPr lang="en-US" sz="1600" dirty="0"/>
              <a:t>, </a:t>
            </a:r>
            <a:r>
              <a:rPr lang="en-US" sz="1600" dirty="0" err="1"/>
              <a:t>kontrolliert</a:t>
            </a:r>
            <a:r>
              <a:rPr lang="en-US" sz="1600" dirty="0"/>
              <a:t>, open-label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 err="1"/>
              <a:t>Kein</a:t>
            </a:r>
            <a:r>
              <a:rPr lang="en-US" sz="1600" dirty="0"/>
              <a:t> </a:t>
            </a:r>
            <a:r>
              <a:rPr lang="en-US" sz="1600" dirty="0" err="1"/>
              <a:t>Effekt</a:t>
            </a:r>
            <a:r>
              <a:rPr lang="en-US" sz="1600" dirty="0"/>
              <a:t> / Kleiner </a:t>
            </a:r>
            <a:r>
              <a:rPr lang="en-US" sz="1600" dirty="0" err="1"/>
              <a:t>Effekt</a:t>
            </a:r>
            <a:r>
              <a:rPr lang="en-US" sz="1600" dirty="0"/>
              <a:t> der </a:t>
            </a:r>
            <a:r>
              <a:rPr lang="en-US" sz="1600" dirty="0" err="1"/>
              <a:t>Medikamente</a:t>
            </a:r>
            <a:r>
              <a:rPr lang="en-US" sz="1600" dirty="0"/>
              <a:t> </a:t>
            </a:r>
            <a:r>
              <a:rPr lang="en-US" sz="1600" dirty="0" err="1"/>
              <a:t>Remdesivir</a:t>
            </a:r>
            <a:r>
              <a:rPr lang="en-US" sz="1600" dirty="0"/>
              <a:t>, Hydroxychloroquine, lopinavir, </a:t>
            </a:r>
            <a:r>
              <a:rPr lang="en-US" sz="1600"/>
              <a:t>und Interferon-Beta-1a </a:t>
            </a:r>
            <a:r>
              <a:rPr lang="en-US" sz="1600" dirty="0"/>
              <a:t>auf die Outcomes KH-</a:t>
            </a:r>
            <a:r>
              <a:rPr lang="en-US" sz="1600" dirty="0" err="1"/>
              <a:t>Mortalität</a:t>
            </a:r>
            <a:r>
              <a:rPr lang="en-US" sz="1600" dirty="0"/>
              <a:t> (overall mortality), </a:t>
            </a:r>
            <a:r>
              <a:rPr lang="en-US" sz="1600" dirty="0" err="1"/>
              <a:t>Beatmungspflicht</a:t>
            </a:r>
            <a:r>
              <a:rPr lang="en-US" sz="1600" dirty="0"/>
              <a:t> (initiation of ventilation), Dauer des KH-</a:t>
            </a:r>
            <a:r>
              <a:rPr lang="en-US" sz="1600" dirty="0" err="1"/>
              <a:t>Aufenthaltes</a:t>
            </a:r>
            <a:r>
              <a:rPr lang="en-US" sz="1600" dirty="0"/>
              <a:t> (duration of hospital stay) </a:t>
            </a:r>
            <a:r>
              <a:rPr lang="en-US" sz="1600" dirty="0" err="1"/>
              <a:t>bei</a:t>
            </a:r>
            <a:r>
              <a:rPr lang="en-US" sz="1600" dirty="0"/>
              <a:t> </a:t>
            </a:r>
            <a:r>
              <a:rPr lang="en-US" sz="1600" dirty="0" err="1"/>
              <a:t>hospitalisierten</a:t>
            </a:r>
            <a:r>
              <a:rPr lang="en-US" sz="1600" dirty="0"/>
              <a:t> COVID-19-Patienten</a:t>
            </a:r>
            <a:endParaRPr lang="de-DE" sz="1200" dirty="0"/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170638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63389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>
            <a:extLst>
              <a:ext uri="{FF2B5EF4-FFF2-40B4-BE49-F238E27FC236}">
                <a16:creationId xmlns:a16="http://schemas.microsoft.com/office/drawing/2014/main" id="{F2CDD6D9-37A1-47AC-AADA-4D248C310051}"/>
              </a:ext>
            </a:extLst>
          </p:cNvPr>
          <p:cNvSpPr txBox="1">
            <a:spLocks/>
          </p:cNvSpPr>
          <p:nvPr/>
        </p:nvSpPr>
        <p:spPr>
          <a:xfrm>
            <a:off x="3923928" y="324433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200248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 txBox="1">
            <a:spLocks/>
          </p:cNvSpPr>
          <p:nvPr/>
        </p:nvSpPr>
        <p:spPr>
          <a:xfrm>
            <a:off x="180000" y="44624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/>
              <a:t>Repurposed Antiviral Drugs for Covid-19 — Interim WHO Solidarity Trial Results in NEJM, 02.12.2020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7832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DC357805-C597-4CE9-8351-0F6A5A84B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724" y="940798"/>
            <a:ext cx="5629225" cy="584946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25A89081-48A1-41B2-B6D1-84B43D843D3B}"/>
              </a:ext>
            </a:extLst>
          </p:cNvPr>
          <p:cNvSpPr txBox="1"/>
          <p:nvPr/>
        </p:nvSpPr>
        <p:spPr>
          <a:xfrm>
            <a:off x="127520" y="980728"/>
            <a:ext cx="33577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N = 11.330 </a:t>
            </a:r>
            <a:r>
              <a:rPr lang="en-US" dirty="0" err="1"/>
              <a:t>Patienten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405 </a:t>
            </a:r>
            <a:r>
              <a:rPr lang="en-US" dirty="0" err="1"/>
              <a:t>Krankenhäusern</a:t>
            </a:r>
            <a:r>
              <a:rPr lang="en-US" dirty="0"/>
              <a:t> in 30 </a:t>
            </a:r>
            <a:r>
              <a:rPr lang="en-US" dirty="0" err="1"/>
              <a:t>Ländern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22.03. – 04.10.2020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Randomisiert</a:t>
            </a:r>
            <a:r>
              <a:rPr lang="en-US" dirty="0"/>
              <a:t>, </a:t>
            </a:r>
            <a:r>
              <a:rPr lang="en-US" dirty="0" err="1"/>
              <a:t>kontrolliert</a:t>
            </a:r>
            <a:r>
              <a:rPr lang="en-US" dirty="0"/>
              <a:t>, </a:t>
            </a:r>
            <a:r>
              <a:rPr lang="en-US" dirty="0" err="1"/>
              <a:t>nicht-verblindet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Remdesivir</a:t>
            </a:r>
            <a:r>
              <a:rPr lang="en-US" dirty="0"/>
              <a:t>, Hydroxychloroquine, lopinavir, und interferon Regimes </a:t>
            </a:r>
            <a:r>
              <a:rPr lang="en-US" dirty="0" err="1"/>
              <a:t>hatten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kleinen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/>
              <a:t>keinen</a:t>
            </a:r>
            <a:r>
              <a:rPr lang="en-US" dirty="0"/>
              <a:t> </a:t>
            </a:r>
            <a:r>
              <a:rPr lang="en-US" dirty="0" err="1"/>
              <a:t>Effekt</a:t>
            </a:r>
            <a:r>
              <a:rPr lang="en-US" dirty="0"/>
              <a:t> auf </a:t>
            </a:r>
            <a:r>
              <a:rPr lang="en-US" dirty="0" err="1"/>
              <a:t>hospitalisierte</a:t>
            </a:r>
            <a:r>
              <a:rPr lang="en-US" dirty="0"/>
              <a:t> COVID-19-Patienten </a:t>
            </a:r>
            <a:r>
              <a:rPr lang="en-US" dirty="0" err="1"/>
              <a:t>bei</a:t>
            </a:r>
            <a:r>
              <a:rPr lang="en-US" dirty="0"/>
              <a:t> den Outcomes KH-</a:t>
            </a:r>
            <a:r>
              <a:rPr lang="en-US" dirty="0" err="1"/>
              <a:t>Mortalität</a:t>
            </a:r>
            <a:r>
              <a:rPr lang="en-US" dirty="0"/>
              <a:t> (overall mortality), </a:t>
            </a:r>
            <a:r>
              <a:rPr lang="en-US" dirty="0" err="1"/>
              <a:t>Beatmungspflicht</a:t>
            </a:r>
            <a:r>
              <a:rPr lang="en-US" dirty="0"/>
              <a:t> (initiation of ventilation), Dauer des KH-</a:t>
            </a:r>
            <a:r>
              <a:rPr lang="en-US" dirty="0" err="1"/>
              <a:t>Aufenthaltes</a:t>
            </a:r>
            <a:r>
              <a:rPr lang="en-US" dirty="0"/>
              <a:t> (duration of hospital stay)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8551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EEF5FB5F-1930-4884-A894-613BFC6F9BFE}"/>
              </a:ext>
            </a:extLst>
          </p:cNvPr>
          <p:cNvSpPr/>
          <p:nvPr/>
        </p:nvSpPr>
        <p:spPr>
          <a:xfrm>
            <a:off x="683568" y="832058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 405 hospitals in 30 countries,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 = 11,330 adults underwent randomization;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2750 were assigned to receive </a:t>
            </a:r>
            <a:r>
              <a:rPr lang="en-US" dirty="0" err="1"/>
              <a:t>remdesivir</a:t>
            </a:r>
            <a:r>
              <a:rPr lang="en-US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954 to hydroxychloroquine,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1411 to lopinavir (without interferon),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2063 to interferon (including 651 to interferon plus lopinavir),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and 4088 to no trial drug.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Adherence was 94 to 96% midway through treatment, with 2 to 6% crossover. In total, 1253 deaths were reported (median day of death, day 8; interquartile range, 4 to 14). The Kaplan–Meier 28-day mortality was 11.8% (39.0% if the patient was already receiving ventilation at randomization and 9.5% otherwise).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Death occurred in 301 of 2743 patients receiving </a:t>
            </a:r>
            <a:r>
              <a:rPr lang="en-US" dirty="0" err="1"/>
              <a:t>remdesivir</a:t>
            </a:r>
            <a:r>
              <a:rPr lang="en-US" dirty="0"/>
              <a:t>, in 303 of 2708 receiving its control (rate ratio, 0.95; 95% confidence interval [CI], 0.81 to 1.11; P=0.50),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104 of 947 patients receiving hydroxychloroquine and in 84 of 906 receiving its control (rate ratio, 1.19; 95% CI, 0.89 to 1.59; P=0.23),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148 of 1399 patients receiving lopinavir and in 146 of 1372 receiving its control (rate ratio, 1.00; 95% CI, 0.79 to 1.25; P=0.97),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243 of 2050 patients receiving interferon and in 216 of 2050 receiving its control (rate ratio, 1.16; 95% CI, 0.96 to 1.39; P=0.11).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drug definitely reduced mortality, overall or in any subgroup, or reduced initiation of ventilation or hospitalization duration.</a:t>
            </a:r>
            <a:endParaRPr lang="de-D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3CCDE9A-5392-4E83-86E5-DED9FC634B37}"/>
              </a:ext>
            </a:extLst>
          </p:cNvPr>
          <p:cNvSpPr txBox="1">
            <a:spLocks/>
          </p:cNvSpPr>
          <p:nvPr/>
        </p:nvSpPr>
        <p:spPr>
          <a:xfrm>
            <a:off x="180000" y="44624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/>
              <a:t>Repurposed Antiviral Drugs for Covid-19 — Interim WHO Solidarity Trial Results in NEJM, 02.12.2020</a:t>
            </a:r>
          </a:p>
        </p:txBody>
      </p:sp>
    </p:spTree>
    <p:extLst>
      <p:ext uri="{BB962C8B-B14F-4D97-AF65-F5344CB8AC3E}">
        <p14:creationId xmlns:p14="http://schemas.microsoft.com/office/powerpoint/2010/main" val="374411067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1165</Words>
  <Application>Microsoft Office PowerPoint</Application>
  <PresentationFormat>Bildschirmpräsentation (4:3)</PresentationFormat>
  <Paragraphs>331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Denkel, Luisa</cp:lastModifiedBy>
  <cp:revision>1416</cp:revision>
  <dcterms:created xsi:type="dcterms:W3CDTF">2020-04-16T05:25:18Z</dcterms:created>
  <dcterms:modified xsi:type="dcterms:W3CDTF">2020-12-04T09:56:08Z</dcterms:modified>
</cp:coreProperties>
</file>