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3" r:id="rId3"/>
    <p:sldId id="270" r:id="rId4"/>
    <p:sldId id="266" r:id="rId5"/>
    <p:sldId id="271" r:id="rId6"/>
    <p:sldId id="273" r:id="rId7"/>
    <p:sldId id="274" r:id="rId8"/>
    <p:sldId id="272" r:id="rId9"/>
    <p:sldId id="265" r:id="rId10"/>
    <p:sldId id="269" r:id="rId11"/>
    <p:sldId id="276" r:id="rId12"/>
    <p:sldId id="267" r:id="rId13"/>
    <p:sldId id="275" r:id="rId14"/>
    <p:sldId id="268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35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71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04.12.2020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Schätzung vulnerabler Gruppen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</a:t>
            </a:r>
            <a:br>
              <a:rPr lang="de-DE" dirty="0"/>
            </a:br>
            <a:r>
              <a:rPr lang="de-DE" dirty="0"/>
              <a:t>Schätzung vulnerabler Gruppen für einen schweren Krankheitsverlauf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4890" y="3055582"/>
            <a:ext cx="4503737" cy="741702"/>
          </a:xfrm>
        </p:spPr>
        <p:txBody>
          <a:bodyPr/>
          <a:lstStyle/>
          <a:p>
            <a:r>
              <a:rPr lang="de-DE" dirty="0"/>
              <a:t>Alexander Rommel [FG 24], Elena von der Lippe [FG 24], Stefan Scholz [FG 33]</a:t>
            </a:r>
          </a:p>
          <a:p>
            <a:r>
              <a:rPr lang="de-DE" dirty="0"/>
              <a:t>Berlin, 04.12.2020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A08301-2229-443A-943F-3F9D7D99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C8513A-C99B-4BDD-8509-FF224FBD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E09A1-668B-491C-9BC8-73A9648C3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9E0947-794F-4524-9070-B8614929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FDDB0C-B3AA-4E0F-871A-C3A41C77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079D18-DD08-45AF-9FAF-8273A4A2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12" y="-61407"/>
            <a:ext cx="7983646" cy="714291"/>
          </a:xfrm>
        </p:spPr>
        <p:txBody>
          <a:bodyPr/>
          <a:lstStyle/>
          <a:p>
            <a:r>
              <a:rPr lang="de-DE" dirty="0"/>
              <a:t>Anteile BL an Bevölkerung und hoch vulnerabler Gruppe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5639B1-A2A4-4AFE-B137-35B59F45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84" y="679393"/>
            <a:ext cx="3533657" cy="396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E36ED9-F149-497A-91F2-65CFEC7E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4" y="591750"/>
            <a:ext cx="3533657" cy="39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72FB693-854E-4E17-BD3E-5FDE62DD1711}"/>
              </a:ext>
            </a:extLst>
          </p:cNvPr>
          <p:cNvSpPr txBox="1"/>
          <p:nvPr/>
        </p:nvSpPr>
        <p:spPr>
          <a:xfrm>
            <a:off x="2832312" y="1121375"/>
            <a:ext cx="11769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vulnerabel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DE9346-A6C2-4214-8C19-71B6E3BF95AB}"/>
              </a:ext>
            </a:extLst>
          </p:cNvPr>
          <p:cNvSpPr txBox="1"/>
          <p:nvPr/>
        </p:nvSpPr>
        <p:spPr>
          <a:xfrm>
            <a:off x="7356980" y="1121212"/>
            <a:ext cx="169315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hoch vulnerabel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8724137-5CF1-41BE-AF5A-92749CE6F6C5}"/>
              </a:ext>
            </a:extLst>
          </p:cNvPr>
          <p:cNvGrpSpPr/>
          <p:nvPr/>
        </p:nvGrpSpPr>
        <p:grpSpPr>
          <a:xfrm>
            <a:off x="3230110" y="3048000"/>
            <a:ext cx="5184856" cy="1391478"/>
            <a:chOff x="3230110" y="3048000"/>
            <a:chExt cx="5184856" cy="1391478"/>
          </a:xfrm>
        </p:grpSpPr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A507D60D-E988-47BD-BCEF-CD478E0D2FED}"/>
                </a:ext>
              </a:extLst>
            </p:cNvPr>
            <p:cNvGrpSpPr/>
            <p:nvPr/>
          </p:nvGrpSpPr>
          <p:grpSpPr>
            <a:xfrm>
              <a:off x="3230110" y="3048000"/>
              <a:ext cx="308113" cy="1318591"/>
              <a:chOff x="2487757" y="3048000"/>
              <a:chExt cx="308113" cy="1318591"/>
            </a:xfrm>
          </p:grpSpPr>
          <p:cxnSp>
            <p:nvCxnSpPr>
              <p:cNvPr id="13" name="Gerade Verbindung mit Pfeil 12">
                <a:extLst>
                  <a:ext uri="{FF2B5EF4-FFF2-40B4-BE49-F238E27FC236}">
                    <a16:creationId xmlns:a16="http://schemas.microsoft.com/office/drawing/2014/main" id="{DA3F7A62-88F8-42C8-B9F8-3E8789859D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4383" y="3048000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ABF65467-C0F8-4E25-9EFD-96CCBED1B4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87757" y="3498574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>
                <a:extLst>
                  <a:ext uri="{FF2B5EF4-FFF2-40B4-BE49-F238E27FC236}">
                    <a16:creationId xmlns:a16="http://schemas.microsoft.com/office/drawing/2014/main" id="{E89D236C-0CFE-4336-A149-CECB62D45D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4383" y="3703982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>
                <a:extLst>
                  <a:ext uri="{FF2B5EF4-FFF2-40B4-BE49-F238E27FC236}">
                    <a16:creationId xmlns:a16="http://schemas.microsoft.com/office/drawing/2014/main" id="{FD002F8E-8608-4523-8945-0C5A4AD6F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4383" y="4141304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0B6E1A1D-A183-47A7-8E4F-A4629FDA19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7696" y="4366591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CE72B887-8003-43FD-99FE-5EC5AD961421}"/>
                </a:ext>
              </a:extLst>
            </p:cNvPr>
            <p:cNvGrpSpPr/>
            <p:nvPr/>
          </p:nvGrpSpPr>
          <p:grpSpPr>
            <a:xfrm>
              <a:off x="8106853" y="3120887"/>
              <a:ext cx="308113" cy="1318591"/>
              <a:chOff x="6883219" y="3120887"/>
              <a:chExt cx="308113" cy="1318591"/>
            </a:xfrm>
          </p:grpSpPr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328BC8E9-03EC-4E07-B2E2-634F786AA5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9845" y="3120887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>
                <a:extLst>
                  <a:ext uri="{FF2B5EF4-FFF2-40B4-BE49-F238E27FC236}">
                    <a16:creationId xmlns:a16="http://schemas.microsoft.com/office/drawing/2014/main" id="{38E18B5C-A2B7-4AF3-95D9-86DDCB2045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3219" y="3571461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2397B109-A7CF-4119-9C70-D65436FAFC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9845" y="3776869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325A689B-2828-417A-84D0-F47D0EDD44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9845" y="4214191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3F5CF98A-C796-4FAA-AE5D-6243BAB823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93158" y="4439478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B47885B2-1B2B-4715-B850-E3D47B91AC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9845" y="3995531"/>
                <a:ext cx="29817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922CF51-3D82-49B8-8DC6-CAA349E65F8C}"/>
                </a:ext>
              </a:extLst>
            </p:cNvPr>
            <p:cNvSpPr txBox="1"/>
            <p:nvPr/>
          </p:nvSpPr>
          <p:spPr>
            <a:xfrm>
              <a:off x="3634597" y="3191128"/>
              <a:ext cx="1683509" cy="7848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vulnerable Gruppe</a:t>
              </a:r>
            </a:p>
            <a:p>
              <a:r>
                <a:rPr lang="de-DE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überproportional </a:t>
              </a:r>
            </a:p>
            <a:p>
              <a:r>
                <a:rPr lang="de-DE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vertreten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D65CC6CF-3F79-46CF-A883-BA908A84A637}"/>
              </a:ext>
            </a:extLst>
          </p:cNvPr>
          <p:cNvSpPr txBox="1"/>
          <p:nvPr/>
        </p:nvSpPr>
        <p:spPr>
          <a:xfrm>
            <a:off x="7221247" y="4598052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</p:spTree>
    <p:extLst>
      <p:ext uri="{BB962C8B-B14F-4D97-AF65-F5344CB8AC3E}">
        <p14:creationId xmlns:p14="http://schemas.microsoft.com/office/powerpoint/2010/main" val="41326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6740E4-EF16-41E7-8C37-1747EAA4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E1BD6-43EE-40AC-B0CB-29E15185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D09C17-4A45-4FB0-9FB1-43E64AEE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310709-EEB2-4399-8667-36F5233B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9" y="102393"/>
            <a:ext cx="7983646" cy="714291"/>
          </a:xfrm>
        </p:spPr>
        <p:txBody>
          <a:bodyPr/>
          <a:lstStyle/>
          <a:p>
            <a:r>
              <a:rPr lang="de-DE" dirty="0"/>
              <a:t>Diskussion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FC4415-E2CD-4CB9-BE43-9E5FFC867EDE}"/>
              </a:ext>
            </a:extLst>
          </p:cNvPr>
          <p:cNvSpPr txBox="1"/>
          <p:nvPr/>
        </p:nvSpPr>
        <p:spPr>
          <a:xfrm>
            <a:off x="1565278" y="532813"/>
            <a:ext cx="5508559" cy="4239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Ist die Definition geeignet oder besteht Anpassungsbedarf?</a:t>
            </a:r>
          </a:p>
          <a:p>
            <a:pPr marL="285750" indent="-285750">
              <a:lnSpc>
                <a:spcPct val="3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Ist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das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Konzept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in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dieser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Umsetzung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nützlich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285750" indent="-285750">
              <a:lnSpc>
                <a:spcPct val="3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Fragen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sollten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damit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weiter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verfolgt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werden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285750" indent="-285750">
              <a:lnSpc>
                <a:spcPct val="3000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Publikation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Wenn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wie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schnell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</a:t>
            </a:r>
            <a:r>
              <a:rPr lang="it-I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285750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742950" lvl="1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7FA3F308-D0F4-42C6-BE74-B7E776223469}"/>
              </a:ext>
            </a:extLst>
          </p:cNvPr>
          <p:cNvSpPr txBox="1">
            <a:spLocks/>
          </p:cNvSpPr>
          <p:nvPr/>
        </p:nvSpPr>
        <p:spPr>
          <a:xfrm>
            <a:off x="6989460" y="3896396"/>
            <a:ext cx="1750633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399038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17392B-8EF5-4AFF-A4EF-FA79065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305F20-ED94-470B-A661-4240DD7A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86CEAD-F2CA-4038-B4C4-016619E6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9C794FB-2307-42D4-B8AC-49579557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543" y="1846849"/>
            <a:ext cx="3615526" cy="714291"/>
          </a:xfrm>
        </p:spPr>
        <p:txBody>
          <a:bodyPr/>
          <a:lstStyle/>
          <a:p>
            <a:r>
              <a:rPr lang="de-DE" sz="6000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875662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635CE-68B1-4CE7-85CF-AC350460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B2F8ED-2313-40A5-B445-41ADE204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EE0B9-CC5F-44C3-B7C8-53914DC6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C7A94E-DC23-4541-AE8F-61FA5284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" y="0"/>
            <a:ext cx="7983646" cy="714291"/>
          </a:xfrm>
        </p:spPr>
        <p:txBody>
          <a:bodyPr/>
          <a:lstStyle/>
          <a:p>
            <a:r>
              <a:rPr lang="de-DE" dirty="0"/>
              <a:t>Vulnerabilität nach Alter &amp; Geschlecht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AD5E1C-E239-4494-BE57-4EAA1D8201E1}"/>
              </a:ext>
            </a:extLst>
          </p:cNvPr>
          <p:cNvSpPr txBox="1"/>
          <p:nvPr/>
        </p:nvSpPr>
        <p:spPr>
          <a:xfrm>
            <a:off x="6293144" y="454743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AD7F5B-9840-4815-9FE4-82FAFF61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6" y="774280"/>
            <a:ext cx="4156064" cy="20664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D86F0E-32F8-4044-83F8-75452D54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51" y="2407445"/>
            <a:ext cx="4149401" cy="206642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ABD8BE-3CD4-459C-B6A8-1591943509B7}"/>
              </a:ext>
            </a:extLst>
          </p:cNvPr>
          <p:cNvSpPr txBox="1"/>
          <p:nvPr/>
        </p:nvSpPr>
        <p:spPr>
          <a:xfrm>
            <a:off x="6591436" y="1816664"/>
            <a:ext cx="204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Hohe Vulnerabilität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88B5FD6-58E1-4122-BED5-E3A9524A33BC}"/>
              </a:ext>
            </a:extLst>
          </p:cNvPr>
          <p:cNvSpPr txBox="1"/>
          <p:nvPr/>
        </p:nvSpPr>
        <p:spPr>
          <a:xfrm>
            <a:off x="276628" y="3012888"/>
            <a:ext cx="1484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Vulnerabilität</a:t>
            </a:r>
          </a:p>
        </p:txBody>
      </p:sp>
    </p:spTree>
    <p:extLst>
      <p:ext uri="{BB962C8B-B14F-4D97-AF65-F5344CB8AC3E}">
        <p14:creationId xmlns:p14="http://schemas.microsoft.com/office/powerpoint/2010/main" val="386654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0A88EE-0AEB-44BF-B851-FC378080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4F4B09-4C26-4B14-A0F7-1FD094E8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8E858B-324D-4515-80AD-78CDC46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FACC9B-29A4-4A15-90F8-5BD8D235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9" y="102393"/>
            <a:ext cx="7983646" cy="714291"/>
          </a:xfrm>
        </p:spPr>
        <p:txBody>
          <a:bodyPr/>
          <a:lstStyle/>
          <a:p>
            <a:r>
              <a:rPr lang="de-DE" dirty="0"/>
              <a:t>Risiken von Vorerkrankungen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F467B29-6462-4A1A-879F-E8EC7801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85004"/>
              </p:ext>
            </p:extLst>
          </p:nvPr>
        </p:nvGraphicFramePr>
        <p:xfrm>
          <a:off x="875411" y="816684"/>
          <a:ext cx="7438338" cy="3710434"/>
        </p:xfrm>
        <a:graphic>
          <a:graphicData uri="http://schemas.openxmlformats.org/drawingml/2006/table">
            <a:tbl>
              <a:tblPr/>
              <a:tblGrid>
                <a:gridCol w="643084">
                  <a:extLst>
                    <a:ext uri="{9D8B030D-6E8A-4147-A177-3AD203B41FA5}">
                      <a16:colId xmlns:a16="http://schemas.microsoft.com/office/drawing/2014/main" val="2560896184"/>
                    </a:ext>
                  </a:extLst>
                </a:gridCol>
                <a:gridCol w="1650582">
                  <a:extLst>
                    <a:ext uri="{9D8B030D-6E8A-4147-A177-3AD203B41FA5}">
                      <a16:colId xmlns:a16="http://schemas.microsoft.com/office/drawing/2014/main" val="3800043027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2656967750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1771157734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1730973519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3384512250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3713637793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1742447616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123144941"/>
                    </a:ext>
                  </a:extLst>
                </a:gridCol>
                <a:gridCol w="643084">
                  <a:extLst>
                    <a:ext uri="{9D8B030D-6E8A-4147-A177-3AD203B41FA5}">
                      <a16:colId xmlns:a16="http://schemas.microsoft.com/office/drawing/2014/main" val="1512693550"/>
                    </a:ext>
                  </a:extLst>
                </a:gridCol>
              </a:tblGrid>
              <a:tr h="169439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Hospitalisation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In-hospital Mortality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584449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Abkürzung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Erkrankung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CI_low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CI_up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CI_low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CI_up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003856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Arrhythmia or Atrial fibrillation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46046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Asthma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413852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Autoimmune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460588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BMI&gt;30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Obesity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647705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Coronary artery disease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913769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 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427137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CHF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Congestive heart failure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310289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CKD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kidney disease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356313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CLD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liver disease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259499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COPD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COPD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18002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CRB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Cerebrovascular or Stroke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527186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Dementia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7202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434430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464051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HTN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Hypertension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0363"/>
                  </a:ext>
                </a:extLst>
              </a:tr>
              <a:tr h="32165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Hyperlipidemia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Hyperlipidemia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406565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Immun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Immunodeficiency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069902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 transplant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43842"/>
                  </a:ext>
                </a:extLst>
              </a:tr>
              <a:tr h="16943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Rheuma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Rheuma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7421" marR="7421" marT="74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55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40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E10FFB-6871-4D71-9795-51E251A9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8D585A-D9A6-400A-8B9B-09E2B061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9" y="102891"/>
            <a:ext cx="7983646" cy="714291"/>
          </a:xfrm>
        </p:spPr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35A58E-D58F-4891-B930-52165EE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07B8D6-E0E4-46D0-BED1-66C5EDB0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C485FF-251E-43C4-97DB-F033E0E6013E}"/>
              </a:ext>
            </a:extLst>
          </p:cNvPr>
          <p:cNvSpPr txBox="1"/>
          <p:nvPr/>
        </p:nvSpPr>
        <p:spPr>
          <a:xfrm>
            <a:off x="1566834" y="817182"/>
            <a:ext cx="6383158" cy="4657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  <a:spcAft>
                <a:spcPts val="1800"/>
              </a:spcAft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Ziel: Definition von Vulnerabilität</a:t>
            </a:r>
          </a:p>
          <a:p>
            <a:pPr marL="285750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Erste Berechnungen auf interne Anfrage April 2020 </a:t>
            </a:r>
          </a:p>
          <a:p>
            <a:pPr marL="742950" lvl="1" indent="-285750">
              <a:lnSpc>
                <a:spcPts val="1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de-DE" sz="1200" dirty="0"/>
              <a:t>Datenquellen (GEDA 2014, Destatis):</a:t>
            </a:r>
            <a:r>
              <a:rPr lang="it-IT" sz="1200" u="sng" dirty="0"/>
              <a:t> 23 bis 30 Mio. </a:t>
            </a:r>
            <a:r>
              <a:rPr lang="it-IT" sz="1200" u="sng" dirty="0" err="1"/>
              <a:t>Personen</a:t>
            </a:r>
            <a:endParaRPr lang="de-DE" sz="1200" dirty="0"/>
          </a:p>
          <a:p>
            <a:pPr marL="742950" lvl="1" indent="-285750">
              <a:lnSpc>
                <a:spcPts val="1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it-IT" sz="1200" dirty="0" err="1"/>
              <a:t>Nachteil</a:t>
            </a:r>
            <a:r>
              <a:rPr lang="it-IT" sz="1200" dirty="0"/>
              <a:t>: </a:t>
            </a:r>
            <a:r>
              <a:rPr lang="it-IT" sz="1200" dirty="0" err="1"/>
              <a:t>keine</a:t>
            </a:r>
            <a:r>
              <a:rPr lang="it-IT" sz="1200" dirty="0"/>
              <a:t> </a:t>
            </a:r>
            <a:r>
              <a:rPr lang="it-IT" sz="1200" dirty="0" err="1"/>
              <a:t>Vertiefende</a:t>
            </a:r>
            <a:r>
              <a:rPr lang="it-IT" sz="1200" dirty="0"/>
              <a:t> </a:t>
            </a:r>
            <a:r>
              <a:rPr lang="it-IT" sz="1200" dirty="0" err="1"/>
              <a:t>Analysen</a:t>
            </a:r>
            <a:r>
              <a:rPr lang="it-IT" sz="1200" dirty="0"/>
              <a:t> </a:t>
            </a:r>
            <a:r>
              <a:rPr lang="it-IT" sz="1200" dirty="0" err="1"/>
              <a:t>möglich</a:t>
            </a:r>
            <a:endParaRPr lang="it-IT" sz="1200" dirty="0"/>
          </a:p>
          <a:p>
            <a:pPr marL="285750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600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Folgeberechnungen</a:t>
            </a:r>
            <a:r>
              <a:rPr lang="it-IT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auf</a:t>
            </a:r>
            <a:r>
              <a:rPr lang="it-IT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interne </a:t>
            </a:r>
            <a:r>
              <a:rPr lang="it-IT" sz="1600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Anfrage</a:t>
            </a:r>
            <a:r>
              <a:rPr lang="it-IT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November 2020</a:t>
            </a:r>
          </a:p>
          <a:p>
            <a:pPr marL="742950" lvl="1" indent="-285750">
              <a:lnSpc>
                <a:spcPts val="1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it-IT" sz="1200" dirty="0" err="1"/>
              <a:t>Kombination</a:t>
            </a:r>
            <a:r>
              <a:rPr lang="it-IT" sz="1200" dirty="0"/>
              <a:t> </a:t>
            </a:r>
            <a:r>
              <a:rPr lang="it-IT" sz="1200" dirty="0" err="1"/>
              <a:t>Risikogruppe</a:t>
            </a:r>
            <a:r>
              <a:rPr lang="it-IT" sz="1200" dirty="0"/>
              <a:t> # </a:t>
            </a:r>
            <a:r>
              <a:rPr lang="it-IT" sz="1200" dirty="0" err="1"/>
              <a:t>Lebensform</a:t>
            </a:r>
            <a:r>
              <a:rPr lang="it-IT" sz="1200" dirty="0"/>
              <a:t> (</a:t>
            </a:r>
            <a:r>
              <a:rPr lang="it-IT" sz="1200" dirty="0" err="1"/>
              <a:t>z.B</a:t>
            </a:r>
            <a:r>
              <a:rPr lang="it-IT" sz="1200" dirty="0"/>
              <a:t>. </a:t>
            </a:r>
            <a:r>
              <a:rPr lang="it-IT" sz="1200" dirty="0" err="1"/>
              <a:t>Alleinlebende</a:t>
            </a:r>
            <a:r>
              <a:rPr lang="it-IT" sz="1200" dirty="0"/>
              <a:t>)</a:t>
            </a:r>
          </a:p>
          <a:p>
            <a:pPr marL="742950" lvl="1" indent="-285750">
              <a:lnSpc>
                <a:spcPts val="1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it-IT" sz="1200" dirty="0" err="1"/>
              <a:t>Datenquelle</a:t>
            </a:r>
            <a:r>
              <a:rPr lang="it-IT" sz="1200" dirty="0"/>
              <a:t> GEDA 2019/2020-EHIS [Alter 15+; n = 23.001 </a:t>
            </a:r>
            <a:r>
              <a:rPr lang="it-IT" sz="1200" dirty="0" err="1"/>
              <a:t>Befragte</a:t>
            </a:r>
            <a:r>
              <a:rPr lang="it-IT" sz="1200" dirty="0"/>
              <a:t>] </a:t>
            </a:r>
            <a:r>
              <a:rPr lang="it-IT" sz="1200" u="sng" dirty="0"/>
              <a:t>30,7 Mio. </a:t>
            </a:r>
            <a:r>
              <a:rPr lang="it-IT" sz="1200" u="sng" dirty="0" err="1"/>
              <a:t>Personen</a:t>
            </a:r>
            <a:endParaRPr lang="it-IT" sz="1200" u="sng" dirty="0"/>
          </a:p>
          <a:p>
            <a:pPr marL="285750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it-IT" sz="1600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Fortgesetzte</a:t>
            </a:r>
            <a:r>
              <a:rPr lang="it-IT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Kooperation</a:t>
            </a:r>
            <a:r>
              <a:rPr lang="it-IT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600" dirty="0" err="1">
                <a:solidFill>
                  <a:srgbClr val="045AA6"/>
                </a:solidFill>
                <a:latin typeface="+mj-lt"/>
                <a:ea typeface="+mj-ea"/>
                <a:cs typeface="+mj-cs"/>
              </a:rPr>
              <a:t>zwischen</a:t>
            </a:r>
            <a:r>
              <a:rPr lang="it-IT" sz="16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 FG 24 und FG 33</a:t>
            </a:r>
          </a:p>
          <a:p>
            <a:pPr marL="742950" lvl="1" indent="-285750">
              <a:lnSpc>
                <a:spcPts val="1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it-IT" sz="1200" dirty="0" err="1"/>
              <a:t>Ziel</a:t>
            </a:r>
            <a:r>
              <a:rPr lang="it-IT" sz="1200" dirty="0"/>
              <a:t>: </a:t>
            </a:r>
            <a:r>
              <a:rPr lang="it-IT" sz="1200" dirty="0" err="1"/>
              <a:t>Überprüfung</a:t>
            </a:r>
            <a:r>
              <a:rPr lang="it-IT" sz="1200" dirty="0"/>
              <a:t> der Definition, </a:t>
            </a:r>
            <a:r>
              <a:rPr lang="it-IT" sz="1200" dirty="0" err="1"/>
              <a:t>Risikostratifizierung</a:t>
            </a:r>
            <a:endParaRPr lang="it-IT" sz="1200" dirty="0"/>
          </a:p>
          <a:p>
            <a:pPr marL="285750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742950" lvl="1" indent="-285750">
              <a:lnSpc>
                <a:spcPts val="25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0205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FE85CF-2502-4648-B06D-BE9B6DAA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394870-131E-499A-8C18-563CA60B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0910BE-65AB-4D6F-BDA9-91D8BAA4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F3DF53-2551-432B-8BF7-39F868D65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102393"/>
            <a:ext cx="7983646" cy="714291"/>
          </a:xfrm>
        </p:spPr>
        <p:txBody>
          <a:bodyPr/>
          <a:lstStyle/>
          <a:p>
            <a:r>
              <a:rPr lang="de-DE" dirty="0"/>
              <a:t>Definition Vulnerabilität - Risiko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DD4F8A8-E3B6-4A6E-9850-119E193AA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19"/>
          <a:stretch/>
        </p:blipFill>
        <p:spPr>
          <a:xfrm>
            <a:off x="72887" y="858876"/>
            <a:ext cx="8997970" cy="395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2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354F98-3F6D-4CE7-8A36-A24C654D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50DA40-1CFF-479D-9656-F1BFCDD4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1062CD-3D70-424A-8A38-5ECE63ED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415BC0-DD76-489E-A8D7-CF0877F9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8" y="102393"/>
            <a:ext cx="7983646" cy="714291"/>
          </a:xfrm>
        </p:spPr>
        <p:txBody>
          <a:bodyPr/>
          <a:lstStyle/>
          <a:p>
            <a:r>
              <a:rPr lang="de-DE" dirty="0"/>
              <a:t>Definition Vulnerabilität in GEDA 2019/2020-EHIS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19D502-8FE2-47C2-8BAC-EF3FF33F2277}"/>
              </a:ext>
            </a:extLst>
          </p:cNvPr>
          <p:cNvSpPr txBox="1"/>
          <p:nvPr/>
        </p:nvSpPr>
        <p:spPr>
          <a:xfrm>
            <a:off x="1759283" y="6184787"/>
            <a:ext cx="944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* In GEDA 2019/2020-EHIS werden nicht alle Erkrankungen erhoben. Ziel ist es, Menschen mit einem schlechten Allgemeinzustand [z.B. Gebrechlichkeit aufgrund nicht erhobener </a:t>
            </a:r>
          </a:p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   Erkrankungen in der Definition  umfassender zu berücksichtigen.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60BF340-DA11-4BE8-A258-A5732209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0" y="903177"/>
            <a:ext cx="5967661" cy="373075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006573F-EE0E-4307-9887-277BC15657C5}"/>
              </a:ext>
            </a:extLst>
          </p:cNvPr>
          <p:cNvGrpSpPr/>
          <p:nvPr/>
        </p:nvGrpSpPr>
        <p:grpSpPr>
          <a:xfrm>
            <a:off x="6486525" y="926598"/>
            <a:ext cx="2508179" cy="2245227"/>
            <a:chOff x="6486525" y="926598"/>
            <a:chExt cx="2508179" cy="2245227"/>
          </a:xfrm>
        </p:grpSpPr>
        <p:sp>
          <p:nvSpPr>
            <p:cNvPr id="19" name="Geschweifte Klammer rechts 18">
              <a:extLst>
                <a:ext uri="{FF2B5EF4-FFF2-40B4-BE49-F238E27FC236}">
                  <a16:creationId xmlns:a16="http://schemas.microsoft.com/office/drawing/2014/main" id="{39FD8FD9-210E-4DA6-913A-F794458AB8C6}"/>
                </a:ext>
              </a:extLst>
            </p:cNvPr>
            <p:cNvSpPr/>
            <p:nvPr/>
          </p:nvSpPr>
          <p:spPr>
            <a:xfrm>
              <a:off x="6486525" y="926598"/>
              <a:ext cx="360045" cy="2245227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74624DC-E678-41E3-963C-1C83087E0D19}"/>
                </a:ext>
              </a:extLst>
            </p:cNvPr>
            <p:cNvSpPr txBox="1"/>
            <p:nvPr/>
          </p:nvSpPr>
          <p:spPr>
            <a:xfrm>
              <a:off x="6966585" y="1356713"/>
              <a:ext cx="2028119" cy="13849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50000"/>
                    </a:schemeClr>
                  </a:solidFill>
                </a:rPr>
                <a:t>Hoch vulnerabel:</a:t>
              </a:r>
            </a:p>
            <a:p>
              <a:r>
                <a:rPr lang="de-DE" sz="1400" dirty="0">
                  <a:solidFill>
                    <a:schemeClr val="accent2">
                      <a:lumMod val="50000"/>
                    </a:schemeClr>
                  </a:solidFill>
                </a:rPr>
                <a:t>&gt;= 65 Jahre</a:t>
              </a:r>
            </a:p>
            <a:p>
              <a:r>
                <a:rPr lang="de-DE" sz="1400" dirty="0">
                  <a:solidFill>
                    <a:schemeClr val="accent2">
                      <a:lumMod val="50000"/>
                    </a:schemeClr>
                  </a:solidFill>
                </a:rPr>
                <a:t>ODER</a:t>
              </a:r>
            </a:p>
            <a:p>
              <a:r>
                <a:rPr lang="de-DE" sz="1400" dirty="0">
                  <a:solidFill>
                    <a:schemeClr val="accent2">
                      <a:lumMod val="50000"/>
                    </a:schemeClr>
                  </a:solidFill>
                </a:rPr>
                <a:t>Diabetes</a:t>
              </a:r>
            </a:p>
            <a:p>
              <a:r>
                <a:rPr lang="de-DE" sz="1400" dirty="0">
                  <a:solidFill>
                    <a:schemeClr val="accent2">
                      <a:lumMod val="50000"/>
                    </a:schemeClr>
                  </a:solidFill>
                </a:rPr>
                <a:t>Chron. Nierenerkrankung</a:t>
              </a:r>
            </a:p>
            <a:p>
              <a:r>
                <a:rPr lang="de-DE" sz="1400" dirty="0">
                  <a:solidFill>
                    <a:schemeClr val="accent2">
                      <a:lumMod val="50000"/>
                    </a:schemeClr>
                  </a:solidFill>
                </a:rPr>
                <a:t>Adipositas &gt;= 40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81293E9-2723-4139-BC35-92AD843FDD28}"/>
              </a:ext>
            </a:extLst>
          </p:cNvPr>
          <p:cNvGrpSpPr/>
          <p:nvPr/>
        </p:nvGrpSpPr>
        <p:grpSpPr>
          <a:xfrm>
            <a:off x="6583680" y="3389370"/>
            <a:ext cx="2508885" cy="1384995"/>
            <a:chOff x="6583680" y="3389370"/>
            <a:chExt cx="2508885" cy="1384995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BB23C3C-771B-416C-84FD-F20616726C15}"/>
                </a:ext>
              </a:extLst>
            </p:cNvPr>
            <p:cNvSpPr txBox="1"/>
            <p:nvPr/>
          </p:nvSpPr>
          <p:spPr>
            <a:xfrm>
              <a:off x="6583680" y="3389370"/>
              <a:ext cx="2508885" cy="13849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Limitation: Nicht erfasst werden z.B. Krebserkrankungen, Demenz, Herzinsuffizienz </a:t>
              </a:r>
            </a:p>
            <a:p>
              <a:pPr algn="ctr"/>
              <a:endParaRPr lang="de-DE" sz="1200" dirty="0"/>
            </a:p>
            <a:p>
              <a:pPr algn="ctr"/>
              <a:r>
                <a:rPr lang="de-DE" sz="1200" dirty="0"/>
                <a:t>Aber: Fälle werden über Alter oder Komorbiditäten zu großen Teilen aufgegriffen</a:t>
              </a:r>
            </a:p>
          </p:txBody>
        </p:sp>
        <p:sp>
          <p:nvSpPr>
            <p:cNvPr id="25" name="Pfeil: nach unten 24">
              <a:extLst>
                <a:ext uri="{FF2B5EF4-FFF2-40B4-BE49-F238E27FC236}">
                  <a16:creationId xmlns:a16="http://schemas.microsoft.com/office/drawing/2014/main" id="{00B1B76B-87B9-4F50-A5D6-22019BD559A5}"/>
                </a:ext>
              </a:extLst>
            </p:cNvPr>
            <p:cNvSpPr/>
            <p:nvPr/>
          </p:nvSpPr>
          <p:spPr>
            <a:xfrm>
              <a:off x="7823835" y="3985808"/>
              <a:ext cx="200025" cy="197572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1966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E5CA20F-D6E2-4C45-A413-0B44153B19AA}"/>
              </a:ext>
            </a:extLst>
          </p:cNvPr>
          <p:cNvGrpSpPr/>
          <p:nvPr/>
        </p:nvGrpSpPr>
        <p:grpSpPr>
          <a:xfrm>
            <a:off x="794339" y="882797"/>
            <a:ext cx="7019776" cy="3536930"/>
            <a:chOff x="1033670" y="869417"/>
            <a:chExt cx="7019776" cy="353693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FBD9309-B4E5-45A1-A6F3-7AA7B491FAB8}"/>
                </a:ext>
              </a:extLst>
            </p:cNvPr>
            <p:cNvSpPr/>
            <p:nvPr/>
          </p:nvSpPr>
          <p:spPr>
            <a:xfrm>
              <a:off x="1033670" y="878386"/>
              <a:ext cx="6991313" cy="3527961"/>
            </a:xfrm>
            <a:prstGeom prst="rect">
              <a:avLst/>
            </a:prstGeom>
            <a:solidFill>
              <a:srgbClr val="A6A6A6">
                <a:alpha val="20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8C131E0-E847-4E8F-9520-DAA3F80829EA}"/>
                </a:ext>
              </a:extLst>
            </p:cNvPr>
            <p:cNvSpPr txBox="1"/>
            <p:nvPr/>
          </p:nvSpPr>
          <p:spPr>
            <a:xfrm>
              <a:off x="4110956" y="869417"/>
              <a:ext cx="39424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D. Vulnerable Gruppe:  36,5 </a:t>
              </a:r>
              <a:r>
                <a:rPr lang="de-DE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Mio</a:t>
              </a:r>
              <a:r>
                <a:rPr lang="de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[35,7 – 37,4]</a:t>
              </a:r>
            </a:p>
            <a:p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darunter E. Hoch vulnerable Gruppe: 21,6 </a:t>
              </a:r>
              <a:r>
                <a:rPr lang="de-DE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Mio</a:t>
              </a:r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[20,9 – 22,2]</a:t>
              </a:r>
            </a:p>
            <a:p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388B24-5850-4B48-B31C-D04C8796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C4454A-7A76-411B-A515-5CA7637D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FA4AB-96C5-4D70-A340-440F7EF5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0AD7E67-7F80-4A28-B360-53B9ECA2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131302"/>
            <a:ext cx="7983646" cy="714291"/>
          </a:xfrm>
        </p:spPr>
        <p:txBody>
          <a:bodyPr/>
          <a:lstStyle/>
          <a:p>
            <a:r>
              <a:rPr lang="de-DE" dirty="0"/>
              <a:t>Vulnerable Gruppen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72A71C9-2C24-41F6-932B-CE6468416953}"/>
              </a:ext>
            </a:extLst>
          </p:cNvPr>
          <p:cNvGrpSpPr/>
          <p:nvPr/>
        </p:nvGrpSpPr>
        <p:grpSpPr>
          <a:xfrm>
            <a:off x="4127260" y="2202433"/>
            <a:ext cx="3425687" cy="1758448"/>
            <a:chOff x="6336631" y="1614762"/>
            <a:chExt cx="4845758" cy="2847341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537840F-C8CD-49C8-8FDC-26E479F5E5EA}"/>
                </a:ext>
              </a:extLst>
            </p:cNvPr>
            <p:cNvSpPr/>
            <p:nvPr/>
          </p:nvSpPr>
          <p:spPr>
            <a:xfrm>
              <a:off x="6336631" y="1614762"/>
              <a:ext cx="4845758" cy="284734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5F52D10-887E-4F20-9F46-9E10ECD93E2E}"/>
                </a:ext>
              </a:extLst>
            </p:cNvPr>
            <p:cNvSpPr txBox="1"/>
            <p:nvPr/>
          </p:nvSpPr>
          <p:spPr>
            <a:xfrm>
              <a:off x="6336631" y="1620306"/>
              <a:ext cx="4383528" cy="448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de-DE" sz="1200" dirty="0">
                  <a:solidFill>
                    <a:schemeClr val="accent2">
                      <a:lumMod val="75000"/>
                    </a:schemeClr>
                  </a:solidFill>
                </a:rPr>
                <a:t>B. Personen &gt; 65 Jahre: 17,5 </a:t>
              </a:r>
              <a:r>
                <a:rPr lang="de-DE" sz="1200" dirty="0" err="1">
                  <a:solidFill>
                    <a:schemeClr val="accent2">
                      <a:lumMod val="75000"/>
                    </a:schemeClr>
                  </a:solidFill>
                </a:rPr>
                <a:t>Mio</a:t>
              </a:r>
              <a:r>
                <a:rPr lang="de-DE" sz="1200" dirty="0">
                  <a:solidFill>
                    <a:schemeClr val="accent2">
                      <a:lumMod val="75000"/>
                    </a:schemeClr>
                  </a:solidFill>
                </a:rPr>
                <a:t> [16,9  – 18,1]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DF253A5-7107-4C1E-8261-C70C64ED9D83}"/>
              </a:ext>
            </a:extLst>
          </p:cNvPr>
          <p:cNvGrpSpPr/>
          <p:nvPr/>
        </p:nvGrpSpPr>
        <p:grpSpPr>
          <a:xfrm>
            <a:off x="3107628" y="3748009"/>
            <a:ext cx="4127003" cy="599073"/>
            <a:chOff x="3701821" y="4251156"/>
            <a:chExt cx="5333722" cy="152554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088C8B4-1100-4BD7-9C94-F8B7CC8F76AE}"/>
                </a:ext>
              </a:extLst>
            </p:cNvPr>
            <p:cNvSpPr/>
            <p:nvPr/>
          </p:nvSpPr>
          <p:spPr>
            <a:xfrm>
              <a:off x="3759957" y="4251156"/>
              <a:ext cx="5275586" cy="1525549"/>
            </a:xfrm>
            <a:prstGeom prst="rect">
              <a:avLst/>
            </a:prstGeom>
            <a:solidFill>
              <a:schemeClr val="accent3">
                <a:lumMod val="75000"/>
                <a:alpha val="34118"/>
              </a:scheme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5733DED-6FFB-4ED9-A83D-A7E5B3BD6760}"/>
                </a:ext>
              </a:extLst>
            </p:cNvPr>
            <p:cNvSpPr txBox="1"/>
            <p:nvPr/>
          </p:nvSpPr>
          <p:spPr>
            <a:xfrm>
              <a:off x="3701821" y="5108303"/>
              <a:ext cx="4730383" cy="62700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000" dirty="0">
                  <a:solidFill>
                    <a:schemeClr val="accent3">
                      <a:lumMod val="50000"/>
                    </a:schemeClr>
                  </a:solidFill>
                </a:rPr>
                <a:t>C. Hilfebedürftige Personen &gt; 55 Jahre: 1,9 </a:t>
              </a:r>
              <a:r>
                <a:rPr lang="de-DE" sz="1000" dirty="0" err="1">
                  <a:solidFill>
                    <a:schemeClr val="accent3">
                      <a:lumMod val="50000"/>
                    </a:schemeClr>
                  </a:solidFill>
                </a:rPr>
                <a:t>Mio</a:t>
              </a:r>
              <a:r>
                <a:rPr lang="de-DE" sz="1000" dirty="0">
                  <a:solidFill>
                    <a:schemeClr val="accent3">
                      <a:lumMod val="50000"/>
                    </a:schemeClr>
                  </a:solidFill>
                </a:rPr>
                <a:t> [1,7 – 2,1 ]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7CDAD3F-4B88-472D-BCE3-BB135C535E25}"/>
              </a:ext>
            </a:extLst>
          </p:cNvPr>
          <p:cNvGrpSpPr/>
          <p:nvPr/>
        </p:nvGrpSpPr>
        <p:grpSpPr>
          <a:xfrm>
            <a:off x="1012999" y="1460544"/>
            <a:ext cx="5401286" cy="2583578"/>
            <a:chOff x="2281109" y="1231175"/>
            <a:chExt cx="6493842" cy="334630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5E220D2-8F06-4FB0-81C8-41F515279E9B}"/>
                </a:ext>
              </a:extLst>
            </p:cNvPr>
            <p:cNvSpPr/>
            <p:nvPr/>
          </p:nvSpPr>
          <p:spPr>
            <a:xfrm>
              <a:off x="2297900" y="1279925"/>
              <a:ext cx="6477051" cy="329755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B18C43A-E4FC-42A7-BDE2-12EDB42A3A16}"/>
                </a:ext>
              </a:extLst>
            </p:cNvPr>
            <p:cNvSpPr txBox="1"/>
            <p:nvPr/>
          </p:nvSpPr>
          <p:spPr>
            <a:xfrm>
              <a:off x="2281109" y="1231175"/>
              <a:ext cx="3283732" cy="6776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a-DK" sz="1400" dirty="0">
                  <a:solidFill>
                    <a:schemeClr val="accent1">
                      <a:lumMod val="75000"/>
                    </a:schemeClr>
                  </a:solidFill>
                </a:rPr>
                <a:t>A. Personen mit Vorerkrankungen: </a:t>
              </a:r>
            </a:p>
            <a:p>
              <a:r>
                <a:rPr lang="da-DK" sz="1400" dirty="0">
                  <a:solidFill>
                    <a:schemeClr val="accent1">
                      <a:lumMod val="75000"/>
                    </a:schemeClr>
                  </a:solidFill>
                </a:rPr>
                <a:t>31,3 Mio [30,4  – 32,1]</a:t>
              </a:r>
              <a:endParaRPr lang="de-DE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93C8B994-4492-476D-BCAF-60F513C4C629}"/>
              </a:ext>
            </a:extLst>
          </p:cNvPr>
          <p:cNvSpPr txBox="1"/>
          <p:nvPr/>
        </p:nvSpPr>
        <p:spPr>
          <a:xfrm>
            <a:off x="6293144" y="454743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</p:spTree>
    <p:extLst>
      <p:ext uri="{BB962C8B-B14F-4D97-AF65-F5344CB8AC3E}">
        <p14:creationId xmlns:p14="http://schemas.microsoft.com/office/powerpoint/2010/main" val="42428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635CE-68B1-4CE7-85CF-AC350460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B2F8ED-2313-40A5-B445-41ADE204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EE0B9-CC5F-44C3-B7C8-53914DC6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C7A94E-DC23-4541-AE8F-61FA5284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" y="0"/>
            <a:ext cx="7983646" cy="714291"/>
          </a:xfrm>
        </p:spPr>
        <p:txBody>
          <a:bodyPr/>
          <a:lstStyle/>
          <a:p>
            <a:r>
              <a:rPr lang="de-DE" dirty="0"/>
              <a:t>Vulnerabilität nach Alter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4B5410-B1F1-4029-9508-084A3AF2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85" y="1043075"/>
            <a:ext cx="6149050" cy="30573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5AD5E1C-E239-4494-BE57-4EAA1D8201E1}"/>
              </a:ext>
            </a:extLst>
          </p:cNvPr>
          <p:cNvSpPr txBox="1"/>
          <p:nvPr/>
        </p:nvSpPr>
        <p:spPr>
          <a:xfrm>
            <a:off x="6293144" y="454743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</p:spTree>
    <p:extLst>
      <p:ext uri="{BB962C8B-B14F-4D97-AF65-F5344CB8AC3E}">
        <p14:creationId xmlns:p14="http://schemas.microsoft.com/office/powerpoint/2010/main" val="316573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635CE-68B1-4CE7-85CF-AC350460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B2F8ED-2313-40A5-B445-41ADE204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EE0B9-CC5F-44C3-B7C8-53914DC6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C7A94E-DC23-4541-AE8F-61FA52848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2" y="0"/>
            <a:ext cx="7983646" cy="714291"/>
          </a:xfrm>
        </p:spPr>
        <p:txBody>
          <a:bodyPr/>
          <a:lstStyle/>
          <a:p>
            <a:r>
              <a:rPr lang="de-DE" dirty="0"/>
              <a:t>Vulnerabilität nach Bildung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0DDAB0-943C-4F0B-BDFF-9C34B5C96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54" y="936368"/>
            <a:ext cx="5507754" cy="330465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80F9B2D-51F3-45C2-A424-1E0042A7A1A7}"/>
              </a:ext>
            </a:extLst>
          </p:cNvPr>
          <p:cNvSpPr txBox="1"/>
          <p:nvPr/>
        </p:nvSpPr>
        <p:spPr>
          <a:xfrm>
            <a:off x="6293144" y="454743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</p:spTree>
    <p:extLst>
      <p:ext uri="{BB962C8B-B14F-4D97-AF65-F5344CB8AC3E}">
        <p14:creationId xmlns:p14="http://schemas.microsoft.com/office/powerpoint/2010/main" val="163038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C87F24-3CDD-4EBA-9016-EEC52DC5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63531B-3752-4ADF-AB45-B2A4003D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2DD2B8-CD48-4EB2-96B4-B6F7BCAD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2665CDE-59C9-48F6-9D79-FD74977C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9" y="144740"/>
            <a:ext cx="7983646" cy="714291"/>
          </a:xfrm>
        </p:spPr>
        <p:txBody>
          <a:bodyPr/>
          <a:lstStyle/>
          <a:p>
            <a:r>
              <a:rPr lang="de-DE" dirty="0"/>
              <a:t>Vulnerable Gruppen nach Lebensform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1976DE0-9B87-49A7-98BB-52DEAE8CE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9622"/>
              </p:ext>
            </p:extLst>
          </p:nvPr>
        </p:nvGraphicFramePr>
        <p:xfrm>
          <a:off x="424477" y="1068280"/>
          <a:ext cx="8203423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237">
                  <a:extLst>
                    <a:ext uri="{9D8B030D-6E8A-4147-A177-3AD203B41FA5}">
                      <a16:colId xmlns:a16="http://schemas.microsoft.com/office/drawing/2014/main" val="4215582069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3079738197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3489463850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2703172078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1285496431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1495911610"/>
                    </a:ext>
                  </a:extLst>
                </a:gridCol>
                <a:gridCol w="1112031">
                  <a:extLst>
                    <a:ext uri="{9D8B030D-6E8A-4147-A177-3AD203B41FA5}">
                      <a16:colId xmlns:a16="http://schemas.microsoft.com/office/drawing/2014/main" val="2047717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Nicht vulnerabel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D: Vulnerable Gruppe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b="0" dirty="0">
                          <a:solidFill>
                            <a:schemeClr val="bg1"/>
                          </a:solidFill>
                        </a:rPr>
                        <a:t>E: Hochvulnerable Gruppe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973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Anteil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Anteil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Anteil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5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Alleinlebend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10,3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30,3 %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16,8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45,9 %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11,5 </a:t>
                      </a:r>
                      <a:r>
                        <a:rPr lang="de-DE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Mio</a:t>
                      </a:r>
                      <a:endParaRPr lang="de-DE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>
                          <a:solidFill>
                            <a:srgbClr val="00B050"/>
                          </a:solidFill>
                        </a:rPr>
                        <a:t>53,5 %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Paar ohne Kinder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6,2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11,2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30,6 %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7,5 </a:t>
                      </a:r>
                      <a:r>
                        <a:rPr lang="de-DE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Mio</a:t>
                      </a:r>
                      <a:endParaRPr lang="de-DE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34,8 %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4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Familie mit Kindern*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9,9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29,1 %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5,7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17,7 %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1,6 </a:t>
                      </a:r>
                      <a:r>
                        <a:rPr lang="de-DE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Mio</a:t>
                      </a:r>
                      <a:endParaRPr lang="de-DE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7,3 %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2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Lebensform anders/unbekannt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7,6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2,8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7,8 %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1,0 </a:t>
                      </a:r>
                      <a:r>
                        <a:rPr lang="de-DE" sz="12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Mio</a:t>
                      </a:r>
                      <a:endParaRPr lang="de-DE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4,5 %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7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Insgesamt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33,0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36,5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21,6 </a:t>
                      </a:r>
                      <a:r>
                        <a:rPr lang="de-DE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64298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* auch erwachsene Kinder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9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654141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CB1F2C2-D185-44FC-9348-7A269A7A0F55}"/>
              </a:ext>
            </a:extLst>
          </p:cNvPr>
          <p:cNvSpPr txBox="1"/>
          <p:nvPr/>
        </p:nvSpPr>
        <p:spPr>
          <a:xfrm>
            <a:off x="6843437" y="431285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</p:spTree>
    <p:extLst>
      <p:ext uri="{BB962C8B-B14F-4D97-AF65-F5344CB8AC3E}">
        <p14:creationId xmlns:p14="http://schemas.microsoft.com/office/powerpoint/2010/main" val="184723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1EA82C-46AF-4763-8E40-2391163F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04.12.2020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289093-90D6-4FDF-87A1-F939A465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vulnerabler Gruppen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3FD506-781B-4CD8-A280-7532FA8D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D6B93A-B8B0-4EFF-808B-69357AD7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" y="51905"/>
            <a:ext cx="7983646" cy="714291"/>
          </a:xfrm>
        </p:spPr>
        <p:txBody>
          <a:bodyPr/>
          <a:lstStyle/>
          <a:p>
            <a:r>
              <a:rPr lang="de-DE" dirty="0"/>
              <a:t>Prävalenz Vulnerabilität nach Bundesländern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F6E852-B264-4F4B-8F79-C851FB172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87" y="1346358"/>
            <a:ext cx="2955087" cy="32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EC9123-7AFC-471E-9BBE-3077C47B6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499" y="1346358"/>
            <a:ext cx="2955095" cy="324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C97F649-8C75-4E0E-9AE8-CFCFDBB61C52}"/>
              </a:ext>
            </a:extLst>
          </p:cNvPr>
          <p:cNvSpPr txBox="1"/>
          <p:nvPr/>
        </p:nvSpPr>
        <p:spPr>
          <a:xfrm>
            <a:off x="1131705" y="886574"/>
            <a:ext cx="120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Vulnerabilität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C9B709-0667-4EFA-BC5C-9764E9DF8179}"/>
              </a:ext>
            </a:extLst>
          </p:cNvPr>
          <p:cNvSpPr txBox="1"/>
          <p:nvPr/>
        </p:nvSpPr>
        <p:spPr>
          <a:xfrm>
            <a:off x="5448066" y="885085"/>
            <a:ext cx="1637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Hohe Vulnerabilität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110C9E6-8783-4012-86D4-F8A79050EC3A}"/>
              </a:ext>
            </a:extLst>
          </p:cNvPr>
          <p:cNvSpPr txBox="1"/>
          <p:nvPr/>
        </p:nvSpPr>
        <p:spPr>
          <a:xfrm>
            <a:off x="2530027" y="3770712"/>
            <a:ext cx="65635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B050"/>
                </a:solidFill>
              </a:rPr>
              <a:t>48,1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A895EF-F808-4C9F-8851-CE80E19CE879}"/>
              </a:ext>
            </a:extLst>
          </p:cNvPr>
          <p:cNvSpPr txBox="1"/>
          <p:nvPr/>
        </p:nvSpPr>
        <p:spPr>
          <a:xfrm>
            <a:off x="236651" y="3432158"/>
            <a:ext cx="65635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62,3 </a:t>
            </a:r>
          </a:p>
        </p:txBody>
      </p:sp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04E54788-18C4-4022-8832-808DBF8873F4}"/>
              </a:ext>
            </a:extLst>
          </p:cNvPr>
          <p:cNvCxnSpPr/>
          <p:nvPr/>
        </p:nvCxnSpPr>
        <p:spPr>
          <a:xfrm>
            <a:off x="953668" y="3595892"/>
            <a:ext cx="356074" cy="11780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3455D02-C0CD-46D7-936A-B636B3AA1CCB}"/>
              </a:ext>
            </a:extLst>
          </p:cNvPr>
          <p:cNvSpPr txBox="1"/>
          <p:nvPr/>
        </p:nvSpPr>
        <p:spPr>
          <a:xfrm>
            <a:off x="6682226" y="3770712"/>
            <a:ext cx="65635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B050"/>
                </a:solidFill>
              </a:rPr>
              <a:t>27,7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56F64D5-845E-4AB9-88CC-EE0CD26C92EA}"/>
              </a:ext>
            </a:extLst>
          </p:cNvPr>
          <p:cNvSpPr txBox="1"/>
          <p:nvPr/>
        </p:nvSpPr>
        <p:spPr>
          <a:xfrm>
            <a:off x="4331787" y="3432158"/>
            <a:ext cx="65635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40,3 </a:t>
            </a:r>
          </a:p>
        </p:txBody>
      </p:sp>
      <p:cxnSp>
        <p:nvCxnSpPr>
          <p:cNvPr id="18" name="Verbinder: gewinkelt 17">
            <a:extLst>
              <a:ext uri="{FF2B5EF4-FFF2-40B4-BE49-F238E27FC236}">
                <a16:creationId xmlns:a16="http://schemas.microsoft.com/office/drawing/2014/main" id="{2479B5ED-D120-4677-A74B-E1516ADA990A}"/>
              </a:ext>
            </a:extLst>
          </p:cNvPr>
          <p:cNvCxnSpPr/>
          <p:nvPr/>
        </p:nvCxnSpPr>
        <p:spPr>
          <a:xfrm>
            <a:off x="5048804" y="3595892"/>
            <a:ext cx="356074" cy="11780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8B09FE63-E40D-4147-85F3-5695A30580ED}"/>
              </a:ext>
            </a:extLst>
          </p:cNvPr>
          <p:cNvSpPr txBox="1"/>
          <p:nvPr/>
        </p:nvSpPr>
        <p:spPr>
          <a:xfrm>
            <a:off x="6806147" y="4578682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Quelle: GEDA 2019/2020-EHIS</a:t>
            </a:r>
          </a:p>
        </p:txBody>
      </p:sp>
    </p:spTree>
    <p:extLst>
      <p:ext uri="{BB962C8B-B14F-4D97-AF65-F5344CB8AC3E}">
        <p14:creationId xmlns:p14="http://schemas.microsoft.com/office/powerpoint/2010/main" val="1552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Bildschirmpräsentation (16:9)</PresentationFormat>
  <Paragraphs>357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COVID-19 Schätzung vulnerabler Gruppen für einen schweren Krankheitsverlauf </vt:lpstr>
      <vt:lpstr>Hintergrund</vt:lpstr>
      <vt:lpstr>Definition Vulnerabilität - Risiko</vt:lpstr>
      <vt:lpstr>Definition Vulnerabilität in GEDA 2019/2020-EHIS</vt:lpstr>
      <vt:lpstr>Vulnerable Gruppen</vt:lpstr>
      <vt:lpstr>Vulnerabilität nach Alter</vt:lpstr>
      <vt:lpstr>Vulnerabilität nach Bildung</vt:lpstr>
      <vt:lpstr>Vulnerable Gruppen nach Lebensform</vt:lpstr>
      <vt:lpstr>Prävalenz Vulnerabilität nach Bundesländern</vt:lpstr>
      <vt:lpstr>Anteile BL an Bevölkerung und hoch vulnerabler Gruppe</vt:lpstr>
      <vt:lpstr>Diskussion</vt:lpstr>
      <vt:lpstr>Back-Up</vt:lpstr>
      <vt:lpstr>Vulnerabilität nach Alter &amp; Geschlecht</vt:lpstr>
      <vt:lpstr>Risiken von Vorerkrankungen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Rommel, Alexander</cp:lastModifiedBy>
  <cp:revision>103</cp:revision>
  <dcterms:created xsi:type="dcterms:W3CDTF">2015-11-02T12:29:13Z</dcterms:created>
  <dcterms:modified xsi:type="dcterms:W3CDTF">2020-12-04T09:48:00Z</dcterms:modified>
</cp:coreProperties>
</file>