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64" r:id="rId2"/>
    <p:sldId id="365" r:id="rId3"/>
    <p:sldId id="383" r:id="rId4"/>
    <p:sldId id="405" r:id="rId5"/>
    <p:sldId id="654" r:id="rId6"/>
    <p:sldId id="595" r:id="rId7"/>
    <p:sldId id="592" r:id="rId8"/>
    <p:sldId id="594" r:id="rId9"/>
    <p:sldId id="653" r:id="rId10"/>
    <p:sldId id="596" r:id="rId11"/>
    <p:sldId id="597" r:id="rId12"/>
    <p:sldId id="655" r:id="rId13"/>
    <p:sldId id="656"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45" autoAdjust="0"/>
    <p:restoredTop sz="91717" autoAdjust="0"/>
  </p:normalViewPr>
  <p:slideViewPr>
    <p:cSldViewPr>
      <p:cViewPr varScale="1">
        <p:scale>
          <a:sx n="62" d="100"/>
          <a:sy n="62" d="100"/>
        </p:scale>
        <p:origin x="1704"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07.12.2020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se.ie/eng/services/news/newsfeatures/covid19-updates/covid-19-schools-mass-testing-report.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Quellen:</a:t>
            </a:r>
          </a:p>
          <a:p>
            <a:pPr rtl="0"/>
            <a:r>
              <a:rPr lang="de-DE" sz="1200" b="0" i="0" u="none" strike="noStrike" kern="1200" baseline="0" dirty="0">
                <a:solidFill>
                  <a:schemeClr val="tx1"/>
                </a:solidFill>
                <a:latin typeface="+mn-lt"/>
                <a:ea typeface="+mn-ea"/>
                <a:cs typeface="+mn-cs"/>
              </a:rPr>
              <a:t>https://www.gov.ie/en/publication/2dc71-level-5/</a:t>
            </a:r>
          </a:p>
        </p:txBody>
      </p:sp>
      <p:sp>
        <p:nvSpPr>
          <p:cNvPr id="4" name="Foliennummernplatzhalter 3"/>
          <p:cNvSpPr>
            <a:spLocks noGrp="1"/>
          </p:cNvSpPr>
          <p:nvPr>
            <p:ph type="sldNum" sz="quarter" idx="10"/>
          </p:nvPr>
        </p:nvSpPr>
        <p:spPr/>
        <p:txBody>
          <a:bodyPr/>
          <a:lstStyle/>
          <a:p>
            <a:fld id="{5D94784D-ACB2-4C06-BA24-2437C87E0754}" type="slidenum">
              <a:rPr lang="de-DE" smtClean="0"/>
              <a:t>11</a:t>
            </a:fld>
            <a:endParaRPr lang="de-DE"/>
          </a:p>
        </p:txBody>
      </p:sp>
    </p:spTree>
    <p:extLst>
      <p:ext uri="{BB962C8B-B14F-4D97-AF65-F5344CB8AC3E}">
        <p14:creationId xmlns:p14="http://schemas.microsoft.com/office/powerpoint/2010/main" val="452899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Quellen:</a:t>
            </a:r>
          </a:p>
          <a:p>
            <a:pPr rtl="0"/>
            <a:r>
              <a:rPr lang="de-DE" sz="1200" b="0" i="0" u="none" strike="noStrike" kern="1200" baseline="0" dirty="0">
                <a:solidFill>
                  <a:schemeClr val="tx1"/>
                </a:solidFill>
                <a:latin typeface="+mn-lt"/>
                <a:ea typeface="+mn-ea"/>
                <a:cs typeface="+mn-cs"/>
              </a:rPr>
              <a:t>https://www.ecdc.europa.eu/en/cases-2019-ncov-eueea</a:t>
            </a:r>
          </a:p>
          <a:p>
            <a:pPr rtl="0"/>
            <a:r>
              <a:rPr lang="de-DE" sz="1200" b="0" i="0" u="none" strike="noStrike" kern="1200" baseline="0" dirty="0">
                <a:solidFill>
                  <a:schemeClr val="tx1"/>
                </a:solidFill>
                <a:latin typeface="+mn-lt"/>
                <a:ea typeface="+mn-ea"/>
                <a:cs typeface="+mn-cs"/>
              </a:rPr>
              <a:t>https://ourworldindata.org/coronavirus-data-explorer?zoomToSelection=true&amp;country=DEU~IRL&amp;region=World&amp;casesMetric=true&amp;interval=smoothed&amp;perCapita=true&amp;smoothing=3&amp;pickerMetric=location&amp;pickerSort=asc</a:t>
            </a:r>
          </a:p>
          <a:p>
            <a:pPr rtl="0"/>
            <a:r>
              <a:rPr lang="de-DE" sz="1200" b="0" i="0" u="none" strike="noStrike" kern="1200" baseline="0" dirty="0">
                <a:solidFill>
                  <a:schemeClr val="tx1"/>
                </a:solidFill>
                <a:latin typeface="+mn-lt"/>
                <a:ea typeface="+mn-ea"/>
                <a:cs typeface="+mn-cs"/>
              </a:rPr>
              <a:t>https://www.ecdc.europa.eu/en/publications-data/covid-19-testing</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https://experience.arcgis.com/experience/3a056fc8839d47969ef59949e9984a71</a:t>
            </a:r>
          </a:p>
          <a:p>
            <a:pPr rtl="0"/>
            <a:endParaRPr lang="de-DE" sz="1200" b="0" i="0" u="none" strike="noStrike" kern="1200" baseline="0" dirty="0">
              <a:solidFill>
                <a:schemeClr val="tx1"/>
              </a:solidFill>
              <a:latin typeface="+mn-lt"/>
              <a:ea typeface="+mn-ea"/>
              <a:cs typeface="+mn-cs"/>
            </a:endParaRPr>
          </a:p>
          <a:p>
            <a:pPr rtl="0"/>
            <a:endParaRPr lang="de-DE" sz="1200" b="0" i="0" u="none" strike="noStrike" kern="1200" baseline="0" dirty="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t>12</a:t>
            </a:fld>
            <a:endParaRPr lang="de-DE"/>
          </a:p>
        </p:txBody>
      </p:sp>
    </p:spTree>
    <p:extLst>
      <p:ext uri="{BB962C8B-B14F-4D97-AF65-F5344CB8AC3E}">
        <p14:creationId xmlns:p14="http://schemas.microsoft.com/office/powerpoint/2010/main" val="3722463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https://www.rte.ie/news/coronavirus/2020/0917/1165506-what-does-level-3-mean-covid/</a:t>
            </a:r>
          </a:p>
        </p:txBody>
      </p:sp>
      <p:sp>
        <p:nvSpPr>
          <p:cNvPr id="4" name="Foliennummernplatzhalter 3"/>
          <p:cNvSpPr>
            <a:spLocks noGrp="1"/>
          </p:cNvSpPr>
          <p:nvPr>
            <p:ph type="sldNum" sz="quarter" idx="5"/>
          </p:nvPr>
        </p:nvSpPr>
        <p:spPr/>
        <p:txBody>
          <a:bodyPr/>
          <a:lstStyle/>
          <a:p>
            <a:fld id="{72D83FEB-770A-496F-973B-C5810568E05C}" type="slidenum">
              <a:rPr lang="de-DE" smtClean="0"/>
              <a:t>13</a:t>
            </a:fld>
            <a:endParaRPr lang="de-DE" dirty="0"/>
          </a:p>
        </p:txBody>
      </p:sp>
    </p:spTree>
    <p:extLst>
      <p:ext uri="{BB962C8B-B14F-4D97-AF65-F5344CB8AC3E}">
        <p14:creationId xmlns:p14="http://schemas.microsoft.com/office/powerpoint/2010/main" val="384487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Quellen:</a:t>
            </a:r>
          </a:p>
          <a:p>
            <a:pPr rtl="0"/>
            <a:r>
              <a:rPr lang="de-DE" sz="1200" b="0" i="0" u="none" strike="noStrike" kern="1200" baseline="0" dirty="0">
                <a:solidFill>
                  <a:schemeClr val="tx1"/>
                </a:solidFill>
                <a:latin typeface="+mn-lt"/>
                <a:ea typeface="+mn-ea"/>
                <a:cs typeface="+mn-cs"/>
              </a:rPr>
              <a:t>https://www.ecdc.europa.eu/en/cases-2019-ncov-eueea</a:t>
            </a:r>
          </a:p>
          <a:p>
            <a:pPr rtl="0"/>
            <a:r>
              <a:rPr lang="de-DE" sz="1200" b="0" i="0" u="none" strike="noStrike" kern="1200" baseline="0" dirty="0">
                <a:solidFill>
                  <a:schemeClr val="tx1"/>
                </a:solidFill>
                <a:latin typeface="+mn-lt"/>
                <a:ea typeface="+mn-ea"/>
                <a:cs typeface="+mn-cs"/>
              </a:rPr>
              <a:t>https://ourworldindata.org/coronavirus-data-explorer?zoomToSelection=true&amp;country=DEU~IRL&amp;region=World&amp;casesMetric=true&amp;interval=smoothed&amp;perCapita=true&amp;smoothing=3&amp;pickerMetric=location&amp;pickerSort=asc</a:t>
            </a:r>
          </a:p>
          <a:p>
            <a:pPr rtl="0"/>
            <a:r>
              <a:rPr lang="de-DE" sz="1200" b="0" i="0" u="none" strike="noStrike" kern="1200" baseline="0" dirty="0">
                <a:solidFill>
                  <a:schemeClr val="tx1"/>
                </a:solidFill>
                <a:latin typeface="+mn-lt"/>
                <a:ea typeface="+mn-ea"/>
                <a:cs typeface="+mn-cs"/>
              </a:rPr>
              <a:t>https://www.ecdc.europa.eu/en/publications-data/covid-19-testing</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https://experience.arcgis.com/experience/3a056fc8839d47969ef59949e9984a71</a:t>
            </a:r>
          </a:p>
          <a:p>
            <a:pPr rtl="0"/>
            <a:endParaRPr lang="de-DE" sz="1200" b="0" i="0" u="none" strike="noStrike" kern="1200" baseline="0" dirty="0">
              <a:solidFill>
                <a:schemeClr val="tx1"/>
              </a:solidFill>
              <a:latin typeface="+mn-lt"/>
              <a:ea typeface="+mn-ea"/>
              <a:cs typeface="+mn-cs"/>
            </a:endParaRPr>
          </a:p>
          <a:p>
            <a:pPr rtl="0"/>
            <a:endParaRPr lang="de-DE" sz="1200" b="0" i="0" u="none" strike="noStrike" kern="1200" baseline="0" dirty="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t>4</a:t>
            </a:fld>
            <a:endParaRPr lang="de-DE"/>
          </a:p>
        </p:txBody>
      </p:sp>
    </p:spTree>
    <p:extLst>
      <p:ext uri="{BB962C8B-B14F-4D97-AF65-F5344CB8AC3E}">
        <p14:creationId xmlns:p14="http://schemas.microsoft.com/office/powerpoint/2010/main" val="3286720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a:solidFill>
                  <a:schemeClr val="tx1"/>
                </a:solidFill>
                <a:latin typeface="+mn-lt"/>
                <a:ea typeface="+mn-ea"/>
                <a:cs typeface="+mn-cs"/>
              </a:rPr>
              <a:t>https://www.gov.ie/en/publication/2dc71-level-5/</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5</a:t>
            </a:fld>
            <a:endParaRPr lang="de-DE">
              <a:solidFill>
                <a:prstClr val="black"/>
              </a:solidFill>
            </a:endParaRPr>
          </a:p>
        </p:txBody>
      </p:sp>
    </p:spTree>
    <p:extLst>
      <p:ext uri="{BB962C8B-B14F-4D97-AF65-F5344CB8AC3E}">
        <p14:creationId xmlns:p14="http://schemas.microsoft.com/office/powerpoint/2010/main" val="1821638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https://www.irishtimes.com/news/health/exiting-level-5-what-will-be-allowed-from-december-1st-1.4421214</a:t>
            </a:r>
          </a:p>
        </p:txBody>
      </p:sp>
      <p:sp>
        <p:nvSpPr>
          <p:cNvPr id="4" name="Foliennummernplatzhalter 3"/>
          <p:cNvSpPr>
            <a:spLocks noGrp="1"/>
          </p:cNvSpPr>
          <p:nvPr>
            <p:ph type="sldNum" sz="quarter" idx="5"/>
          </p:nvPr>
        </p:nvSpPr>
        <p:spPr/>
        <p:txBody>
          <a:bodyPr/>
          <a:lstStyle/>
          <a:p>
            <a:fld id="{72D83FEB-770A-496F-973B-C5810568E05C}" type="slidenum">
              <a:rPr lang="de-DE" smtClean="0"/>
              <a:t>6</a:t>
            </a:fld>
            <a:endParaRPr lang="de-DE" dirty="0"/>
          </a:p>
        </p:txBody>
      </p:sp>
    </p:spTree>
    <p:extLst>
      <p:ext uri="{BB962C8B-B14F-4D97-AF65-F5344CB8AC3E}">
        <p14:creationId xmlns:p14="http://schemas.microsoft.com/office/powerpoint/2010/main" val="170472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7</a:t>
            </a:fld>
            <a:endParaRPr lang="de-DE" dirty="0"/>
          </a:p>
        </p:txBody>
      </p:sp>
    </p:spTree>
    <p:extLst>
      <p:ext uri="{BB962C8B-B14F-4D97-AF65-F5344CB8AC3E}">
        <p14:creationId xmlns:p14="http://schemas.microsoft.com/office/powerpoint/2010/main" val="1238863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a:solidFill>
                  <a:schemeClr val="tx1"/>
                </a:solidFill>
                <a:latin typeface="+mn-lt"/>
                <a:ea typeface="+mn-ea"/>
                <a:cs typeface="+mn-cs"/>
              </a:rPr>
              <a:t>https://www.gov.ie/en/publication/2dc71-level-5/</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191002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a:t>https://www.washingtonpost.com/world/europe/europe-schools-covid-open/2020/12/01/4480a5c8-2e61-11eb-9dd6-2d0179981719_story.html</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a:t>https://www.ecdc.europa.eu/en/publications-data/covid-19-testing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hlinkClick r:id="rId3"/>
              </a:rPr>
              <a:t>https://www.hse.ie/eng/services/news/newsfeatures/covid19-updates/covid-19-schools-mass-testing-report.html</a:t>
            </a:r>
            <a:endParaRPr lang="de-DE" dirty="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10</a:t>
            </a:fld>
            <a:endParaRPr lang="de-DE" dirty="0"/>
          </a:p>
        </p:txBody>
      </p:sp>
    </p:spTree>
    <p:extLst>
      <p:ext uri="{BB962C8B-B14F-4D97-AF65-F5344CB8AC3E}">
        <p14:creationId xmlns:p14="http://schemas.microsoft.com/office/powerpoint/2010/main" val="23780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C18AB66-73C6-482C-A963-78CAF95DF4BE}" type="datetimeFigureOut">
              <a:rPr lang="de-DE" smtClean="0"/>
              <a:pPr/>
              <a:t>07.12.2020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DD785-DE91-4437-8C59-C2026FC9AFE6}" type="slidenum">
              <a:rPr lang="de-DE" smtClean="0"/>
              <a:pPr/>
              <a:t>‹Nr.›</a:t>
            </a:fld>
            <a:endParaRPr lang="de-DE"/>
          </a:p>
        </p:txBody>
      </p:sp>
      <p:sp>
        <p:nvSpPr>
          <p:cNvPr id="11" name="Inhaltsplatzhalter 2"/>
          <p:cNvSpPr>
            <a:spLocks noGrp="1"/>
          </p:cNvSpPr>
          <p:nvPr>
            <p:ph sz="quarter" idx="13"/>
          </p:nvPr>
        </p:nvSpPr>
        <p:spPr>
          <a:xfrm>
            <a:off x="457199" y="1155700"/>
            <a:ext cx="8092593" cy="53022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a:t>Titelmasterformat durch Klicken bearbeiten</a:t>
            </a:r>
            <a:endParaRPr lang="de-DE" dirty="0"/>
          </a:p>
        </p:txBody>
      </p:sp>
    </p:spTree>
    <p:extLst>
      <p:ext uri="{BB962C8B-B14F-4D97-AF65-F5344CB8AC3E}">
        <p14:creationId xmlns:p14="http://schemas.microsoft.com/office/powerpoint/2010/main" val="2145307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07.12.2020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07.12.2020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8.JP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3665940" cy="830997"/>
          </a:xfrm>
          <a:prstGeom prst="rect">
            <a:avLst/>
          </a:prstGeom>
          <a:noFill/>
        </p:spPr>
        <p:txBody>
          <a:bodyPr wrap="none" rtlCol="0">
            <a:spAutoFit/>
          </a:bodyPr>
          <a:lstStyle/>
          <a:p>
            <a:r>
              <a:rPr lang="de-DE" sz="2400" b="1" dirty="0">
                <a:solidFill>
                  <a:schemeClr val="tx2"/>
                </a:solidFill>
              </a:rPr>
              <a:t>66.369.433 Fälle </a:t>
            </a:r>
          </a:p>
          <a:p>
            <a:r>
              <a:rPr lang="de-DE" sz="2400" b="1" dirty="0">
                <a:solidFill>
                  <a:schemeClr val="tx2"/>
                </a:solidFill>
              </a:rPr>
              <a:t>1.529.746 Todesfälle (2,3%)</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06.12.2020</a:t>
            </a:r>
          </a:p>
        </p:txBody>
      </p:sp>
      <p:graphicFrame>
        <p:nvGraphicFramePr>
          <p:cNvPr id="3" name="Tabelle 2"/>
          <p:cNvGraphicFramePr>
            <a:graphicFrameLocks noGrp="1"/>
          </p:cNvGraphicFramePr>
          <p:nvPr>
            <p:extLst>
              <p:ext uri="{D42A27DB-BD31-4B8C-83A1-F6EECF244321}">
                <p14:modId xmlns:p14="http://schemas.microsoft.com/office/powerpoint/2010/main" val="3842568751"/>
              </p:ext>
            </p:extLst>
          </p:nvPr>
        </p:nvGraphicFramePr>
        <p:xfrm>
          <a:off x="107504" y="1744702"/>
          <a:ext cx="8928992" cy="4711287"/>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418265">
                <a:tc>
                  <a:txBody>
                    <a:bodyPr/>
                    <a:lstStyle/>
                    <a:p>
                      <a:pPr algn="l" fontAlgn="b"/>
                      <a:r>
                        <a:rPr lang="de-DE" sz="1800" b="1" i="0" u="none" strike="noStrike" dirty="0">
                          <a:solidFill>
                            <a:schemeClr val="tx2"/>
                          </a:solidFill>
                          <a:effectLst/>
                          <a:latin typeface="Calibri" panose="020F0502020204030204" pitchFamily="34" charset="0"/>
                        </a:rPr>
                        <a:t>Vereinigte Staaten</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14.583.566</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1.336.915</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15,53</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406,28</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1,14</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1,93</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val="10001"/>
                  </a:ext>
                </a:extLst>
              </a:tr>
              <a:tr h="292125">
                <a:tc>
                  <a:txBody>
                    <a:bodyPr/>
                    <a:lstStyle/>
                    <a:p>
                      <a:pPr algn="l" fontAlgn="b"/>
                      <a:r>
                        <a:rPr lang="de-DE" sz="1800" b="1" i="0" u="none" strike="noStrike" dirty="0">
                          <a:solidFill>
                            <a:schemeClr val="tx2"/>
                          </a:solidFill>
                          <a:effectLst/>
                          <a:latin typeface="Calibri" panose="020F0502020204030204" pitchFamily="34" charset="0"/>
                        </a:rPr>
                        <a:t>Brasilien</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6.577.177</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286.905</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20,81</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135,94</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1,12</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2,69</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359533">
                <a:tc>
                  <a:txBody>
                    <a:bodyPr/>
                    <a:lstStyle/>
                    <a:p>
                      <a:pPr algn="l" fontAlgn="b"/>
                      <a:r>
                        <a:rPr lang="de-DE" sz="1800" b="1" i="0" u="none" strike="noStrike" dirty="0">
                          <a:solidFill>
                            <a:schemeClr val="tx2"/>
                          </a:solidFill>
                          <a:effectLst/>
                          <a:latin typeface="Calibri" panose="020F0502020204030204" pitchFamily="34" charset="0"/>
                        </a:rPr>
                        <a:t>Indien</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9.644.222</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251.303</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-15,42</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18,39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0,9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1,45</a:t>
                      </a:r>
                    </a:p>
                  </a:txBody>
                  <a:tcPr marL="6350" marR="6350" marT="6350" marB="0" anchor="b">
                    <a:lnL>
                      <a:noFill/>
                    </a:lnL>
                    <a:lnR>
                      <a:noFill/>
                    </a:lnR>
                    <a:lnT>
                      <a:noFill/>
                    </a:lnT>
                    <a:lnB>
                      <a:noFill/>
                    </a:lnB>
                    <a:solidFill>
                      <a:srgbClr val="D3DFE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3"/>
                  </a:ext>
                </a:extLst>
              </a:tr>
              <a:tr h="359533">
                <a:tc>
                  <a:txBody>
                    <a:bodyPr/>
                    <a:lstStyle/>
                    <a:p>
                      <a:pPr algn="l" fontAlgn="b"/>
                      <a:r>
                        <a:rPr lang="de-DE" sz="1800" b="1" i="0" u="none" strike="noStrike" dirty="0">
                          <a:solidFill>
                            <a:schemeClr val="tx2"/>
                          </a:solidFill>
                          <a:effectLst/>
                          <a:latin typeface="Calibri" panose="020F0502020204030204" pitchFamily="34" charset="0"/>
                        </a:rPr>
                        <a:t>Russische Föderation</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2.460.770</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191.454</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6,37</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131,25</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1,04</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1,75</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59533">
                <a:tc>
                  <a:txBody>
                    <a:bodyPr/>
                    <a:lstStyle/>
                    <a:p>
                      <a:pPr algn="l" fontAlgn="b"/>
                      <a:r>
                        <a:rPr lang="de-DE" sz="1800" b="1" i="0" u="none" strike="noStrike" dirty="0">
                          <a:solidFill>
                            <a:schemeClr val="tx2"/>
                          </a:solidFill>
                          <a:effectLst/>
                          <a:latin typeface="Calibri" panose="020F0502020204030204" pitchFamily="34" charset="0"/>
                        </a:rPr>
                        <a:t>Italien</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1.709.991</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145.459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-20,95</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240,99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0,84</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3,48</a:t>
                      </a:r>
                    </a:p>
                  </a:txBody>
                  <a:tcPr marL="6350" marR="6350" marT="6350" marB="0" anchor="b">
                    <a:lnL>
                      <a:noFill/>
                    </a:lnL>
                    <a:lnR>
                      <a:noFill/>
                    </a:lnR>
                    <a:lnT>
                      <a:noFill/>
                    </a:lnT>
                    <a:lnB>
                      <a:noFill/>
                    </a:lnB>
                    <a:solidFill>
                      <a:srgbClr val="D3DFE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5"/>
                  </a:ext>
                </a:extLst>
              </a:tr>
              <a:tr h="359533">
                <a:tc>
                  <a:txBody>
                    <a:bodyPr/>
                    <a:lstStyle/>
                    <a:p>
                      <a:pPr algn="l" fontAlgn="b"/>
                      <a:r>
                        <a:rPr lang="de-DE" sz="1800" b="1" i="0" u="none" strike="noStrike" dirty="0">
                          <a:solidFill>
                            <a:schemeClr val="tx2"/>
                          </a:solidFill>
                          <a:effectLst/>
                          <a:latin typeface="Calibri" panose="020F0502020204030204" pitchFamily="34" charset="0"/>
                        </a:rPr>
                        <a:t>Deutschland</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1.171.322</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128.622</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3,37</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154,93</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1,03</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1,6</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359533">
                <a:tc>
                  <a:txBody>
                    <a:bodyPr/>
                    <a:lstStyle/>
                    <a:p>
                      <a:pPr algn="l" fontAlgn="b"/>
                      <a:r>
                        <a:rPr lang="de-DE" sz="1800" b="1" i="0" u="none" strike="noStrike" dirty="0">
                          <a:solidFill>
                            <a:schemeClr val="tx2"/>
                          </a:solidFill>
                          <a:effectLst/>
                          <a:latin typeface="Calibri" panose="020F0502020204030204" pitchFamily="34" charset="0"/>
                        </a:rPr>
                        <a:t>Großbritannien</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1.705.971</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100.799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-9,83</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151,24</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0,94</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3,58</a:t>
                      </a:r>
                    </a:p>
                  </a:txBody>
                  <a:tcPr marL="6350" marR="6350" marT="6350"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7"/>
                  </a:ext>
                </a:extLst>
              </a:tr>
              <a:tr h="351137">
                <a:tc>
                  <a:txBody>
                    <a:bodyPr/>
                    <a:lstStyle/>
                    <a:p>
                      <a:pPr algn="l" fontAlgn="b"/>
                      <a:r>
                        <a:rPr lang="de-DE" sz="1800" b="1" i="0" u="none" strike="noStrike" dirty="0">
                          <a:solidFill>
                            <a:schemeClr val="tx2"/>
                          </a:solidFill>
                          <a:effectLst/>
                          <a:latin typeface="Calibri" panose="020F0502020204030204" pitchFamily="34" charset="0"/>
                        </a:rPr>
                        <a:t>Ukraine</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787.891</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94.484</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17,02</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214,77</a:t>
                      </a:r>
                    </a:p>
                  </a:txBody>
                  <a:tcPr marL="6350" marR="6350" marT="6350" marB="0" anchor="b">
                    <a:lnL>
                      <a:noFill/>
                    </a:lnL>
                    <a:lnR>
                      <a:noFill/>
                    </a:lnR>
                    <a:lnT>
                      <a:noFill/>
                    </a:lnT>
                    <a:lnB>
                      <a:noFill/>
                    </a:lnB>
                  </a:tcPr>
                </a:tc>
                <a:tc>
                  <a:txBody>
                    <a:bodyPr/>
                    <a:lstStyle/>
                    <a:p>
                      <a:pPr algn="r" fontAlgn="b"/>
                      <a:r>
                        <a:rPr lang="de-DE" sz="1800" b="1" i="0" u="none" strike="noStrike">
                          <a:solidFill>
                            <a:schemeClr val="tx2"/>
                          </a:solidFill>
                          <a:effectLst/>
                          <a:latin typeface="Calibri" panose="020F0502020204030204" pitchFamily="34" charset="0"/>
                        </a:rPr>
                        <a:t>0,99</a:t>
                      </a:r>
                    </a:p>
                  </a:txBody>
                  <a:tcPr marL="6350" marR="6350" marT="6350" marB="0" anchor="b">
                    <a:lnL>
                      <a:noFill/>
                    </a:lnL>
                    <a:lnR>
                      <a:noFill/>
                    </a:lnR>
                    <a:lnT>
                      <a:noFill/>
                    </a:lnT>
                    <a:lnB>
                      <a:noFill/>
                    </a:lnB>
                  </a:tcPr>
                </a:tc>
                <a:tc>
                  <a:txBody>
                    <a:bodyPr/>
                    <a:lstStyle/>
                    <a:p>
                      <a:pPr algn="r" fontAlgn="b"/>
                      <a:r>
                        <a:rPr lang="de-DE" sz="1800" b="1" i="0" u="none" strike="noStrike" dirty="0">
                          <a:solidFill>
                            <a:schemeClr val="tx2"/>
                          </a:solidFill>
                          <a:effectLst/>
                          <a:latin typeface="Calibri" panose="020F0502020204030204" pitchFamily="34" charset="0"/>
                        </a:rPr>
                        <a:t>1,67</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8"/>
                  </a:ext>
                </a:extLst>
              </a:tr>
              <a:tr h="361798">
                <a:tc>
                  <a:txBody>
                    <a:bodyPr/>
                    <a:lstStyle/>
                    <a:p>
                      <a:pPr algn="l" fontAlgn="b"/>
                      <a:r>
                        <a:rPr lang="de-DE" sz="1800" b="1" i="0" u="none" strike="noStrike" dirty="0">
                          <a:solidFill>
                            <a:schemeClr val="tx2"/>
                          </a:solidFill>
                          <a:effectLst/>
                          <a:latin typeface="Calibri" panose="020F0502020204030204" pitchFamily="34" charset="0"/>
                        </a:rPr>
                        <a:t>Iran</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1.028.986</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93.187</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-1,38</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112,39</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a:solidFill>
                            <a:schemeClr val="tx2"/>
                          </a:solidFill>
                          <a:effectLst/>
                          <a:latin typeface="Calibri" panose="020F0502020204030204" pitchFamily="34" charset="0"/>
                        </a:rPr>
                        <a:t>0,96</a:t>
                      </a:r>
                    </a:p>
                  </a:txBody>
                  <a:tcPr marL="6350" marR="6350" marT="6350" marB="0" anchor="b">
                    <a:lnL>
                      <a:noFill/>
                    </a:lnL>
                    <a:lnR>
                      <a:noFill/>
                    </a:lnR>
                    <a:lnT>
                      <a:noFill/>
                    </a:lnT>
                    <a:lnB>
                      <a:noFill/>
                    </a:lnB>
                    <a:solidFill>
                      <a:srgbClr val="D3DFEE"/>
                    </a:solidFill>
                  </a:tcPr>
                </a:tc>
                <a:tc>
                  <a:txBody>
                    <a:bodyPr/>
                    <a:lstStyle/>
                    <a:p>
                      <a:pPr algn="r" fontAlgn="b"/>
                      <a:r>
                        <a:rPr lang="de-DE" sz="1800" b="1" i="0" u="none" strike="noStrike" dirty="0">
                          <a:solidFill>
                            <a:schemeClr val="tx2"/>
                          </a:solidFill>
                          <a:effectLst/>
                          <a:latin typeface="Calibri" panose="020F0502020204030204" pitchFamily="34" charset="0"/>
                        </a:rPr>
                        <a:t>4,86</a:t>
                      </a:r>
                    </a:p>
                  </a:txBody>
                  <a:tcPr marL="6350" marR="6350" marT="6350"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9"/>
                  </a:ext>
                </a:extLst>
              </a:tr>
              <a:tr h="359533">
                <a:tc>
                  <a:txBody>
                    <a:bodyPr/>
                    <a:lstStyle/>
                    <a:p>
                      <a:pPr algn="l" fontAlgn="b"/>
                      <a:r>
                        <a:rPr lang="de-DE" sz="1800" b="1" i="0" u="none" strike="noStrike" dirty="0">
                          <a:solidFill>
                            <a:schemeClr val="tx2"/>
                          </a:solidFill>
                          <a:effectLst/>
                          <a:latin typeface="Calibri" panose="020F0502020204030204" pitchFamily="34" charset="0"/>
                        </a:rPr>
                        <a:t>Polen</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1.054.273</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80.680</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-37,99</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212,47</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0,74</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1" i="0" u="none" strike="noStrike" dirty="0">
                          <a:solidFill>
                            <a:schemeClr val="tx2"/>
                          </a:solidFill>
                          <a:effectLst/>
                          <a:latin typeface="Calibri" panose="020F0502020204030204" pitchFamily="34" charset="0"/>
                        </a:rPr>
                        <a:t>1,88</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137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p:cNvSpPr txBox="1">
            <a:spLocks/>
          </p:cNvSpPr>
          <p:nvPr/>
        </p:nvSpPr>
        <p:spPr>
          <a:xfrm>
            <a:off x="180000" y="44624"/>
            <a:ext cx="8802724" cy="1107996"/>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a:defRPr/>
            </a:pPr>
            <a:r>
              <a:rPr lang="en-US" sz="2400" dirty="0" err="1"/>
              <a:t>Artikel</a:t>
            </a:r>
            <a:r>
              <a:rPr lang="en-US" sz="2400" dirty="0"/>
              <a:t> in der Washington Post am 01.12.2020: Europe’s schools still open, still relatively safe, through covid-19 second wave</a:t>
            </a:r>
          </a:p>
          <a:p>
            <a:pPr>
              <a:defRPr/>
            </a:pPr>
            <a:r>
              <a:rPr lang="en-US" sz="2400" dirty="0"/>
              <a:t> </a:t>
            </a:r>
          </a:p>
        </p:txBody>
      </p:sp>
      <p:cxnSp>
        <p:nvCxnSpPr>
          <p:cNvPr id="5" name="Gerade Verbindung 4"/>
          <p:cNvCxnSpPr/>
          <p:nvPr/>
        </p:nvCxnSpPr>
        <p:spPr>
          <a:xfrm>
            <a:off x="0" y="783288"/>
            <a:ext cx="9144000" cy="0"/>
          </a:xfrm>
          <a:prstGeom prst="line">
            <a:avLst/>
          </a:prstGeom>
          <a:noFill/>
          <a:ln w="19050" cap="flat" cmpd="sng" algn="ctr">
            <a:solidFill>
              <a:srgbClr val="006EC7"/>
            </a:solidFill>
            <a:prstDash val="solid"/>
          </a:ln>
          <a:effectLst/>
        </p:spPr>
      </p:cxnSp>
      <p:sp>
        <p:nvSpPr>
          <p:cNvPr id="7" name="Textfeld 6">
            <a:extLst>
              <a:ext uri="{FF2B5EF4-FFF2-40B4-BE49-F238E27FC236}">
                <a16:creationId xmlns:a16="http://schemas.microsoft.com/office/drawing/2014/main" id="{25A89081-48A1-41B2-B6D1-84B43D843D3B}"/>
              </a:ext>
            </a:extLst>
          </p:cNvPr>
          <p:cNvSpPr txBox="1"/>
          <p:nvPr/>
        </p:nvSpPr>
        <p:spPr>
          <a:xfrm>
            <a:off x="1043608" y="2687353"/>
            <a:ext cx="7560840" cy="3847207"/>
          </a:xfrm>
          <a:prstGeom prst="rect">
            <a:avLst/>
          </a:prstGeom>
          <a:noFill/>
        </p:spPr>
        <p:txBody>
          <a:bodyPr wrap="square" rtlCol="0">
            <a:spAutoFit/>
          </a:bodyPr>
          <a:lstStyle/>
          <a:p>
            <a:pPr marL="285750" indent="-285750">
              <a:buFont typeface="Wingdings" panose="05000000000000000000" pitchFamily="2" charset="2"/>
              <a:buChar char="§"/>
            </a:pPr>
            <a:r>
              <a:rPr lang="en-US" sz="1600" dirty="0" err="1"/>
              <a:t>Schulschließungen</a:t>
            </a:r>
            <a:r>
              <a:rPr lang="en-US" sz="1600" dirty="0"/>
              <a:t> in </a:t>
            </a:r>
            <a:r>
              <a:rPr lang="en-US" sz="1600" dirty="0" err="1"/>
              <a:t>Österreich</a:t>
            </a:r>
            <a:r>
              <a:rPr lang="en-US" sz="1600" dirty="0"/>
              <a:t>, </a:t>
            </a:r>
            <a:r>
              <a:rPr lang="en-US" sz="1600" dirty="0" err="1"/>
              <a:t>Tschechien</a:t>
            </a:r>
            <a:r>
              <a:rPr lang="en-US" sz="1600" dirty="0"/>
              <a:t>, </a:t>
            </a:r>
            <a:r>
              <a:rPr lang="en-US" sz="1600" dirty="0" err="1"/>
              <a:t>Italien</a:t>
            </a:r>
            <a:endParaRPr lang="en-US" sz="1600" dirty="0"/>
          </a:p>
          <a:p>
            <a:pPr marL="285750" indent="-285750">
              <a:buFont typeface="Wingdings" panose="05000000000000000000" pitchFamily="2" charset="2"/>
              <a:buChar char="§"/>
            </a:pPr>
            <a:r>
              <a:rPr lang="en-US" sz="1600" dirty="0" err="1"/>
              <a:t>Offene</a:t>
            </a:r>
            <a:r>
              <a:rPr lang="en-US" sz="1600" dirty="0"/>
              <a:t> </a:t>
            </a:r>
            <a:r>
              <a:rPr lang="en-US" sz="1600" dirty="0" err="1"/>
              <a:t>Schulen</a:t>
            </a:r>
            <a:r>
              <a:rPr lang="en-US" sz="1600" dirty="0"/>
              <a:t> in </a:t>
            </a:r>
            <a:r>
              <a:rPr lang="en-US" sz="1600" dirty="0" err="1"/>
              <a:t>Belgien</a:t>
            </a:r>
            <a:r>
              <a:rPr lang="en-US" sz="1600" dirty="0"/>
              <a:t>, </a:t>
            </a:r>
            <a:r>
              <a:rPr lang="en-US" sz="1600" dirty="0" err="1"/>
              <a:t>Frankreich</a:t>
            </a:r>
            <a:r>
              <a:rPr lang="en-US" sz="1600" dirty="0"/>
              <a:t>, </a:t>
            </a:r>
            <a:r>
              <a:rPr lang="en-US" sz="1600" dirty="0" err="1"/>
              <a:t>Finnland</a:t>
            </a:r>
            <a:r>
              <a:rPr lang="en-US" sz="1600" dirty="0"/>
              <a:t>, </a:t>
            </a:r>
            <a:r>
              <a:rPr lang="en-US" sz="1600" dirty="0" err="1"/>
              <a:t>Spanien</a:t>
            </a:r>
            <a:r>
              <a:rPr lang="en-US" sz="1600" dirty="0"/>
              <a:t>, </a:t>
            </a:r>
            <a:r>
              <a:rPr lang="en-US" sz="1600" dirty="0" err="1"/>
              <a:t>Irland</a:t>
            </a:r>
            <a:r>
              <a:rPr lang="en-US" sz="1600" dirty="0"/>
              <a:t>, Deutschland</a:t>
            </a:r>
          </a:p>
          <a:p>
            <a:pPr marL="285750" indent="-285750">
              <a:buFont typeface="Wingdings" panose="05000000000000000000" pitchFamily="2" charset="2"/>
              <a:buChar char="§"/>
            </a:pPr>
            <a:r>
              <a:rPr lang="en-US" sz="1600" dirty="0" err="1"/>
              <a:t>Finnland</a:t>
            </a:r>
            <a:r>
              <a:rPr lang="en-US" sz="1600" dirty="0"/>
              <a:t>: 20.000 von 1,2 Mio. </a:t>
            </a:r>
            <a:r>
              <a:rPr lang="en-US" sz="1600" dirty="0" err="1"/>
              <a:t>Schüler</a:t>
            </a:r>
            <a:r>
              <a:rPr lang="en-US" sz="1600" dirty="0"/>
              <a:t> / </a:t>
            </a:r>
            <a:r>
              <a:rPr lang="en-US" sz="1600" dirty="0" err="1"/>
              <a:t>Lehrern</a:t>
            </a:r>
            <a:r>
              <a:rPr lang="en-US" sz="1600" dirty="0"/>
              <a:t> in </a:t>
            </a:r>
            <a:r>
              <a:rPr lang="en-US" sz="1600" dirty="0" err="1"/>
              <a:t>Quarantäne</a:t>
            </a:r>
            <a:r>
              <a:rPr lang="en-US" sz="1600" dirty="0"/>
              <a:t>; </a:t>
            </a:r>
            <a:r>
              <a:rPr lang="en-US" sz="1600" dirty="0" err="1"/>
              <a:t>nur</a:t>
            </a:r>
            <a:r>
              <a:rPr lang="en-US" sz="1600" dirty="0"/>
              <a:t> 200 (1%) </a:t>
            </a:r>
            <a:r>
              <a:rPr lang="en-US" sz="1600" dirty="0" err="1"/>
              <a:t>positiv</a:t>
            </a:r>
            <a:r>
              <a:rPr lang="en-US" sz="1600" dirty="0"/>
              <a:t> </a:t>
            </a:r>
            <a:r>
              <a:rPr lang="en-US" sz="1600" dirty="0" err="1"/>
              <a:t>getestet</a:t>
            </a:r>
            <a:r>
              <a:rPr lang="en-US" sz="1600" dirty="0"/>
              <a:t> (in </a:t>
            </a:r>
            <a:r>
              <a:rPr lang="en-US" sz="1600" dirty="0" err="1"/>
              <a:t>Allgemeinbevölkerung</a:t>
            </a:r>
            <a:r>
              <a:rPr lang="en-US" sz="1600" dirty="0"/>
              <a:t> </a:t>
            </a:r>
            <a:r>
              <a:rPr lang="en-US" sz="1600" dirty="0" err="1"/>
              <a:t>aktuell</a:t>
            </a:r>
            <a:r>
              <a:rPr lang="en-US" sz="1600" dirty="0"/>
              <a:t> 2,8%)</a:t>
            </a:r>
          </a:p>
          <a:p>
            <a:pPr marL="285750" indent="-285750">
              <a:buFont typeface="Wingdings" panose="05000000000000000000" pitchFamily="2" charset="2"/>
              <a:buChar char="§"/>
            </a:pPr>
            <a:r>
              <a:rPr lang="en-US" sz="1600" dirty="0"/>
              <a:t>Region </a:t>
            </a:r>
            <a:r>
              <a:rPr lang="en-US" sz="1600" dirty="0" err="1"/>
              <a:t>Bassat</a:t>
            </a:r>
            <a:r>
              <a:rPr lang="en-US" sz="1600" dirty="0"/>
              <a:t>, </a:t>
            </a:r>
            <a:r>
              <a:rPr lang="en-US" sz="1600" dirty="0" err="1"/>
              <a:t>Katalonien</a:t>
            </a:r>
            <a:r>
              <a:rPr lang="en-US" sz="1600" dirty="0"/>
              <a:t>, </a:t>
            </a:r>
            <a:r>
              <a:rPr lang="en-US" sz="1600" dirty="0" err="1"/>
              <a:t>Spanien</a:t>
            </a:r>
            <a:r>
              <a:rPr lang="en-US" sz="1600" dirty="0"/>
              <a:t>: 87% von </a:t>
            </a:r>
            <a:r>
              <a:rPr lang="en-US" sz="1600" dirty="0" err="1"/>
              <a:t>Indexfällen</a:t>
            </a:r>
            <a:r>
              <a:rPr lang="en-US" sz="1600" dirty="0"/>
              <a:t> in </a:t>
            </a:r>
            <a:r>
              <a:rPr lang="en-US" sz="1600" dirty="0" err="1"/>
              <a:t>Klassenzimmern</a:t>
            </a:r>
            <a:r>
              <a:rPr lang="en-US" sz="1600" dirty="0"/>
              <a:t> </a:t>
            </a:r>
            <a:r>
              <a:rPr lang="en-US" sz="1600" dirty="0" err="1"/>
              <a:t>führten</a:t>
            </a:r>
            <a:r>
              <a:rPr lang="en-US" sz="1600" dirty="0"/>
              <a:t> </a:t>
            </a:r>
            <a:r>
              <a:rPr lang="en-US" sz="1600" dirty="0" err="1"/>
              <a:t>nicht</a:t>
            </a:r>
            <a:r>
              <a:rPr lang="en-US" sz="1600" dirty="0"/>
              <a:t> </a:t>
            </a:r>
            <a:r>
              <a:rPr lang="en-US" sz="1600" dirty="0" err="1"/>
              <a:t>zu</a:t>
            </a:r>
            <a:r>
              <a:rPr lang="en-US" sz="1600" dirty="0"/>
              <a:t> </a:t>
            </a:r>
            <a:r>
              <a:rPr lang="en-US" sz="1600" dirty="0" err="1"/>
              <a:t>weiterer</a:t>
            </a:r>
            <a:r>
              <a:rPr lang="en-US" sz="1600" dirty="0"/>
              <a:t> Transmission</a:t>
            </a:r>
          </a:p>
          <a:p>
            <a:pPr marL="285750" indent="-285750">
              <a:buFont typeface="Wingdings" panose="05000000000000000000" pitchFamily="2" charset="2"/>
              <a:buChar char="§"/>
            </a:pPr>
            <a:r>
              <a:rPr lang="en-US" sz="1600" dirty="0" err="1"/>
              <a:t>Frankreich</a:t>
            </a:r>
            <a:r>
              <a:rPr lang="en-US" sz="1600" dirty="0"/>
              <a:t>: 0,1% der </a:t>
            </a:r>
            <a:r>
              <a:rPr lang="en-US" sz="1600" dirty="0" err="1"/>
              <a:t>Schüler</a:t>
            </a:r>
            <a:r>
              <a:rPr lang="en-US" sz="1600" dirty="0"/>
              <a:t> und 0,2% des </a:t>
            </a:r>
            <a:r>
              <a:rPr lang="en-US" sz="1600" dirty="0" err="1"/>
              <a:t>Schulpersonals</a:t>
            </a:r>
            <a:r>
              <a:rPr lang="en-US" sz="1600" dirty="0"/>
              <a:t> </a:t>
            </a:r>
            <a:r>
              <a:rPr lang="en-US" sz="1600" dirty="0" err="1"/>
              <a:t>positiv</a:t>
            </a:r>
            <a:r>
              <a:rPr lang="en-US" sz="1600" dirty="0"/>
              <a:t> </a:t>
            </a:r>
            <a:r>
              <a:rPr lang="en-US" sz="1600" dirty="0" err="1"/>
              <a:t>getestet</a:t>
            </a:r>
            <a:r>
              <a:rPr lang="en-US" sz="1600" dirty="0"/>
              <a:t>; 142 von 528.400 (0,03%) Klassen in </a:t>
            </a:r>
            <a:r>
              <a:rPr lang="en-US" sz="1600" dirty="0" err="1"/>
              <a:t>Quarantäne</a:t>
            </a:r>
            <a:r>
              <a:rPr lang="en-US" sz="1600" dirty="0"/>
              <a:t>, 21 von 61.500 </a:t>
            </a:r>
            <a:r>
              <a:rPr lang="en-US" sz="1600" dirty="0" err="1"/>
              <a:t>Schulen</a:t>
            </a:r>
            <a:r>
              <a:rPr lang="en-US" sz="1600" dirty="0"/>
              <a:t> in </a:t>
            </a:r>
            <a:r>
              <a:rPr lang="en-US" sz="1600" dirty="0" err="1"/>
              <a:t>Quarantäne</a:t>
            </a:r>
            <a:r>
              <a:rPr lang="en-US" sz="1600" dirty="0"/>
              <a:t> (Quelle: </a:t>
            </a:r>
            <a:r>
              <a:rPr lang="en-US" sz="1600" dirty="0" err="1"/>
              <a:t>frz</a:t>
            </a:r>
            <a:r>
              <a:rPr lang="en-US" sz="1600" dirty="0"/>
              <a:t>. </a:t>
            </a:r>
            <a:r>
              <a:rPr lang="en-US" sz="1600" dirty="0" err="1"/>
              <a:t>Bildungsministerium</a:t>
            </a:r>
            <a:r>
              <a:rPr lang="en-US" sz="1600" dirty="0"/>
              <a:t>)</a:t>
            </a:r>
          </a:p>
          <a:p>
            <a:pPr marL="285750" indent="-285750">
              <a:buFont typeface="Wingdings" panose="05000000000000000000" pitchFamily="2" charset="2"/>
              <a:buChar char="§"/>
            </a:pPr>
            <a:r>
              <a:rPr lang="de-DE" sz="1600" dirty="0"/>
              <a:t>Irland: Bericht zu Massentestungen an Schulen (30.11.2020, Zeitraum: 22. – 28.11.2020): 46 von 2.446 getesteten Personen aus 136 Einrichtungen in Schulen/Kindergärten positiv auf SARS-CoV-2 (1,9%) [6]. </a:t>
            </a:r>
            <a:r>
              <a:rPr lang="de-DE" sz="1600" dirty="0" err="1"/>
              <a:t>Testpositivitätsquote</a:t>
            </a:r>
            <a:r>
              <a:rPr lang="de-DE" sz="1600" dirty="0"/>
              <a:t> in Irland laut ECDC bei 2,4% (ECDC, 03.12.2020) </a:t>
            </a:r>
            <a:endParaRPr lang="en-US" sz="1600" dirty="0"/>
          </a:p>
          <a:p>
            <a:pPr marL="285750" indent="-285750">
              <a:buFont typeface="Wingdings" panose="05000000000000000000" pitchFamily="2" charset="2"/>
              <a:buChar char="§"/>
            </a:pPr>
            <a:r>
              <a:rPr lang="en-US" sz="1600" dirty="0" err="1"/>
              <a:t>Fälle</a:t>
            </a:r>
            <a:r>
              <a:rPr lang="en-US" sz="1600" dirty="0"/>
              <a:t> in </a:t>
            </a:r>
            <a:r>
              <a:rPr lang="en-US" sz="1600" dirty="0" err="1"/>
              <a:t>Schulen</a:t>
            </a:r>
            <a:r>
              <a:rPr lang="en-US" sz="1600" dirty="0"/>
              <a:t> </a:t>
            </a:r>
            <a:r>
              <a:rPr lang="en-US" sz="1600" dirty="0" err="1"/>
              <a:t>spiegeln</a:t>
            </a:r>
            <a:r>
              <a:rPr lang="en-US" sz="1600" dirty="0"/>
              <a:t> </a:t>
            </a:r>
            <a:r>
              <a:rPr lang="en-US" sz="1600" dirty="0" err="1"/>
              <a:t>eine</a:t>
            </a:r>
            <a:r>
              <a:rPr lang="en-US" sz="1600" dirty="0"/>
              <a:t> </a:t>
            </a:r>
            <a:r>
              <a:rPr lang="en-US" sz="1600" dirty="0" err="1"/>
              <a:t>hohe</a:t>
            </a:r>
            <a:r>
              <a:rPr lang="en-US" sz="1600" dirty="0"/>
              <a:t> </a:t>
            </a:r>
            <a:r>
              <a:rPr lang="en-US" sz="1600" dirty="0" err="1"/>
              <a:t>Inzidenz</a:t>
            </a:r>
            <a:r>
              <a:rPr lang="en-US" sz="1600" dirty="0"/>
              <a:t> in der Gesellschaft wider, </a:t>
            </a:r>
            <a:r>
              <a:rPr lang="en-US" sz="1600" dirty="0" err="1"/>
              <a:t>treiben</a:t>
            </a:r>
            <a:r>
              <a:rPr lang="en-US" sz="1600" dirty="0"/>
              <a:t> das </a:t>
            </a:r>
            <a:r>
              <a:rPr lang="en-US" sz="1600" dirty="0" err="1"/>
              <a:t>Infektionsgeschehen</a:t>
            </a:r>
            <a:r>
              <a:rPr lang="en-US" sz="1600" dirty="0"/>
              <a:t> </a:t>
            </a:r>
            <a:r>
              <a:rPr lang="en-US" sz="1600" dirty="0" err="1"/>
              <a:t>aber</a:t>
            </a:r>
            <a:r>
              <a:rPr lang="en-US" sz="1600" dirty="0"/>
              <a:t> </a:t>
            </a:r>
            <a:r>
              <a:rPr lang="en-US" sz="1600" dirty="0" err="1"/>
              <a:t>nicht</a:t>
            </a:r>
            <a:r>
              <a:rPr lang="en-US" sz="1600" dirty="0"/>
              <a:t> </a:t>
            </a:r>
            <a:r>
              <a:rPr lang="en-US" sz="1600" dirty="0" err="1"/>
              <a:t>maßgeblich</a:t>
            </a:r>
            <a:r>
              <a:rPr lang="en-US" sz="1600" dirty="0"/>
              <a:t> </a:t>
            </a:r>
            <a:r>
              <a:rPr lang="en-US" sz="1600" dirty="0" err="1"/>
              <a:t>voran</a:t>
            </a:r>
            <a:endParaRPr lang="de-DE" sz="1600" dirty="0"/>
          </a:p>
        </p:txBody>
      </p:sp>
      <p:pic>
        <p:nvPicPr>
          <p:cNvPr id="3" name="Grafik 2">
            <a:extLst>
              <a:ext uri="{FF2B5EF4-FFF2-40B4-BE49-F238E27FC236}">
                <a16:creationId xmlns:a16="http://schemas.microsoft.com/office/drawing/2014/main" id="{8F34495F-81C6-42F7-B5A2-496C095D3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5" y="783288"/>
            <a:ext cx="3329139" cy="1817699"/>
          </a:xfrm>
          <a:prstGeom prst="rect">
            <a:avLst/>
          </a:prstGeom>
        </p:spPr>
      </p:pic>
    </p:spTree>
    <p:extLst>
      <p:ext uri="{BB962C8B-B14F-4D97-AF65-F5344CB8AC3E}">
        <p14:creationId xmlns:p14="http://schemas.microsoft.com/office/powerpoint/2010/main" val="407062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251520" y="199069"/>
            <a:ext cx="8092592" cy="430887"/>
          </a:xfrm>
        </p:spPr>
        <p:txBody>
          <a:bodyPr/>
          <a:lstStyle/>
          <a:p>
            <a:pPr algn="l"/>
            <a:r>
              <a:rPr lang="de-DE" sz="2800" b="1" dirty="0">
                <a:solidFill>
                  <a:srgbClr val="0070C0"/>
                </a:solidFill>
                <a:latin typeface="Scala Sans OT" panose="020B0504030101020104" pitchFamily="34" charset="0"/>
              </a:rPr>
              <a:t>Lockdown - Irland</a:t>
            </a:r>
            <a:endParaRPr lang="en-GB" sz="2800" b="1" dirty="0">
              <a:solidFill>
                <a:srgbClr val="0070C0"/>
              </a:solidFill>
              <a:latin typeface="Scala Sans OT" panose="020B0504030101020104" pitchFamily="34" charset="0"/>
            </a:endParaRPr>
          </a:p>
        </p:txBody>
      </p:sp>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2" name="Textfeld 1">
            <a:extLst>
              <a:ext uri="{FF2B5EF4-FFF2-40B4-BE49-F238E27FC236}">
                <a16:creationId xmlns:a16="http://schemas.microsoft.com/office/drawing/2014/main" id="{91D31A52-1BF9-4AE9-BEBF-0788E9989B7E}"/>
              </a:ext>
            </a:extLst>
          </p:cNvPr>
          <p:cNvSpPr txBox="1"/>
          <p:nvPr/>
        </p:nvSpPr>
        <p:spPr>
          <a:xfrm>
            <a:off x="771946" y="657432"/>
            <a:ext cx="7236296" cy="5755422"/>
          </a:xfrm>
          <a:prstGeom prst="rect">
            <a:avLst/>
          </a:prstGeom>
          <a:noFill/>
        </p:spPr>
        <p:txBody>
          <a:bodyPr wrap="square" rtlCol="0">
            <a:spAutoFit/>
          </a:bodyPr>
          <a:lstStyle/>
          <a:p>
            <a:r>
              <a:rPr lang="de-DE" sz="2400" b="1" dirty="0">
                <a:solidFill>
                  <a:srgbClr val="FF0000"/>
                </a:solidFill>
              </a:rPr>
              <a:t>Restriktionen Level 5 </a:t>
            </a:r>
            <a:endParaRPr lang="de-DE" sz="2400" b="1" dirty="0"/>
          </a:p>
          <a:p>
            <a:pPr marL="342900" indent="-342900">
              <a:buFont typeface="Arial" panose="020B0604020202020204" pitchFamily="34" charset="0"/>
              <a:buChar char="•"/>
            </a:pPr>
            <a:r>
              <a:rPr lang="de-DE" sz="2000" dirty="0">
                <a:solidFill>
                  <a:srgbClr val="FF0000"/>
                </a:solidFill>
              </a:rPr>
              <a:t>22.10.2020 – 30.11.2020</a:t>
            </a:r>
          </a:p>
          <a:p>
            <a:pPr marL="342900" indent="-342900">
              <a:buFont typeface="Arial" panose="020B0604020202020204" pitchFamily="34" charset="0"/>
              <a:buChar char="•"/>
            </a:pPr>
            <a:r>
              <a:rPr lang="de-DE" sz="2000" dirty="0"/>
              <a:t>Mehr als 5 km Entfernung vom Wohnort für nicht-essentielle Zwecke nicht erlaubt (inklusive Geldstrafen bei Verstößen)</a:t>
            </a:r>
          </a:p>
          <a:p>
            <a:pPr marL="342900" indent="-342900">
              <a:buFont typeface="Arial" panose="020B0604020202020204" pitchFamily="34" charset="0"/>
              <a:buChar char="•"/>
            </a:pPr>
            <a:r>
              <a:rPr lang="de-DE" sz="2000" dirty="0"/>
              <a:t>Schließung nicht zwingend notwendiger Einzelhandelsgeschäfte, Friseuren, Barbieren</a:t>
            </a:r>
          </a:p>
          <a:p>
            <a:pPr marL="342900" indent="-342900">
              <a:buFont typeface="Arial" panose="020B0604020202020204" pitchFamily="34" charset="0"/>
              <a:buChar char="•"/>
            </a:pPr>
            <a:r>
              <a:rPr lang="de-DE" sz="2000" dirty="0"/>
              <a:t>Für Kneipen, Cafés und Restaurants: Dienstleistungen nur zum Mitnehmen erlaubt</a:t>
            </a:r>
          </a:p>
          <a:p>
            <a:pPr marL="342900" indent="-342900">
              <a:buFont typeface="Arial" panose="020B0604020202020204" pitchFamily="34" charset="0"/>
              <a:buChar char="•"/>
            </a:pPr>
            <a:r>
              <a:rPr lang="de-DE" sz="2000" dirty="0"/>
              <a:t>Kontaktbeschränkung: Treffen nur eines weiteren Haushalts, ausschließlich im Freien (außerhalb des eigenen Gartens) möglich, z.B. in Parks erlaubt</a:t>
            </a:r>
          </a:p>
          <a:p>
            <a:pPr marL="342900" indent="-342900">
              <a:buFont typeface="Arial" panose="020B0604020202020204" pitchFamily="34" charset="0"/>
              <a:buChar char="•"/>
            </a:pPr>
            <a:r>
              <a:rPr lang="de-DE" sz="2000" dirty="0"/>
              <a:t>Keine Treffen im eigenen Haushalt / Garten mit Ausnahme von familiären Verpflichtungen, z.B. Beaufsichtigung von Kindern, Versorgung älterer / </a:t>
            </a:r>
            <a:r>
              <a:rPr lang="de-DE" sz="2000" dirty="0" err="1"/>
              <a:t>hilfsbedürfigen</a:t>
            </a:r>
            <a:r>
              <a:rPr lang="de-DE" sz="2000" dirty="0"/>
              <a:t> Menschen, oder im Zusammenhang mit einer „Support </a:t>
            </a:r>
            <a:r>
              <a:rPr lang="de-DE" sz="2000" dirty="0" err="1"/>
              <a:t>bubble</a:t>
            </a:r>
            <a:r>
              <a:rPr lang="de-DE" sz="2000" dirty="0"/>
              <a:t>“</a:t>
            </a:r>
          </a:p>
          <a:p>
            <a:pPr marL="342900" indent="-342900">
              <a:buFont typeface="Arial" panose="020B0604020202020204" pitchFamily="34" charset="0"/>
              <a:buChar char="•"/>
            </a:pPr>
            <a:r>
              <a:rPr lang="de-DE" sz="2000" dirty="0"/>
              <a:t>Alleinlebende dürfen mit einem weiteren (festgelegten) Haushalt eine „Support Bubble“ bilden</a:t>
            </a:r>
          </a:p>
          <a:p>
            <a:endParaRPr lang="de-DE" sz="2400" b="1" dirty="0"/>
          </a:p>
        </p:txBody>
      </p:sp>
    </p:spTree>
    <p:extLst>
      <p:ext uri="{BB962C8B-B14F-4D97-AF65-F5344CB8AC3E}">
        <p14:creationId xmlns:p14="http://schemas.microsoft.com/office/powerpoint/2010/main" val="2246131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251520" y="199069"/>
            <a:ext cx="8092592" cy="430887"/>
          </a:xfrm>
        </p:spPr>
        <p:txBody>
          <a:bodyPr/>
          <a:lstStyle/>
          <a:p>
            <a:pPr algn="l"/>
            <a:r>
              <a:rPr lang="de-DE" sz="2800" b="1" dirty="0">
                <a:solidFill>
                  <a:srgbClr val="0070C0"/>
                </a:solidFill>
                <a:latin typeface="Scala Sans OT" panose="020B0504030101020104" pitchFamily="34" charset="0"/>
              </a:rPr>
              <a:t>COVID-19/Irland</a:t>
            </a:r>
            <a:endParaRPr lang="en-GB" sz="2800" b="1" dirty="0">
              <a:solidFill>
                <a:srgbClr val="0070C0"/>
              </a:solidFill>
              <a:latin typeface="Scala Sans OT" panose="020B0504030101020104" pitchFamily="34" charset="0"/>
            </a:endParaRPr>
          </a:p>
        </p:txBody>
      </p:sp>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426116" y="842911"/>
            <a:ext cx="5206088" cy="2062103"/>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600" b="1" dirty="0">
                <a:latin typeface="+mj-lt"/>
              </a:rPr>
              <a:t>4.904.240 </a:t>
            </a:r>
            <a:r>
              <a:rPr lang="de-DE" sz="1600" b="1" dirty="0"/>
              <a:t>Einwohner</a:t>
            </a:r>
            <a:endParaRPr lang="de-DE" sz="1600" b="1" dirty="0">
              <a:latin typeface="+mj-lt"/>
            </a:endParaRPr>
          </a:p>
          <a:p>
            <a:pPr marL="285750" indent="-285750">
              <a:buFont typeface="Wingdings" panose="05000000000000000000" pitchFamily="2" charset="2"/>
              <a:buChar char="§"/>
            </a:pPr>
            <a:r>
              <a:rPr lang="de-DE" sz="1600" b="1" dirty="0">
                <a:latin typeface="+mj-lt"/>
              </a:rPr>
              <a:t>73.948 Fälle </a:t>
            </a:r>
            <a:r>
              <a:rPr lang="de-DE" sz="1600" dirty="0">
                <a:latin typeface="+mj-lt"/>
              </a:rPr>
              <a:t>(ECDC, 06.12.2020)</a:t>
            </a:r>
          </a:p>
          <a:p>
            <a:pPr marL="742950" lvl="2" indent="-285750">
              <a:buFont typeface="Wingdings" panose="05000000000000000000" pitchFamily="2" charset="2"/>
              <a:buChar char="§"/>
            </a:pPr>
            <a:r>
              <a:rPr lang="de-DE" sz="1600" b="1" dirty="0"/>
              <a:t>2.099 Todesfälle (Fallsterblichkeit: 2,8 %)</a:t>
            </a:r>
            <a:endParaRPr lang="de-DE" sz="1600" dirty="0">
              <a:latin typeface="+mj-lt"/>
            </a:endParaRPr>
          </a:p>
          <a:p>
            <a:pPr marL="285750" indent="-285750">
              <a:buFont typeface="Wingdings" panose="05000000000000000000" pitchFamily="2" charset="2"/>
              <a:buChar char="§"/>
            </a:pPr>
            <a:r>
              <a:rPr lang="de-DE" sz="1600" b="1" dirty="0">
                <a:latin typeface="+mj-lt"/>
              </a:rPr>
              <a:t>7T-Inzidenz /100.000 </a:t>
            </a:r>
            <a:r>
              <a:rPr lang="de-DE" sz="1600" b="1" dirty="0" err="1">
                <a:latin typeface="+mj-lt"/>
              </a:rPr>
              <a:t>Ew</a:t>
            </a:r>
            <a:r>
              <a:rPr lang="de-DE" sz="1600" b="1" dirty="0">
                <a:latin typeface="+mj-lt"/>
              </a:rPr>
              <a:t>.: 40,9 </a:t>
            </a:r>
          </a:p>
          <a:p>
            <a:pPr marL="742950" lvl="1" indent="-285750">
              <a:buFont typeface="Wingdings" panose="05000000000000000000" pitchFamily="2" charset="2"/>
              <a:buChar char="§"/>
            </a:pPr>
            <a:r>
              <a:rPr lang="de-DE" sz="1600" b="1" dirty="0">
                <a:latin typeface="+mj-lt"/>
              </a:rPr>
              <a:t>Fälle 7T: 2.06</a:t>
            </a:r>
          </a:p>
          <a:p>
            <a:pPr marL="742950" lvl="1" indent="-285750">
              <a:buFont typeface="Wingdings" panose="05000000000000000000" pitchFamily="2" charset="2"/>
              <a:buChar char="§"/>
            </a:pPr>
            <a:r>
              <a:rPr lang="de-DE" sz="1600" b="1" dirty="0">
                <a:latin typeface="+mj-lt"/>
              </a:rPr>
              <a:t>R </a:t>
            </a:r>
            <a:r>
              <a:rPr lang="de-DE" sz="1600" b="1" dirty="0" err="1">
                <a:latin typeface="+mj-lt"/>
              </a:rPr>
              <a:t>eff</a:t>
            </a:r>
            <a:r>
              <a:rPr lang="de-DE" sz="1600" b="1" dirty="0">
                <a:latin typeface="+mj-lt"/>
              </a:rPr>
              <a:t> 7T: 1,07</a:t>
            </a:r>
          </a:p>
          <a:p>
            <a:pPr marL="285750" indent="-285750">
              <a:buFont typeface="Wingdings" panose="05000000000000000000" pitchFamily="2" charset="2"/>
              <a:buChar char="§"/>
            </a:pPr>
            <a:r>
              <a:rPr lang="de-DE" sz="1600" b="1" dirty="0" err="1"/>
              <a:t>Testrate</a:t>
            </a:r>
            <a:r>
              <a:rPr lang="de-DE" sz="1600" b="1" dirty="0"/>
              <a:t>/100.000 </a:t>
            </a:r>
            <a:r>
              <a:rPr lang="de-DE" sz="1600" b="1" dirty="0" err="1"/>
              <a:t>Ew</a:t>
            </a:r>
            <a:r>
              <a:rPr lang="de-DE" sz="1600" b="1" dirty="0"/>
              <a:t>.: 1.755 </a:t>
            </a:r>
            <a:r>
              <a:rPr lang="de-DE" sz="1600" dirty="0"/>
              <a:t>(KW 38)</a:t>
            </a:r>
            <a:endParaRPr lang="de-DE" sz="1600" dirty="0">
              <a:latin typeface="+mj-lt"/>
            </a:endParaRPr>
          </a:p>
          <a:p>
            <a:pPr marL="742950" lvl="1" indent="-285750">
              <a:buFont typeface="Wingdings" panose="05000000000000000000" pitchFamily="2" charset="2"/>
              <a:buChar char="§"/>
            </a:pPr>
            <a:r>
              <a:rPr lang="de-DE" sz="1600" b="1" dirty="0">
                <a:latin typeface="+mj-lt"/>
              </a:rPr>
              <a:t>Positivanteil bei PCR-Tests: 2,1% </a:t>
            </a:r>
            <a:r>
              <a:rPr lang="de-DE" sz="1600" dirty="0"/>
              <a:t>(KW 38</a:t>
            </a:r>
            <a:r>
              <a:rPr lang="de-DE" sz="1600" dirty="0">
                <a:solidFill>
                  <a:prstClr val="black"/>
                </a:solidFill>
              </a:rPr>
              <a:t>)</a:t>
            </a:r>
          </a:p>
        </p:txBody>
      </p:sp>
      <p:sp>
        <p:nvSpPr>
          <p:cNvPr id="12" name="Textfeld 11"/>
          <p:cNvSpPr txBox="1"/>
          <p:nvPr/>
        </p:nvSpPr>
        <p:spPr>
          <a:xfrm>
            <a:off x="6716871" y="3220292"/>
            <a:ext cx="3241756" cy="261610"/>
          </a:xfrm>
          <a:prstGeom prst="rect">
            <a:avLst/>
          </a:prstGeom>
          <a:noFill/>
        </p:spPr>
        <p:txBody>
          <a:bodyPr wrap="square" rtlCol="0">
            <a:spAutoFit/>
          </a:bodyPr>
          <a:lstStyle/>
          <a:p>
            <a:r>
              <a:rPr lang="de-DE" sz="1100" dirty="0"/>
              <a:t>WHO EURO Dashboard, 06.12.2020 </a:t>
            </a:r>
          </a:p>
        </p:txBody>
      </p:sp>
      <p:pic>
        <p:nvPicPr>
          <p:cNvPr id="3" name="Grafik 2">
            <a:extLst>
              <a:ext uri="{FF2B5EF4-FFF2-40B4-BE49-F238E27FC236}">
                <a16:creationId xmlns:a16="http://schemas.microsoft.com/office/drawing/2014/main" id="{8CF38463-5BAE-42B7-AFB5-24851C893B0E}"/>
              </a:ext>
            </a:extLst>
          </p:cNvPr>
          <p:cNvPicPr>
            <a:picLocks noChangeAspect="1"/>
          </p:cNvPicPr>
          <p:nvPr/>
        </p:nvPicPr>
        <p:blipFill rotWithShape="1">
          <a:blip r:embed="rId3">
            <a:extLst>
              <a:ext uri="{28A0092B-C50C-407E-A947-70E740481C1C}">
                <a14:useLocalDpi xmlns:a14="http://schemas.microsoft.com/office/drawing/2010/main" val="0"/>
              </a:ext>
            </a:extLst>
          </a:blip>
          <a:srcRect r="3318"/>
          <a:stretch/>
        </p:blipFill>
        <p:spPr>
          <a:xfrm>
            <a:off x="6043516" y="3712985"/>
            <a:ext cx="3241756" cy="2131978"/>
          </a:xfrm>
          <a:prstGeom prst="rect">
            <a:avLst/>
          </a:prstGeom>
        </p:spPr>
      </p:pic>
      <p:sp>
        <p:nvSpPr>
          <p:cNvPr id="16" name="Textfeld 15">
            <a:extLst>
              <a:ext uri="{FF2B5EF4-FFF2-40B4-BE49-F238E27FC236}">
                <a16:creationId xmlns:a16="http://schemas.microsoft.com/office/drawing/2014/main" id="{93E45FE2-8E8F-4C18-A516-C1CB8211843D}"/>
              </a:ext>
            </a:extLst>
          </p:cNvPr>
          <p:cNvSpPr txBox="1"/>
          <p:nvPr/>
        </p:nvSpPr>
        <p:spPr>
          <a:xfrm>
            <a:off x="7164288" y="5922642"/>
            <a:ext cx="3241756" cy="261610"/>
          </a:xfrm>
          <a:prstGeom prst="rect">
            <a:avLst/>
          </a:prstGeom>
          <a:noFill/>
        </p:spPr>
        <p:txBody>
          <a:bodyPr wrap="square" rtlCol="0">
            <a:spAutoFit/>
          </a:bodyPr>
          <a:lstStyle/>
          <a:p>
            <a:r>
              <a:rPr lang="de-DE" sz="1100" dirty="0"/>
              <a:t>ECDC, 06.12.2020</a:t>
            </a:r>
          </a:p>
        </p:txBody>
      </p:sp>
      <p:pic>
        <p:nvPicPr>
          <p:cNvPr id="5" name="Grafik 4">
            <a:extLst>
              <a:ext uri="{FF2B5EF4-FFF2-40B4-BE49-F238E27FC236}">
                <a16:creationId xmlns:a16="http://schemas.microsoft.com/office/drawing/2014/main" id="{9A412067-8698-446F-BABB-FD9F06C469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1950" y="0"/>
            <a:ext cx="2635250" cy="3206750"/>
          </a:xfrm>
          <a:prstGeom prst="rect">
            <a:avLst/>
          </a:prstGeom>
        </p:spPr>
      </p:pic>
      <p:pic>
        <p:nvPicPr>
          <p:cNvPr id="13" name="Grafik 12">
            <a:extLst>
              <a:ext uri="{FF2B5EF4-FFF2-40B4-BE49-F238E27FC236}">
                <a16:creationId xmlns:a16="http://schemas.microsoft.com/office/drawing/2014/main" id="{4A915C41-E8AE-48F9-BAAE-85314926E0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11950" y="-2578"/>
            <a:ext cx="952416" cy="983305"/>
          </a:xfrm>
          <a:prstGeom prst="rect">
            <a:avLst/>
          </a:prstGeom>
        </p:spPr>
      </p:pic>
      <p:graphicFrame>
        <p:nvGraphicFramePr>
          <p:cNvPr id="14" name="Tabelle 13">
            <a:extLst>
              <a:ext uri="{FF2B5EF4-FFF2-40B4-BE49-F238E27FC236}">
                <a16:creationId xmlns:a16="http://schemas.microsoft.com/office/drawing/2014/main" id="{524304DA-6BE7-4C74-A5BF-7579CD85A996}"/>
              </a:ext>
            </a:extLst>
          </p:cNvPr>
          <p:cNvGraphicFramePr>
            <a:graphicFrameLocks noGrp="1"/>
          </p:cNvGraphicFramePr>
          <p:nvPr>
            <p:extLst/>
          </p:nvPr>
        </p:nvGraphicFramePr>
        <p:xfrm>
          <a:off x="1212304" y="3351097"/>
          <a:ext cx="5015880" cy="3006983"/>
        </p:xfrm>
        <a:graphic>
          <a:graphicData uri="http://schemas.openxmlformats.org/drawingml/2006/table">
            <a:tbl>
              <a:tblPr firstRow="1" bandRow="1">
                <a:tableStyleId>{5C22544A-7EE6-4342-B048-85BDC9FD1C3A}</a:tableStyleId>
              </a:tblPr>
              <a:tblGrid>
                <a:gridCol w="1671960">
                  <a:extLst>
                    <a:ext uri="{9D8B030D-6E8A-4147-A177-3AD203B41FA5}">
                      <a16:colId xmlns:a16="http://schemas.microsoft.com/office/drawing/2014/main" val="1764399865"/>
                    </a:ext>
                  </a:extLst>
                </a:gridCol>
                <a:gridCol w="1671960">
                  <a:extLst>
                    <a:ext uri="{9D8B030D-6E8A-4147-A177-3AD203B41FA5}">
                      <a16:colId xmlns:a16="http://schemas.microsoft.com/office/drawing/2014/main" val="587272562"/>
                    </a:ext>
                  </a:extLst>
                </a:gridCol>
                <a:gridCol w="1671960">
                  <a:extLst>
                    <a:ext uri="{9D8B030D-6E8A-4147-A177-3AD203B41FA5}">
                      <a16:colId xmlns:a16="http://schemas.microsoft.com/office/drawing/2014/main" val="258754598"/>
                    </a:ext>
                  </a:extLst>
                </a:gridCol>
              </a:tblGrid>
              <a:tr h="583620">
                <a:tc>
                  <a:txBody>
                    <a:bodyPr/>
                    <a:lstStyle/>
                    <a:p>
                      <a:r>
                        <a:rPr lang="de-DE" dirty="0"/>
                        <a:t>Kalenderwoche</a:t>
                      </a:r>
                    </a:p>
                  </a:txBody>
                  <a:tcPr/>
                </a:tc>
                <a:tc>
                  <a:txBody>
                    <a:bodyPr/>
                    <a:lstStyle/>
                    <a:p>
                      <a:r>
                        <a:rPr lang="de-DE" dirty="0" err="1"/>
                        <a:t>Testrate</a:t>
                      </a:r>
                      <a:r>
                        <a:rPr lang="de-DE" dirty="0"/>
                        <a:t> / 100.000 </a:t>
                      </a:r>
                      <a:r>
                        <a:rPr lang="de-DE" dirty="0" err="1"/>
                        <a:t>Ew</a:t>
                      </a:r>
                      <a:r>
                        <a:rPr lang="de-DE" dirty="0"/>
                        <a:t>. </a:t>
                      </a:r>
                    </a:p>
                  </a:txBody>
                  <a:tcPr/>
                </a:tc>
                <a:tc>
                  <a:txBody>
                    <a:bodyPr/>
                    <a:lstStyle/>
                    <a:p>
                      <a:r>
                        <a:rPr lang="de-DE" dirty="0"/>
                        <a:t>Positivquote</a:t>
                      </a:r>
                    </a:p>
                  </a:txBody>
                  <a:tcPr/>
                </a:tc>
                <a:extLst>
                  <a:ext uri="{0D108BD9-81ED-4DB2-BD59-A6C34878D82A}">
                    <a16:rowId xmlns:a16="http://schemas.microsoft.com/office/drawing/2014/main" val="929049629"/>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2020-W42</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2286,5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6,2</a:t>
                      </a:r>
                    </a:p>
                  </a:txBody>
                  <a:tcPr marL="6350" marR="6350" marT="6350" marB="0" anchor="b"/>
                </a:tc>
                <a:extLst>
                  <a:ext uri="{0D108BD9-81ED-4DB2-BD59-A6C34878D82A}">
                    <a16:rowId xmlns:a16="http://schemas.microsoft.com/office/drawing/2014/main" val="813366370"/>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2020-W43</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2342,9</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6,5</a:t>
                      </a:r>
                    </a:p>
                  </a:txBody>
                  <a:tcPr marL="6350" marR="6350" marT="6350" marB="0" anchor="b"/>
                </a:tc>
                <a:extLst>
                  <a:ext uri="{0D108BD9-81ED-4DB2-BD59-A6C34878D82A}">
                    <a16:rowId xmlns:a16="http://schemas.microsoft.com/office/drawing/2014/main" val="1283584654"/>
                  </a:ext>
                </a:extLst>
              </a:tr>
              <a:tr h="338129">
                <a:tc>
                  <a:txBody>
                    <a:bodyPr/>
                    <a:lstStyle/>
                    <a:p>
                      <a:pPr algn="l" fontAlgn="b"/>
                      <a:r>
                        <a:rPr lang="de-DE" sz="1800" b="0" i="0" u="none" strike="noStrike">
                          <a:solidFill>
                            <a:srgbClr val="000000"/>
                          </a:solidFill>
                          <a:effectLst/>
                          <a:latin typeface="Calibri" panose="020F0502020204030204" pitchFamily="34" charset="0"/>
                        </a:rPr>
                        <a:t>2020-W44</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1797,5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6,1</a:t>
                      </a:r>
                    </a:p>
                  </a:txBody>
                  <a:tcPr marL="6350" marR="6350" marT="6350" marB="0" anchor="b"/>
                </a:tc>
                <a:extLst>
                  <a:ext uri="{0D108BD9-81ED-4DB2-BD59-A6C34878D82A}">
                    <a16:rowId xmlns:a16="http://schemas.microsoft.com/office/drawing/2014/main" val="3966749547"/>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1598,6</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4,3</a:t>
                      </a:r>
                    </a:p>
                  </a:txBody>
                  <a:tcPr marL="6350" marR="6350" marT="6350" marB="0" anchor="b"/>
                </a:tc>
                <a:extLst>
                  <a:ext uri="{0D108BD9-81ED-4DB2-BD59-A6C34878D82A}">
                    <a16:rowId xmlns:a16="http://schemas.microsoft.com/office/drawing/2014/main" val="1274723112"/>
                  </a:ext>
                </a:extLst>
              </a:tr>
              <a:tr h="338129">
                <a:tc>
                  <a:txBody>
                    <a:bodyPr/>
                    <a:lstStyle/>
                    <a:p>
                      <a:pPr algn="l" fontAlgn="b"/>
                      <a:r>
                        <a:rPr lang="de-DE" sz="1800" b="0" i="0" u="none" strike="noStrike">
                          <a:solidFill>
                            <a:srgbClr val="000000"/>
                          </a:solidFill>
                          <a:effectLst/>
                          <a:latin typeface="Calibri" panose="020F0502020204030204" pitchFamily="34" charset="0"/>
                        </a:rPr>
                        <a:t>2020-W46</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1548,7</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3,5</a:t>
                      </a:r>
                    </a:p>
                  </a:txBody>
                  <a:tcPr marL="6350" marR="6350" marT="6350" marB="0" anchor="b"/>
                </a:tc>
                <a:extLst>
                  <a:ext uri="{0D108BD9-81ED-4DB2-BD59-A6C34878D82A}">
                    <a16:rowId xmlns:a16="http://schemas.microsoft.com/office/drawing/2014/main" val="1673055212"/>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2020-W47</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1587,2</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3,4</a:t>
                      </a:r>
                    </a:p>
                  </a:txBody>
                  <a:tcPr marL="6350" marR="6350" marT="6350" marB="0" anchor="b"/>
                </a:tc>
                <a:extLst>
                  <a:ext uri="{0D108BD9-81ED-4DB2-BD59-A6C34878D82A}">
                    <a16:rowId xmlns:a16="http://schemas.microsoft.com/office/drawing/2014/main" val="3174662828"/>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2020-W48</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1541,5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2,4</a:t>
                      </a:r>
                    </a:p>
                  </a:txBody>
                  <a:tcPr marL="6350" marR="6350" marT="6350" marB="0" anchor="b"/>
                </a:tc>
                <a:extLst>
                  <a:ext uri="{0D108BD9-81ED-4DB2-BD59-A6C34878D82A}">
                    <a16:rowId xmlns:a16="http://schemas.microsoft.com/office/drawing/2014/main" val="1264023062"/>
                  </a:ext>
                </a:extLst>
              </a:tr>
            </a:tbl>
          </a:graphicData>
        </a:graphic>
      </p:graphicFrame>
      <p:sp>
        <p:nvSpPr>
          <p:cNvPr id="17" name="Pfeil: nach rechts 16">
            <a:extLst>
              <a:ext uri="{FF2B5EF4-FFF2-40B4-BE49-F238E27FC236}">
                <a16:creationId xmlns:a16="http://schemas.microsoft.com/office/drawing/2014/main" id="{719361A7-8EE2-4560-9C2E-19CA02C86211}"/>
              </a:ext>
            </a:extLst>
          </p:cNvPr>
          <p:cNvSpPr/>
          <p:nvPr/>
        </p:nvSpPr>
        <p:spPr>
          <a:xfrm>
            <a:off x="364956" y="4149080"/>
            <a:ext cx="750660" cy="30494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624C6B8F-29BE-4C12-9AA2-3B93CB104662}"/>
              </a:ext>
            </a:extLst>
          </p:cNvPr>
          <p:cNvSpPr txBox="1"/>
          <p:nvPr/>
        </p:nvSpPr>
        <p:spPr>
          <a:xfrm>
            <a:off x="38108" y="3153742"/>
            <a:ext cx="1437548" cy="923330"/>
          </a:xfrm>
          <a:prstGeom prst="rect">
            <a:avLst/>
          </a:prstGeom>
          <a:noFill/>
        </p:spPr>
        <p:txBody>
          <a:bodyPr wrap="square" rtlCol="0">
            <a:spAutoFit/>
          </a:bodyPr>
          <a:lstStyle/>
          <a:p>
            <a:r>
              <a:rPr lang="de-DE" dirty="0"/>
              <a:t>Lockdown am 23.10.2020</a:t>
            </a:r>
          </a:p>
        </p:txBody>
      </p:sp>
    </p:spTree>
    <p:extLst>
      <p:ext uri="{BB962C8B-B14F-4D97-AF65-F5344CB8AC3E}">
        <p14:creationId xmlns:p14="http://schemas.microsoft.com/office/powerpoint/2010/main" val="338478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53BE5E04-79BF-4855-8464-78757C8D31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3768" y="94996"/>
            <a:ext cx="3709475" cy="6668007"/>
          </a:xfrm>
          <a:prstGeom prst="rect">
            <a:avLst/>
          </a:prstGeom>
        </p:spPr>
      </p:pic>
    </p:spTree>
    <p:extLst>
      <p:ext uri="{BB962C8B-B14F-4D97-AF65-F5344CB8AC3E}">
        <p14:creationId xmlns:p14="http://schemas.microsoft.com/office/powerpoint/2010/main" val="88397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9E0C62F-1F94-4B21-B3B8-9EDFF3513F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90" y="413762"/>
            <a:ext cx="8143220" cy="3244396"/>
          </a:xfrm>
          <a:prstGeom prst="rect">
            <a:avLst/>
          </a:prstGeom>
        </p:spPr>
      </p:pic>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69360"/>
            <a:ext cx="1913728" cy="246221"/>
          </a:xfrm>
          <a:prstGeom prst="rect">
            <a:avLst/>
          </a:prstGeom>
          <a:noFill/>
        </p:spPr>
        <p:txBody>
          <a:bodyPr wrap="square" rtlCol="0">
            <a:spAutoFit/>
          </a:bodyPr>
          <a:lstStyle/>
          <a:p>
            <a:r>
              <a:rPr lang="de-DE" sz="1000" i="1" dirty="0">
                <a:solidFill>
                  <a:prstClr val="black"/>
                </a:solidFill>
              </a:rPr>
              <a:t>Quelle: ECDC, Stand: 06.12.2020</a:t>
            </a:r>
          </a:p>
        </p:txBody>
      </p:sp>
      <p:sp>
        <p:nvSpPr>
          <p:cNvPr id="16" name="Textfeld 15"/>
          <p:cNvSpPr txBox="1"/>
          <p:nvPr/>
        </p:nvSpPr>
        <p:spPr>
          <a:xfrm>
            <a:off x="2837492" y="4071744"/>
            <a:ext cx="1152128" cy="338554"/>
          </a:xfrm>
          <a:prstGeom prst="rect">
            <a:avLst/>
          </a:prstGeom>
          <a:noFill/>
        </p:spPr>
        <p:txBody>
          <a:bodyPr wrap="square" rtlCol="0">
            <a:spAutoFit/>
          </a:bodyPr>
          <a:lstStyle/>
          <a:p>
            <a:pPr algn="ctr"/>
            <a:r>
              <a:rPr lang="de-DE" sz="1600" b="1" dirty="0"/>
              <a:t>Amerika</a:t>
            </a:r>
          </a:p>
        </p:txBody>
      </p:sp>
      <p:sp>
        <p:nvSpPr>
          <p:cNvPr id="18" name="Textfeld 17"/>
          <p:cNvSpPr txBox="1"/>
          <p:nvPr/>
        </p:nvSpPr>
        <p:spPr>
          <a:xfrm>
            <a:off x="5560527" y="4071744"/>
            <a:ext cx="1152128" cy="338554"/>
          </a:xfrm>
          <a:prstGeom prst="rect">
            <a:avLst/>
          </a:prstGeom>
          <a:noFill/>
        </p:spPr>
        <p:txBody>
          <a:bodyPr wrap="square" rtlCol="0">
            <a:spAutoFit/>
          </a:bodyPr>
          <a:lstStyle/>
          <a:p>
            <a:pPr algn="ctr"/>
            <a:r>
              <a:rPr lang="de-DE" sz="1600" b="1" dirty="0"/>
              <a:t>Asien</a:t>
            </a:r>
          </a:p>
        </p:txBody>
      </p:sp>
      <p:sp>
        <p:nvSpPr>
          <p:cNvPr id="19" name="Textfeld 18"/>
          <p:cNvSpPr txBox="1"/>
          <p:nvPr/>
        </p:nvSpPr>
        <p:spPr>
          <a:xfrm>
            <a:off x="138815" y="4074742"/>
            <a:ext cx="1152128" cy="338554"/>
          </a:xfrm>
          <a:prstGeom prst="rect">
            <a:avLst/>
          </a:prstGeom>
          <a:noFill/>
        </p:spPr>
        <p:txBody>
          <a:bodyPr wrap="square" rtlCol="0">
            <a:spAutoFit/>
          </a:bodyPr>
          <a:lstStyle/>
          <a:p>
            <a:pPr algn="ctr"/>
            <a:r>
              <a:rPr lang="de-DE" sz="1600" b="1" dirty="0"/>
              <a:t>Afrika</a:t>
            </a:r>
          </a:p>
        </p:txBody>
      </p:sp>
      <p:graphicFrame>
        <p:nvGraphicFramePr>
          <p:cNvPr id="2" name="Tabelle 1"/>
          <p:cNvGraphicFramePr>
            <a:graphicFrameLocks noGrp="1"/>
          </p:cNvGraphicFramePr>
          <p:nvPr>
            <p:extLst>
              <p:ext uri="{D42A27DB-BD31-4B8C-83A1-F6EECF244321}">
                <p14:modId xmlns:p14="http://schemas.microsoft.com/office/powerpoint/2010/main" val="4015191008"/>
              </p:ext>
            </p:extLst>
          </p:nvPr>
        </p:nvGraphicFramePr>
        <p:xfrm>
          <a:off x="46726" y="4365104"/>
          <a:ext cx="1428930" cy="1064260"/>
        </p:xfrm>
        <a:graphic>
          <a:graphicData uri="http://schemas.openxmlformats.org/drawingml/2006/table">
            <a:tbl>
              <a:tblPr>
                <a:tableStyleId>{21E4AEA4-8DFA-4A89-87EB-49C32662AFE0}</a:tableStyleId>
              </a:tblPr>
              <a:tblGrid>
                <a:gridCol w="789230">
                  <a:extLst>
                    <a:ext uri="{9D8B030D-6E8A-4147-A177-3AD203B41FA5}">
                      <a16:colId xmlns:a16="http://schemas.microsoft.com/office/drawing/2014/main" val="20000"/>
                    </a:ext>
                  </a:extLst>
                </a:gridCol>
                <a:gridCol w="639700">
                  <a:extLst>
                    <a:ext uri="{9D8B030D-6E8A-4147-A177-3AD203B41FA5}">
                      <a16:colId xmlns:a16="http://schemas.microsoft.com/office/drawing/2014/main" val="20001"/>
                    </a:ext>
                  </a:extLst>
                </a:gridCol>
              </a:tblGrid>
              <a:tr h="35277">
                <a:tc>
                  <a:txBody>
                    <a:bodyPr/>
                    <a:lstStyle/>
                    <a:p>
                      <a:pPr algn="l" fontAlgn="b"/>
                      <a:r>
                        <a:rPr lang="de-DE" sz="105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00"/>
                  </a:ext>
                </a:extLst>
              </a:tr>
              <a:tr h="163645">
                <a:tc>
                  <a:txBody>
                    <a:bodyPr/>
                    <a:lstStyle/>
                    <a:p>
                      <a:pPr algn="l" fontAlgn="b"/>
                      <a:r>
                        <a:rPr lang="de-DE" sz="1100" b="0" i="0" u="none" strike="noStrike" dirty="0">
                          <a:solidFill>
                            <a:srgbClr val="000000"/>
                          </a:solidFill>
                          <a:effectLst/>
                          <a:latin typeface="Calibri" panose="020F0502020204030204" pitchFamily="34" charset="0"/>
                        </a:rPr>
                        <a:t>Cabo Verde</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92,74</a:t>
                      </a:r>
                    </a:p>
                  </a:txBody>
                  <a:tcPr marL="6350" marR="6350" marT="6350" marB="0" anchor="b"/>
                </a:tc>
                <a:extLst>
                  <a:ext uri="{0D108BD9-81ED-4DB2-BD59-A6C34878D82A}">
                    <a16:rowId xmlns:a16="http://schemas.microsoft.com/office/drawing/2014/main" val="10001"/>
                  </a:ext>
                </a:extLst>
              </a:tr>
              <a:tr h="163645">
                <a:tc>
                  <a:txBody>
                    <a:bodyPr/>
                    <a:lstStyle/>
                    <a:p>
                      <a:pPr algn="l" fontAlgn="b"/>
                      <a:r>
                        <a:rPr lang="de-DE" sz="1100" b="0" i="0" u="none" strike="noStrike">
                          <a:solidFill>
                            <a:srgbClr val="000000"/>
                          </a:solidFill>
                          <a:effectLst/>
                          <a:latin typeface="Calibri" panose="020F0502020204030204" pitchFamily="34" charset="0"/>
                        </a:rPr>
                        <a:t>Marokko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74,17</a:t>
                      </a:r>
                    </a:p>
                  </a:txBody>
                  <a:tcPr marL="6350" marR="6350" marT="6350" marB="0" anchor="b"/>
                </a:tc>
                <a:extLst>
                  <a:ext uri="{0D108BD9-81ED-4DB2-BD59-A6C34878D82A}">
                    <a16:rowId xmlns:a16="http://schemas.microsoft.com/office/drawing/2014/main" val="10004"/>
                  </a:ext>
                </a:extLst>
              </a:tr>
              <a:tr h="182880">
                <a:tc>
                  <a:txBody>
                    <a:bodyPr/>
                    <a:lstStyle/>
                    <a:p>
                      <a:pPr algn="l" fontAlgn="b"/>
                      <a:r>
                        <a:rPr lang="de-DE" sz="1100" b="0" i="0" u="none" strike="noStrike">
                          <a:solidFill>
                            <a:srgbClr val="000000"/>
                          </a:solidFill>
                          <a:effectLst/>
                          <a:latin typeface="Calibri" panose="020F0502020204030204" pitchFamily="34" charset="0"/>
                        </a:rPr>
                        <a:t>Tunesien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68,5</a:t>
                      </a:r>
                    </a:p>
                  </a:txBody>
                  <a:tcPr marL="6350" marR="6350" marT="6350" marB="0" anchor="b"/>
                </a:tc>
                <a:extLst>
                  <a:ext uri="{0D108BD9-81ED-4DB2-BD59-A6C34878D82A}">
                    <a16:rowId xmlns:a16="http://schemas.microsoft.com/office/drawing/2014/main" val="10002"/>
                  </a:ext>
                </a:extLst>
              </a:tr>
              <a:tr h="182880">
                <a:tc>
                  <a:txBody>
                    <a:bodyPr/>
                    <a:lstStyle/>
                    <a:p>
                      <a:pPr algn="l" fontAlgn="b"/>
                      <a:r>
                        <a:rPr lang="de-DE" sz="1100" b="0" i="0" u="none" strike="noStrike" dirty="0">
                          <a:solidFill>
                            <a:srgbClr val="FF0000"/>
                          </a:solidFill>
                          <a:effectLst/>
                          <a:latin typeface="Calibri" panose="020F0502020204030204" pitchFamily="34" charset="0"/>
                        </a:rPr>
                        <a:t>Botswana</a:t>
                      </a:r>
                    </a:p>
                  </a:txBody>
                  <a:tcPr marL="6350" marR="6350" marT="6350" marB="0" anchor="b"/>
                </a:tc>
                <a:tc>
                  <a:txBody>
                    <a:bodyPr/>
                    <a:lstStyle/>
                    <a:p>
                      <a:pPr algn="r" fontAlgn="b"/>
                      <a:r>
                        <a:rPr lang="de-DE" sz="1100" b="0" i="0" u="none" strike="noStrike" dirty="0">
                          <a:solidFill>
                            <a:srgbClr val="FF0000"/>
                          </a:solidFill>
                          <a:effectLst/>
                          <a:latin typeface="Calibri" panose="020F0502020204030204" pitchFamily="34" charset="0"/>
                        </a:rPr>
                        <a:t>66,81</a:t>
                      </a:r>
                    </a:p>
                  </a:txBody>
                  <a:tcPr marL="6350" marR="6350" marT="6350" marB="0" anchor="b"/>
                </a:tc>
                <a:extLst>
                  <a:ext uri="{0D108BD9-81ED-4DB2-BD59-A6C34878D82A}">
                    <a16:rowId xmlns:a16="http://schemas.microsoft.com/office/drawing/2014/main" val="1404828101"/>
                  </a:ext>
                </a:extLst>
              </a:tr>
              <a:tr h="182880">
                <a:tc>
                  <a:txBody>
                    <a:bodyPr/>
                    <a:lstStyle/>
                    <a:p>
                      <a:pPr algn="l" fontAlgn="b"/>
                      <a:r>
                        <a:rPr lang="de-DE" sz="1100" b="0" i="0" u="none" strike="noStrike" dirty="0">
                          <a:solidFill>
                            <a:srgbClr val="000000"/>
                          </a:solidFill>
                          <a:effectLst/>
                          <a:latin typeface="Calibri" panose="020F0502020204030204" pitchFamily="34" charset="0"/>
                        </a:rPr>
                        <a:t>Libyen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62,8</a:t>
                      </a:r>
                    </a:p>
                  </a:txBody>
                  <a:tcPr marL="6350" marR="6350" marT="6350" marB="0" anchor="b"/>
                </a:tc>
                <a:extLst>
                  <a:ext uri="{0D108BD9-81ED-4DB2-BD59-A6C34878D82A}">
                    <a16:rowId xmlns:a16="http://schemas.microsoft.com/office/drawing/2014/main" val="717299968"/>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858643638"/>
              </p:ext>
            </p:extLst>
          </p:nvPr>
        </p:nvGraphicFramePr>
        <p:xfrm>
          <a:off x="3696072" y="4378066"/>
          <a:ext cx="1596008" cy="1865630"/>
        </p:xfrm>
        <a:graphic>
          <a:graphicData uri="http://schemas.openxmlformats.org/drawingml/2006/table">
            <a:tbl>
              <a:tblPr>
                <a:tableStyleId>{21E4AEA4-8DFA-4A89-87EB-49C32662AFE0}</a:tableStyleId>
              </a:tblPr>
              <a:tblGrid>
                <a:gridCol w="1131155">
                  <a:extLst>
                    <a:ext uri="{9D8B030D-6E8A-4147-A177-3AD203B41FA5}">
                      <a16:colId xmlns:a16="http://schemas.microsoft.com/office/drawing/2014/main" val="20000"/>
                    </a:ext>
                  </a:extLst>
                </a:gridCol>
                <a:gridCol w="464853">
                  <a:extLst>
                    <a:ext uri="{9D8B030D-6E8A-4147-A177-3AD203B41FA5}">
                      <a16:colId xmlns:a16="http://schemas.microsoft.com/office/drawing/2014/main" val="20001"/>
                    </a:ext>
                  </a:extLst>
                </a:gridCol>
              </a:tblGrid>
              <a:tr h="190500">
                <a:tc>
                  <a:txBody>
                    <a:bodyPr/>
                    <a:lstStyle/>
                    <a:p>
                      <a:pPr algn="l" fontAlgn="b"/>
                      <a:r>
                        <a:rPr lang="de-DE" sz="1100" b="0" i="0" u="none" strike="noStrike" dirty="0">
                          <a:solidFill>
                            <a:srgbClr val="000000"/>
                          </a:solidFill>
                          <a:effectLst/>
                          <a:latin typeface="Calibri" panose="020F0502020204030204" pitchFamily="34" charset="0"/>
                        </a:rPr>
                        <a:t>Kolumbien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124,43</a:t>
                      </a:r>
                    </a:p>
                  </a:txBody>
                  <a:tcPr marL="6350" marR="6350" marT="6350" marB="0" anchor="b"/>
                </a:tc>
                <a:extLst>
                  <a:ext uri="{0D108BD9-81ED-4DB2-BD59-A6C34878D82A}">
                    <a16:rowId xmlns:a16="http://schemas.microsoft.com/office/drawing/2014/main" val="10000"/>
                  </a:ext>
                </a:extLst>
              </a:tr>
              <a:tr h="190500">
                <a:tc>
                  <a:txBody>
                    <a:bodyPr/>
                    <a:lstStyle/>
                    <a:p>
                      <a:pPr algn="l" fontAlgn="b"/>
                      <a:r>
                        <a:rPr lang="de-DE" sz="1100" b="0" i="0" u="none" strike="noStrike" dirty="0">
                          <a:solidFill>
                            <a:srgbClr val="000000"/>
                          </a:solidFill>
                          <a:effectLst/>
                          <a:latin typeface="Calibri" panose="020F0502020204030204" pitchFamily="34" charset="0"/>
                        </a:rPr>
                        <a:t>Kanada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117,91</a:t>
                      </a:r>
                    </a:p>
                  </a:txBody>
                  <a:tcPr marL="6350" marR="6350" marT="6350" marB="0" anchor="b"/>
                </a:tc>
                <a:extLst>
                  <a:ext uri="{0D108BD9-81ED-4DB2-BD59-A6C34878D82A}">
                    <a16:rowId xmlns:a16="http://schemas.microsoft.com/office/drawing/2014/main" val="10003"/>
                  </a:ext>
                </a:extLst>
              </a:tr>
              <a:tr h="190500">
                <a:tc>
                  <a:txBody>
                    <a:bodyPr/>
                    <a:lstStyle/>
                    <a:p>
                      <a:pPr algn="l" fontAlgn="b"/>
                      <a:r>
                        <a:rPr lang="de-DE" sz="1100" b="0" i="0" u="none" strike="noStrike" dirty="0">
                          <a:solidFill>
                            <a:srgbClr val="000000"/>
                          </a:solidFill>
                          <a:effectLst/>
                          <a:latin typeface="Calibri" panose="020F0502020204030204" pitchFamily="34" charset="0"/>
                        </a:rPr>
                        <a:t>Aruba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116,64</a:t>
                      </a:r>
                    </a:p>
                  </a:txBody>
                  <a:tcPr marL="6350" marR="6350" marT="6350" marB="0" anchor="b"/>
                </a:tc>
                <a:extLst>
                  <a:ext uri="{0D108BD9-81ED-4DB2-BD59-A6C34878D82A}">
                    <a16:rowId xmlns:a16="http://schemas.microsoft.com/office/drawing/2014/main" val="10001"/>
                  </a:ext>
                </a:extLst>
              </a:tr>
              <a:tr h="190500">
                <a:tc>
                  <a:txBody>
                    <a:bodyPr/>
                    <a:lstStyle/>
                    <a:p>
                      <a:pPr algn="l" fontAlgn="b"/>
                      <a:r>
                        <a:rPr lang="de-DE" sz="1100" b="0" i="0" u="none" strike="noStrike" dirty="0">
                          <a:solidFill>
                            <a:srgbClr val="000000"/>
                          </a:solidFill>
                          <a:effectLst/>
                          <a:latin typeface="Calibri" panose="020F0502020204030204" pitchFamily="34" charset="0"/>
                        </a:rPr>
                        <a:t>United States Virgin Islands</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106,14</a:t>
                      </a:r>
                    </a:p>
                  </a:txBody>
                  <a:tcPr marL="6350" marR="6350" marT="6350" marB="0" anchor="b"/>
                </a:tc>
                <a:extLst>
                  <a:ext uri="{0D108BD9-81ED-4DB2-BD59-A6C34878D82A}">
                    <a16:rowId xmlns:a16="http://schemas.microsoft.com/office/drawing/2014/main" val="10002"/>
                  </a:ext>
                </a:extLst>
              </a:tr>
              <a:tr h="190500">
                <a:tc>
                  <a:txBody>
                    <a:bodyPr/>
                    <a:lstStyle/>
                    <a:p>
                      <a:pPr algn="l" fontAlgn="b"/>
                      <a:r>
                        <a:rPr lang="de-DE" sz="1100" b="0" i="0" u="none" strike="noStrike" dirty="0">
                          <a:solidFill>
                            <a:srgbClr val="000000"/>
                          </a:solidFill>
                          <a:effectLst/>
                          <a:latin typeface="Calibri" panose="020F0502020204030204" pitchFamily="34" charset="0"/>
                        </a:rPr>
                        <a:t>Argentinien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103,73</a:t>
                      </a:r>
                    </a:p>
                  </a:txBody>
                  <a:tcPr marL="6350" marR="6350" marT="6350" marB="0" anchor="b"/>
                </a:tc>
                <a:extLst>
                  <a:ext uri="{0D108BD9-81ED-4DB2-BD59-A6C34878D82A}">
                    <a16:rowId xmlns:a16="http://schemas.microsoft.com/office/drawing/2014/main" val="10004"/>
                  </a:ext>
                </a:extLst>
              </a:tr>
              <a:tr h="190500">
                <a:tc>
                  <a:txBody>
                    <a:bodyPr/>
                    <a:lstStyle/>
                    <a:p>
                      <a:pPr algn="l" fontAlgn="b"/>
                      <a:r>
                        <a:rPr lang="de-DE" sz="1100" b="0" i="0" u="none" strike="noStrike" dirty="0">
                          <a:solidFill>
                            <a:srgbClr val="000000"/>
                          </a:solidFill>
                          <a:effectLst/>
                          <a:latin typeface="Calibri" panose="020F0502020204030204" pitchFamily="34" charset="0"/>
                        </a:rPr>
                        <a:t>Paraguay</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86,34</a:t>
                      </a:r>
                    </a:p>
                  </a:txBody>
                  <a:tcPr marL="6350" marR="6350" marT="6350" marB="0" anchor="b"/>
                </a:tc>
                <a:extLst>
                  <a:ext uri="{0D108BD9-81ED-4DB2-BD59-A6C34878D82A}">
                    <a16:rowId xmlns:a16="http://schemas.microsoft.com/office/drawing/2014/main" val="10005"/>
                  </a:ext>
                </a:extLst>
              </a:tr>
              <a:tr h="190500">
                <a:tc>
                  <a:txBody>
                    <a:bodyPr/>
                    <a:lstStyle/>
                    <a:p>
                      <a:pPr algn="l" fontAlgn="b"/>
                      <a:r>
                        <a:rPr lang="de-DE" sz="1100" b="0" i="0" u="none" strike="noStrike" dirty="0">
                          <a:solidFill>
                            <a:srgbClr val="FF0000"/>
                          </a:solidFill>
                          <a:effectLst/>
                          <a:latin typeface="Calibri" panose="020F0502020204030204" pitchFamily="34" charset="0"/>
                        </a:rPr>
                        <a:t>Bermuda</a:t>
                      </a:r>
                    </a:p>
                  </a:txBody>
                  <a:tcPr marL="6350" marR="6350" marT="6350" marB="0" anchor="b"/>
                </a:tc>
                <a:tc>
                  <a:txBody>
                    <a:bodyPr/>
                    <a:lstStyle/>
                    <a:p>
                      <a:pPr algn="r" fontAlgn="b"/>
                      <a:r>
                        <a:rPr lang="de-DE" sz="1100" b="0" i="0" u="none" strike="noStrike" dirty="0">
                          <a:solidFill>
                            <a:srgbClr val="FF0000"/>
                          </a:solidFill>
                          <a:effectLst/>
                          <a:latin typeface="Calibri" panose="020F0502020204030204" pitchFamily="34" charset="0"/>
                        </a:rPr>
                        <a:t>59,19</a:t>
                      </a:r>
                    </a:p>
                  </a:txBody>
                  <a:tcPr marL="6350" marR="6350" marT="6350" marB="0" anchor="b"/>
                </a:tc>
                <a:extLst>
                  <a:ext uri="{0D108BD9-81ED-4DB2-BD59-A6C34878D82A}">
                    <a16:rowId xmlns:a16="http://schemas.microsoft.com/office/drawing/2014/main" val="10006"/>
                  </a:ext>
                </a:extLst>
              </a:tr>
              <a:tr h="190500">
                <a:tc>
                  <a:txBody>
                    <a:bodyPr/>
                    <a:lstStyle/>
                    <a:p>
                      <a:pPr algn="l" fontAlgn="b"/>
                      <a:r>
                        <a:rPr lang="de-DE" sz="1100" b="0" i="0" u="none" strike="noStrike" dirty="0">
                          <a:solidFill>
                            <a:srgbClr val="FF0000"/>
                          </a:solidFill>
                          <a:effectLst/>
                          <a:latin typeface="Calibri" panose="020F0502020204030204" pitchFamily="34" charset="0"/>
                        </a:rPr>
                        <a:t>Mexiko</a:t>
                      </a:r>
                    </a:p>
                  </a:txBody>
                  <a:tcPr marL="6350" marR="6350" marT="6350" marB="0" anchor="b"/>
                </a:tc>
                <a:tc>
                  <a:txBody>
                    <a:bodyPr/>
                    <a:lstStyle/>
                    <a:p>
                      <a:pPr algn="r" fontAlgn="b"/>
                      <a:r>
                        <a:rPr lang="de-DE" sz="1100" b="0" i="0" u="none" strike="noStrike" dirty="0">
                          <a:solidFill>
                            <a:srgbClr val="FF0000"/>
                          </a:solidFill>
                          <a:effectLst/>
                          <a:latin typeface="Calibri" panose="020F0502020204030204" pitchFamily="34" charset="0"/>
                        </a:rPr>
                        <a:t>53,08</a:t>
                      </a:r>
                    </a:p>
                  </a:txBody>
                  <a:tcPr marL="6350" marR="6350" marT="6350" marB="0" anchor="b"/>
                </a:tc>
                <a:extLst>
                  <a:ext uri="{0D108BD9-81ED-4DB2-BD59-A6C34878D82A}">
                    <a16:rowId xmlns:a16="http://schemas.microsoft.com/office/drawing/2014/main" val="3024208246"/>
                  </a:ext>
                </a:extLst>
              </a:tr>
              <a:tr h="190500">
                <a:tc>
                  <a:txBody>
                    <a:bodyPr/>
                    <a:lstStyle/>
                    <a:p>
                      <a:pPr algn="l" fontAlgn="b"/>
                      <a:r>
                        <a:rPr lang="de-DE" sz="1100" b="0" i="0" u="none" strike="noStrike" dirty="0">
                          <a:solidFill>
                            <a:srgbClr val="000000"/>
                          </a:solidFill>
                          <a:effectLst/>
                          <a:latin typeface="Calibri" panose="020F0502020204030204" pitchFamily="34" charset="0"/>
                        </a:rPr>
                        <a:t>Chile</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51,32</a:t>
                      </a:r>
                    </a:p>
                  </a:txBody>
                  <a:tcPr marL="6350" marR="6350" marT="6350" marB="0" anchor="b"/>
                </a:tc>
                <a:extLst>
                  <a:ext uri="{0D108BD9-81ED-4DB2-BD59-A6C34878D82A}">
                    <a16:rowId xmlns:a16="http://schemas.microsoft.com/office/drawing/2014/main" val="10007"/>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409968256"/>
              </p:ext>
            </p:extLst>
          </p:nvPr>
        </p:nvGraphicFramePr>
        <p:xfrm>
          <a:off x="5486275" y="4386287"/>
          <a:ext cx="1382713" cy="1486535"/>
        </p:xfrm>
        <a:graphic>
          <a:graphicData uri="http://schemas.openxmlformats.org/drawingml/2006/table">
            <a:tbl>
              <a:tblPr>
                <a:tableStyleId>{21E4AEA4-8DFA-4A89-87EB-49C32662AFE0}</a:tableStyleId>
              </a:tblPr>
              <a:tblGrid>
                <a:gridCol w="620713">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164409">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de-DE" sz="1100" b="0" i="0" u="none" strike="noStrike" dirty="0">
                          <a:solidFill>
                            <a:srgbClr val="000000"/>
                          </a:solidFill>
                          <a:effectLst/>
                          <a:latin typeface="Calibri" panose="020F0502020204030204" pitchFamily="34" charset="0"/>
                        </a:rPr>
                        <a:t>Palästina</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380,81</a:t>
                      </a:r>
                    </a:p>
                  </a:txBody>
                  <a:tcPr marL="6350" marR="6350" marT="6350" marB="0" anchor="b"/>
                </a:tc>
                <a:extLst>
                  <a:ext uri="{0D108BD9-81ED-4DB2-BD59-A6C34878D82A}">
                    <a16:rowId xmlns:a16="http://schemas.microsoft.com/office/drawing/2014/main" val="10001"/>
                  </a:ext>
                </a:extLst>
              </a:tr>
              <a:tr h="190500">
                <a:tc>
                  <a:txBody>
                    <a:bodyPr/>
                    <a:lstStyle/>
                    <a:p>
                      <a:pPr algn="l" fontAlgn="b"/>
                      <a:r>
                        <a:rPr lang="de-DE" sz="1100" b="0" i="0" u="none" strike="noStrike">
                          <a:solidFill>
                            <a:srgbClr val="000000"/>
                          </a:solidFill>
                          <a:effectLst/>
                          <a:latin typeface="Calibri" panose="020F0502020204030204" pitchFamily="34" charset="0"/>
                        </a:rPr>
                        <a:t>Jordanien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265,34</a:t>
                      </a:r>
                    </a:p>
                  </a:txBody>
                  <a:tcPr marL="6350" marR="6350" marT="6350" marB="0" anchor="b"/>
                </a:tc>
                <a:extLst>
                  <a:ext uri="{0D108BD9-81ED-4DB2-BD59-A6C34878D82A}">
                    <a16:rowId xmlns:a16="http://schemas.microsoft.com/office/drawing/2014/main" val="10010"/>
                  </a:ext>
                </a:extLst>
              </a:tr>
              <a:tr h="190500">
                <a:tc>
                  <a:txBody>
                    <a:bodyPr/>
                    <a:lstStyle/>
                    <a:p>
                      <a:pPr algn="l" fontAlgn="b"/>
                      <a:r>
                        <a:rPr lang="de-DE" sz="1100" b="0" i="0" u="none" strike="noStrike">
                          <a:solidFill>
                            <a:srgbClr val="000000"/>
                          </a:solidFill>
                          <a:effectLst/>
                          <a:latin typeface="Calibri" panose="020F0502020204030204" pitchFamily="34" charset="0"/>
                        </a:rPr>
                        <a:t>Libanon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125,69</a:t>
                      </a:r>
                    </a:p>
                  </a:txBody>
                  <a:tcPr marL="6350" marR="6350" marT="6350" marB="0" anchor="b"/>
                </a:tc>
                <a:extLst>
                  <a:ext uri="{0D108BD9-81ED-4DB2-BD59-A6C34878D82A}">
                    <a16:rowId xmlns:a16="http://schemas.microsoft.com/office/drawing/2014/main" val="10011"/>
                  </a:ext>
                </a:extLst>
              </a:tr>
              <a:tr h="190500">
                <a:tc>
                  <a:txBody>
                    <a:bodyPr/>
                    <a:lstStyle/>
                    <a:p>
                      <a:pPr algn="l" fontAlgn="b"/>
                      <a:r>
                        <a:rPr lang="de-DE" sz="1100" b="0" i="0" u="none" strike="noStrike">
                          <a:solidFill>
                            <a:srgbClr val="000000"/>
                          </a:solidFill>
                          <a:effectLst/>
                          <a:latin typeface="Calibri" panose="020F0502020204030204" pitchFamily="34" charset="0"/>
                        </a:rPr>
                        <a:t>Iran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112,39</a:t>
                      </a:r>
                    </a:p>
                  </a:txBody>
                  <a:tcPr marL="6350" marR="6350" marT="6350" marB="0" anchor="b"/>
                </a:tc>
                <a:extLst>
                  <a:ext uri="{0D108BD9-81ED-4DB2-BD59-A6C34878D82A}">
                    <a16:rowId xmlns:a16="http://schemas.microsoft.com/office/drawing/2014/main" val="10002"/>
                  </a:ext>
                </a:extLst>
              </a:tr>
              <a:tr h="190500">
                <a:tc>
                  <a:txBody>
                    <a:bodyPr/>
                    <a:lstStyle/>
                    <a:p>
                      <a:pPr algn="l" fontAlgn="b"/>
                      <a:r>
                        <a:rPr lang="de-DE" sz="1100" b="0" i="0" u="none" strike="noStrike">
                          <a:solidFill>
                            <a:srgbClr val="000000"/>
                          </a:solidFill>
                          <a:effectLst/>
                          <a:latin typeface="Calibri" panose="020F0502020204030204" pitchFamily="34" charset="0"/>
                        </a:rPr>
                        <a:t>Israel</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106,44</a:t>
                      </a:r>
                    </a:p>
                  </a:txBody>
                  <a:tcPr marL="6350" marR="6350" marT="6350" marB="0" anchor="b"/>
                </a:tc>
                <a:extLst>
                  <a:ext uri="{0D108BD9-81ED-4DB2-BD59-A6C34878D82A}">
                    <a16:rowId xmlns:a16="http://schemas.microsoft.com/office/drawing/2014/main" val="10003"/>
                  </a:ext>
                </a:extLst>
              </a:tr>
              <a:tr h="190500">
                <a:tc>
                  <a:txBody>
                    <a:bodyPr/>
                    <a:lstStyle/>
                    <a:p>
                      <a:pPr algn="l" fontAlgn="b"/>
                      <a:r>
                        <a:rPr lang="de-DE" sz="1100" b="0" i="0" u="none" strike="noStrike" dirty="0">
                          <a:solidFill>
                            <a:srgbClr val="000000"/>
                          </a:solidFill>
                          <a:effectLst/>
                          <a:latin typeface="Calibri" panose="020F0502020204030204" pitchFamily="34" charset="0"/>
                        </a:rPr>
                        <a:t>VAE</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89,8</a:t>
                      </a:r>
                    </a:p>
                  </a:txBody>
                  <a:tcPr marL="6350" marR="6350" marT="6350" marB="0" anchor="b"/>
                </a:tc>
                <a:extLst>
                  <a:ext uri="{0D108BD9-81ED-4DB2-BD59-A6C34878D82A}">
                    <a16:rowId xmlns:a16="http://schemas.microsoft.com/office/drawing/2014/main" val="10004"/>
                  </a:ext>
                </a:extLst>
              </a:tr>
              <a:tr h="147609">
                <a:tc>
                  <a:txBody>
                    <a:bodyPr/>
                    <a:lstStyle/>
                    <a:p>
                      <a:pPr algn="l" fontAlgn="b"/>
                      <a:r>
                        <a:rPr lang="de-DE" sz="1100" b="0" i="0" u="none" strike="noStrike" dirty="0">
                          <a:solidFill>
                            <a:srgbClr val="000000"/>
                          </a:solidFill>
                          <a:effectLst/>
                          <a:latin typeface="Calibri" panose="020F0502020204030204" pitchFamily="34" charset="0"/>
                        </a:rPr>
                        <a:t>Bahrain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66,23</a:t>
                      </a:r>
                    </a:p>
                  </a:txBody>
                  <a:tcPr marL="6350" marR="6350" marT="6350" marB="0" anchor="b"/>
                </a:tc>
                <a:extLst>
                  <a:ext uri="{0D108BD9-81ED-4DB2-BD59-A6C34878D82A}">
                    <a16:rowId xmlns:a16="http://schemas.microsoft.com/office/drawing/2014/main" val="10005"/>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69114182"/>
              </p:ext>
            </p:extLst>
          </p:nvPr>
        </p:nvGraphicFramePr>
        <p:xfrm>
          <a:off x="46726" y="5848434"/>
          <a:ext cx="1428930" cy="692150"/>
        </p:xfrm>
        <a:graphic>
          <a:graphicData uri="http://schemas.openxmlformats.org/drawingml/2006/table">
            <a:tbl>
              <a:tblPr>
                <a:tableStyleId>{21E4AEA4-8DFA-4A89-87EB-49C32662AFE0}</a:tableStyleId>
              </a:tblPr>
              <a:tblGrid>
                <a:gridCol w="708221">
                  <a:extLst>
                    <a:ext uri="{9D8B030D-6E8A-4147-A177-3AD203B41FA5}">
                      <a16:colId xmlns:a16="http://schemas.microsoft.com/office/drawing/2014/main" val="20000"/>
                    </a:ext>
                  </a:extLst>
                </a:gridCol>
                <a:gridCol w="720709">
                  <a:extLst>
                    <a:ext uri="{9D8B030D-6E8A-4147-A177-3AD203B41FA5}">
                      <a16:colId xmlns:a16="http://schemas.microsoft.com/office/drawing/2014/main" val="20001"/>
                    </a:ext>
                  </a:extLst>
                </a:gridCol>
              </a:tblGrid>
              <a:tr h="35277">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00"/>
                  </a:ext>
                </a:extLst>
              </a:tr>
              <a:tr h="184780">
                <a:tc>
                  <a:txBody>
                    <a:bodyPr/>
                    <a:lstStyle/>
                    <a:p>
                      <a:pPr algn="l" fontAlgn="b"/>
                      <a:r>
                        <a:rPr lang="de-DE" sz="1100" b="0" i="0" u="none" strike="noStrike" dirty="0">
                          <a:solidFill>
                            <a:srgbClr val="000000"/>
                          </a:solidFill>
                          <a:effectLst/>
                          <a:latin typeface="Calibri" panose="020F0502020204030204" pitchFamily="34" charset="0"/>
                        </a:rPr>
                        <a:t>Französisch Polynesien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362</a:t>
                      </a:r>
                    </a:p>
                  </a:txBody>
                  <a:tcPr marL="6350" marR="6350" marT="6350" marB="0" anchor="b"/>
                </a:tc>
                <a:extLst>
                  <a:ext uri="{0D108BD9-81ED-4DB2-BD59-A6C34878D82A}">
                    <a16:rowId xmlns:a16="http://schemas.microsoft.com/office/drawing/2014/main" val="10001"/>
                  </a:ext>
                </a:extLst>
              </a:tr>
              <a:tr h="182880">
                <a:tc>
                  <a:txBody>
                    <a:bodyPr/>
                    <a:lstStyle/>
                    <a:p>
                      <a:pPr algn="l" fontAlgn="b"/>
                      <a:r>
                        <a:rPr lang="de-DE" sz="1100" b="0" i="0" u="none" strike="noStrike" dirty="0">
                          <a:solidFill>
                            <a:srgbClr val="000000"/>
                          </a:solidFill>
                          <a:effectLst/>
                          <a:latin typeface="Calibri" panose="020F0502020204030204" pitchFamily="34" charset="0"/>
                        </a:rPr>
                        <a:t>Guam</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132,7</a:t>
                      </a:r>
                    </a:p>
                  </a:txBody>
                  <a:tcPr marL="6350" marR="6350" marT="6350" marB="0" anchor="b"/>
                </a:tc>
                <a:extLst>
                  <a:ext uri="{0D108BD9-81ED-4DB2-BD59-A6C34878D82A}">
                    <a16:rowId xmlns:a16="http://schemas.microsoft.com/office/drawing/2014/main" val="10002"/>
                  </a:ext>
                </a:extLst>
              </a:tr>
            </a:tbl>
          </a:graphicData>
        </a:graphic>
      </p:graphicFrame>
      <p:sp>
        <p:nvSpPr>
          <p:cNvPr id="21" name="Textfeld 20"/>
          <p:cNvSpPr txBox="1"/>
          <p:nvPr/>
        </p:nvSpPr>
        <p:spPr>
          <a:xfrm>
            <a:off x="107504" y="5521325"/>
            <a:ext cx="1152128" cy="338554"/>
          </a:xfrm>
          <a:prstGeom prst="rect">
            <a:avLst/>
          </a:prstGeom>
          <a:noFill/>
        </p:spPr>
        <p:txBody>
          <a:bodyPr wrap="square" rtlCol="0">
            <a:spAutoFit/>
          </a:bodyPr>
          <a:lstStyle/>
          <a:p>
            <a:pPr algn="ctr"/>
            <a:r>
              <a:rPr lang="de-DE" sz="1600" b="1" dirty="0"/>
              <a:t>Ozeanien</a:t>
            </a:r>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665204" y="2185262"/>
            <a:ext cx="1286579" cy="507831"/>
          </a:xfrm>
          <a:prstGeom prst="rect">
            <a:avLst/>
          </a:prstGeom>
          <a:noFill/>
        </p:spPr>
        <p:txBody>
          <a:bodyPr wrap="square" rtlCol="0">
            <a:spAutoFit/>
          </a:bodyPr>
          <a:lstStyle/>
          <a:p>
            <a:pPr algn="ctr"/>
            <a:r>
              <a:rPr lang="de-DE" sz="1600" b="1" dirty="0"/>
              <a:t>Europa </a:t>
            </a:r>
            <a:r>
              <a:rPr lang="de-DE" sz="1100" b="1" dirty="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2506473003"/>
              </p:ext>
            </p:extLst>
          </p:nvPr>
        </p:nvGraphicFramePr>
        <p:xfrm>
          <a:off x="7364259" y="2710565"/>
          <a:ext cx="1707669" cy="3985925"/>
        </p:xfrm>
        <a:graphic>
          <a:graphicData uri="http://schemas.openxmlformats.org/drawingml/2006/table">
            <a:tbl>
              <a:tblPr>
                <a:tableStyleId>{21E4AEA4-8DFA-4A89-87EB-49C32662AFE0}</a:tableStyleId>
              </a:tblPr>
              <a:tblGrid>
                <a:gridCol w="1059597">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206424">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8853">
                <a:tc>
                  <a:txBody>
                    <a:bodyPr/>
                    <a:lstStyle/>
                    <a:p>
                      <a:pPr algn="l" fontAlgn="b"/>
                      <a:r>
                        <a:rPr lang="de-DE" sz="1100" b="0" i="0" u="none" strike="noStrike" dirty="0">
                          <a:solidFill>
                            <a:srgbClr val="000000"/>
                          </a:solidFill>
                          <a:effectLst/>
                          <a:latin typeface="Calibri" panose="020F0502020204030204" pitchFamily="34" charset="0"/>
                        </a:rPr>
                        <a:t>Georgien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753,28</a:t>
                      </a:r>
                    </a:p>
                  </a:txBody>
                  <a:tcPr marL="6350" marR="6350" marT="6350" marB="0" anchor="b"/>
                </a:tc>
                <a:extLst>
                  <a:ext uri="{0D108BD9-81ED-4DB2-BD59-A6C34878D82A}">
                    <a16:rowId xmlns:a16="http://schemas.microsoft.com/office/drawing/2014/main" val="10001"/>
                  </a:ext>
                </a:extLst>
              </a:tr>
              <a:tr h="168853">
                <a:tc>
                  <a:txBody>
                    <a:bodyPr/>
                    <a:lstStyle/>
                    <a:p>
                      <a:pPr algn="l" fontAlgn="b"/>
                      <a:r>
                        <a:rPr lang="de-DE" sz="1100" b="0" i="0" u="none" strike="noStrike">
                          <a:solidFill>
                            <a:srgbClr val="000000"/>
                          </a:solidFill>
                          <a:effectLst/>
                          <a:latin typeface="Calibri" panose="020F0502020204030204" pitchFamily="34" charset="0"/>
                        </a:rPr>
                        <a:t>Serbien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729,61</a:t>
                      </a:r>
                    </a:p>
                  </a:txBody>
                  <a:tcPr marL="6350" marR="6350" marT="6350" marB="0" anchor="b"/>
                </a:tc>
                <a:extLst>
                  <a:ext uri="{0D108BD9-81ED-4DB2-BD59-A6C34878D82A}">
                    <a16:rowId xmlns:a16="http://schemas.microsoft.com/office/drawing/2014/main" val="10011"/>
                  </a:ext>
                </a:extLst>
              </a:tr>
              <a:tr h="168853">
                <a:tc>
                  <a:txBody>
                    <a:bodyPr/>
                    <a:lstStyle/>
                    <a:p>
                      <a:pPr algn="l" fontAlgn="b"/>
                      <a:r>
                        <a:rPr lang="de-DE" sz="1100" b="0" i="0" u="none" strike="noStrike">
                          <a:solidFill>
                            <a:srgbClr val="000000"/>
                          </a:solidFill>
                          <a:effectLst/>
                          <a:latin typeface="Calibri" panose="020F0502020204030204" pitchFamily="34" charset="0"/>
                        </a:rPr>
                        <a:t>San Marino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589,21</a:t>
                      </a:r>
                    </a:p>
                  </a:txBody>
                  <a:tcPr marL="6350" marR="6350" marT="6350" marB="0" anchor="b"/>
                </a:tc>
                <a:extLst>
                  <a:ext uri="{0D108BD9-81ED-4DB2-BD59-A6C34878D82A}">
                    <a16:rowId xmlns:a16="http://schemas.microsoft.com/office/drawing/2014/main" val="10012"/>
                  </a:ext>
                </a:extLst>
              </a:tr>
              <a:tr h="168853">
                <a:tc>
                  <a:txBody>
                    <a:bodyPr/>
                    <a:lstStyle/>
                    <a:p>
                      <a:pPr algn="l" fontAlgn="b"/>
                      <a:r>
                        <a:rPr lang="de-DE" sz="1100" b="0" i="0" u="none" strike="noStrike">
                          <a:solidFill>
                            <a:srgbClr val="000000"/>
                          </a:solidFill>
                          <a:effectLst/>
                          <a:latin typeface="Calibri" panose="020F0502020204030204" pitchFamily="34" charset="0"/>
                        </a:rPr>
                        <a:t>Montenegro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550,48</a:t>
                      </a:r>
                    </a:p>
                  </a:txBody>
                  <a:tcPr marL="6350" marR="6350" marT="6350" marB="0" anchor="b"/>
                </a:tc>
                <a:extLst>
                  <a:ext uri="{0D108BD9-81ED-4DB2-BD59-A6C34878D82A}">
                    <a16:rowId xmlns:a16="http://schemas.microsoft.com/office/drawing/2014/main" val="10013"/>
                  </a:ext>
                </a:extLst>
              </a:tr>
              <a:tr h="157004">
                <a:tc>
                  <a:txBody>
                    <a:bodyPr/>
                    <a:lstStyle/>
                    <a:p>
                      <a:pPr algn="l" fontAlgn="b"/>
                      <a:r>
                        <a:rPr lang="de-DE" sz="1100" b="0" i="0" u="none" strike="noStrike">
                          <a:solidFill>
                            <a:srgbClr val="000000"/>
                          </a:solidFill>
                          <a:effectLst/>
                          <a:latin typeface="Calibri" panose="020F0502020204030204" pitchFamily="34" charset="0"/>
                        </a:rPr>
                        <a:t>Andorra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439,77</a:t>
                      </a:r>
                    </a:p>
                  </a:txBody>
                  <a:tcPr marL="6350" marR="6350" marT="6350" marB="0" anchor="b"/>
                </a:tc>
                <a:extLst>
                  <a:ext uri="{0D108BD9-81ED-4DB2-BD59-A6C34878D82A}">
                    <a16:rowId xmlns:a16="http://schemas.microsoft.com/office/drawing/2014/main" val="2567334808"/>
                  </a:ext>
                </a:extLst>
              </a:tr>
              <a:tr h="168853">
                <a:tc>
                  <a:txBody>
                    <a:bodyPr/>
                    <a:lstStyle/>
                    <a:p>
                      <a:pPr algn="l" fontAlgn="b"/>
                      <a:r>
                        <a:rPr lang="de-DE" sz="1100" b="0" i="0" u="none" strike="noStrike">
                          <a:solidFill>
                            <a:srgbClr val="000000"/>
                          </a:solidFill>
                          <a:effectLst/>
                          <a:latin typeface="Calibri" panose="020F0502020204030204" pitchFamily="34" charset="0"/>
                        </a:rPr>
                        <a:t>Nordmazedonien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317,17</a:t>
                      </a:r>
                    </a:p>
                  </a:txBody>
                  <a:tcPr marL="6350" marR="6350" marT="6350" marB="0" anchor="b"/>
                </a:tc>
                <a:extLst>
                  <a:ext uri="{0D108BD9-81ED-4DB2-BD59-A6C34878D82A}">
                    <a16:rowId xmlns:a16="http://schemas.microsoft.com/office/drawing/2014/main" val="10002"/>
                  </a:ext>
                </a:extLst>
              </a:tr>
              <a:tr h="168853">
                <a:tc>
                  <a:txBody>
                    <a:bodyPr/>
                    <a:lstStyle/>
                    <a:p>
                      <a:pPr algn="l" fontAlgn="b"/>
                      <a:r>
                        <a:rPr lang="de-DE" sz="1100" b="0" i="0" u="none" strike="noStrike">
                          <a:solidFill>
                            <a:srgbClr val="000000"/>
                          </a:solidFill>
                          <a:effectLst/>
                          <a:latin typeface="Calibri" panose="020F0502020204030204" pitchFamily="34" charset="0"/>
                        </a:rPr>
                        <a:t>Jersey</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308,92</a:t>
                      </a:r>
                    </a:p>
                  </a:txBody>
                  <a:tcPr marL="6350" marR="6350" marT="6350" marB="0" anchor="b"/>
                </a:tc>
                <a:extLst>
                  <a:ext uri="{0D108BD9-81ED-4DB2-BD59-A6C34878D82A}">
                    <a16:rowId xmlns:a16="http://schemas.microsoft.com/office/drawing/2014/main" val="10005"/>
                  </a:ext>
                </a:extLst>
              </a:tr>
              <a:tr h="168853">
                <a:tc>
                  <a:txBody>
                    <a:bodyPr/>
                    <a:lstStyle/>
                    <a:p>
                      <a:pPr algn="l" fontAlgn="b"/>
                      <a:r>
                        <a:rPr lang="de-DE" sz="1100" b="0" i="0" u="none" strike="noStrike">
                          <a:solidFill>
                            <a:srgbClr val="000000"/>
                          </a:solidFill>
                          <a:effectLst/>
                          <a:latin typeface="Calibri" panose="020F0502020204030204" pitchFamily="34" charset="0"/>
                        </a:rPr>
                        <a:t>Aserbaidschan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281,64</a:t>
                      </a:r>
                    </a:p>
                  </a:txBody>
                  <a:tcPr marL="6350" marR="6350" marT="6350" marB="0" anchor="b"/>
                </a:tc>
                <a:extLst>
                  <a:ext uri="{0D108BD9-81ED-4DB2-BD59-A6C34878D82A}">
                    <a16:rowId xmlns:a16="http://schemas.microsoft.com/office/drawing/2014/main" val="10006"/>
                  </a:ext>
                </a:extLst>
              </a:tr>
              <a:tr h="168853">
                <a:tc>
                  <a:txBody>
                    <a:bodyPr/>
                    <a:lstStyle/>
                    <a:p>
                      <a:pPr algn="l" fontAlgn="b"/>
                      <a:r>
                        <a:rPr lang="de-DE" sz="1100" b="0" i="0" u="none" strike="noStrike">
                          <a:solidFill>
                            <a:srgbClr val="000000"/>
                          </a:solidFill>
                          <a:effectLst/>
                          <a:latin typeface="Calibri" panose="020F0502020204030204" pitchFamily="34" charset="0"/>
                        </a:rPr>
                        <a:t>Bosnia and Herzegovina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252,56</a:t>
                      </a:r>
                    </a:p>
                  </a:txBody>
                  <a:tcPr marL="6350" marR="6350" marT="6350" marB="0" anchor="b"/>
                </a:tc>
                <a:extLst>
                  <a:ext uri="{0D108BD9-81ED-4DB2-BD59-A6C34878D82A}">
                    <a16:rowId xmlns:a16="http://schemas.microsoft.com/office/drawing/2014/main" val="10007"/>
                  </a:ext>
                </a:extLst>
              </a:tr>
              <a:tr h="189369">
                <a:tc>
                  <a:txBody>
                    <a:bodyPr/>
                    <a:lstStyle/>
                    <a:p>
                      <a:pPr algn="l" fontAlgn="b"/>
                      <a:r>
                        <a:rPr lang="de-DE" sz="1100" b="0" i="0" u="none" strike="noStrike">
                          <a:solidFill>
                            <a:srgbClr val="000000"/>
                          </a:solidFill>
                          <a:effectLst/>
                          <a:latin typeface="Calibri" panose="020F0502020204030204" pitchFamily="34" charset="0"/>
                        </a:rPr>
                        <a:t>Armenien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242,38</a:t>
                      </a:r>
                    </a:p>
                  </a:txBody>
                  <a:tcPr marL="6350" marR="6350" marT="6350" marB="0" anchor="b"/>
                </a:tc>
                <a:extLst>
                  <a:ext uri="{0D108BD9-81ED-4DB2-BD59-A6C34878D82A}">
                    <a16:rowId xmlns:a16="http://schemas.microsoft.com/office/drawing/2014/main" val="10008"/>
                  </a:ext>
                </a:extLst>
              </a:tr>
              <a:tr h="189369">
                <a:tc>
                  <a:txBody>
                    <a:bodyPr/>
                    <a:lstStyle/>
                    <a:p>
                      <a:pPr algn="l" fontAlgn="b"/>
                      <a:r>
                        <a:rPr lang="de-DE" sz="1100" b="0" i="0" u="none" strike="noStrike">
                          <a:solidFill>
                            <a:srgbClr val="000000"/>
                          </a:solidFill>
                          <a:effectLst/>
                          <a:latin typeface="Calibri" panose="020F0502020204030204" pitchFamily="34" charset="0"/>
                        </a:rPr>
                        <a:t>Republik Moldau</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240,03</a:t>
                      </a:r>
                    </a:p>
                  </a:txBody>
                  <a:tcPr marL="6350" marR="6350" marT="6350" marB="0" anchor="b"/>
                </a:tc>
                <a:extLst>
                  <a:ext uri="{0D108BD9-81ED-4DB2-BD59-A6C34878D82A}">
                    <a16:rowId xmlns:a16="http://schemas.microsoft.com/office/drawing/2014/main" val="2733997586"/>
                  </a:ext>
                </a:extLst>
              </a:tr>
              <a:tr h="189369">
                <a:tc>
                  <a:txBody>
                    <a:bodyPr/>
                    <a:lstStyle/>
                    <a:p>
                      <a:pPr algn="l" fontAlgn="b"/>
                      <a:r>
                        <a:rPr lang="de-DE" sz="1100" b="0" i="0" u="none" strike="noStrike">
                          <a:solidFill>
                            <a:srgbClr val="000000"/>
                          </a:solidFill>
                          <a:effectLst/>
                          <a:latin typeface="Calibri" panose="020F0502020204030204" pitchFamily="34" charset="0"/>
                        </a:rPr>
                        <a:t>Kosovo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217,18</a:t>
                      </a:r>
                    </a:p>
                  </a:txBody>
                  <a:tcPr marL="6350" marR="6350" marT="6350" marB="0" anchor="b"/>
                </a:tc>
                <a:extLst>
                  <a:ext uri="{0D108BD9-81ED-4DB2-BD59-A6C34878D82A}">
                    <a16:rowId xmlns:a16="http://schemas.microsoft.com/office/drawing/2014/main" val="67137041"/>
                  </a:ext>
                </a:extLst>
              </a:tr>
              <a:tr h="189369">
                <a:tc>
                  <a:txBody>
                    <a:bodyPr/>
                    <a:lstStyle/>
                    <a:p>
                      <a:pPr algn="l" fontAlgn="b"/>
                      <a:r>
                        <a:rPr lang="de-DE" sz="1100" b="0" i="0" u="none" strike="noStrike">
                          <a:solidFill>
                            <a:srgbClr val="000000"/>
                          </a:solidFill>
                          <a:effectLst/>
                          <a:latin typeface="Calibri" panose="020F0502020204030204" pitchFamily="34" charset="0"/>
                        </a:rPr>
                        <a:t>Ukraine</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214,77</a:t>
                      </a:r>
                    </a:p>
                  </a:txBody>
                  <a:tcPr marL="6350" marR="6350" marT="6350" marB="0" anchor="b"/>
                </a:tc>
                <a:extLst>
                  <a:ext uri="{0D108BD9-81ED-4DB2-BD59-A6C34878D82A}">
                    <a16:rowId xmlns:a16="http://schemas.microsoft.com/office/drawing/2014/main" val="371644995"/>
                  </a:ext>
                </a:extLst>
              </a:tr>
              <a:tr h="189369">
                <a:tc>
                  <a:txBody>
                    <a:bodyPr/>
                    <a:lstStyle/>
                    <a:p>
                      <a:pPr algn="l" fontAlgn="b"/>
                      <a:r>
                        <a:rPr lang="de-DE" sz="1100" b="0" i="0" u="none" strike="noStrike">
                          <a:solidFill>
                            <a:srgbClr val="000000"/>
                          </a:solidFill>
                          <a:effectLst/>
                          <a:latin typeface="Calibri" panose="020F0502020204030204" pitchFamily="34" charset="0"/>
                        </a:rPr>
                        <a:t>Albanien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187,18</a:t>
                      </a:r>
                    </a:p>
                  </a:txBody>
                  <a:tcPr marL="6350" marR="6350" marT="6350" marB="0" anchor="b"/>
                </a:tc>
                <a:extLst>
                  <a:ext uri="{0D108BD9-81ED-4DB2-BD59-A6C34878D82A}">
                    <a16:rowId xmlns:a16="http://schemas.microsoft.com/office/drawing/2014/main" val="1148955037"/>
                  </a:ext>
                </a:extLst>
              </a:tr>
              <a:tr h="189369">
                <a:tc>
                  <a:txBody>
                    <a:bodyPr/>
                    <a:lstStyle/>
                    <a:p>
                      <a:pPr algn="l" fontAlgn="b"/>
                      <a:r>
                        <a:rPr lang="de-DE" sz="1100" b="0" i="0" u="none" strike="noStrike">
                          <a:solidFill>
                            <a:srgbClr val="000000"/>
                          </a:solidFill>
                          <a:effectLst/>
                          <a:latin typeface="Calibri" panose="020F0502020204030204" pitchFamily="34" charset="0"/>
                        </a:rPr>
                        <a:t>Russische Föderation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131,25</a:t>
                      </a:r>
                    </a:p>
                  </a:txBody>
                  <a:tcPr marL="6350" marR="6350" marT="6350" marB="0" anchor="b"/>
                </a:tc>
                <a:extLst>
                  <a:ext uri="{0D108BD9-81ED-4DB2-BD59-A6C34878D82A}">
                    <a16:rowId xmlns:a16="http://schemas.microsoft.com/office/drawing/2014/main" val="3092361515"/>
                  </a:ext>
                </a:extLst>
              </a:tr>
              <a:tr h="189369">
                <a:tc>
                  <a:txBody>
                    <a:bodyPr/>
                    <a:lstStyle/>
                    <a:p>
                      <a:pPr algn="l" fontAlgn="b"/>
                      <a:r>
                        <a:rPr lang="de-DE" sz="1100" b="0" i="0" u="none" strike="noStrike">
                          <a:solidFill>
                            <a:srgbClr val="000000"/>
                          </a:solidFill>
                          <a:effectLst/>
                          <a:latin typeface="Calibri" panose="020F0502020204030204" pitchFamily="34" charset="0"/>
                        </a:rPr>
                        <a:t>Weißrussland</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126,48</a:t>
                      </a:r>
                    </a:p>
                  </a:txBody>
                  <a:tcPr marL="6350" marR="6350" marT="6350" marB="0" anchor="b"/>
                </a:tc>
                <a:extLst>
                  <a:ext uri="{0D108BD9-81ED-4DB2-BD59-A6C34878D82A}">
                    <a16:rowId xmlns:a16="http://schemas.microsoft.com/office/drawing/2014/main" val="10018"/>
                  </a:ext>
                </a:extLst>
              </a:tr>
              <a:tr h="189369">
                <a:tc>
                  <a:txBody>
                    <a:bodyPr/>
                    <a:lstStyle/>
                    <a:p>
                      <a:pPr algn="l" fontAlgn="b"/>
                      <a:r>
                        <a:rPr lang="de-DE" sz="1100" b="0" i="0" u="none" strike="noStrike">
                          <a:solidFill>
                            <a:srgbClr val="000000"/>
                          </a:solidFill>
                          <a:effectLst/>
                          <a:latin typeface="Calibri" panose="020F0502020204030204" pitchFamily="34" charset="0"/>
                        </a:rPr>
                        <a:t>Gibraltar</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115,71</a:t>
                      </a:r>
                    </a:p>
                  </a:txBody>
                  <a:tcPr marL="6350" marR="6350" marT="6350" marB="0" anchor="b"/>
                </a:tc>
                <a:extLst>
                  <a:ext uri="{0D108BD9-81ED-4DB2-BD59-A6C34878D82A}">
                    <a16:rowId xmlns:a16="http://schemas.microsoft.com/office/drawing/2014/main" val="2616513695"/>
                  </a:ext>
                </a:extLst>
              </a:tr>
              <a:tr h="189369">
                <a:tc>
                  <a:txBody>
                    <a:bodyPr/>
                    <a:lstStyle/>
                    <a:p>
                      <a:pPr algn="l" fontAlgn="b"/>
                      <a:r>
                        <a:rPr lang="de-DE" sz="1100" b="0" i="0" u="none" strike="noStrike">
                          <a:solidFill>
                            <a:srgbClr val="000000"/>
                          </a:solidFill>
                          <a:effectLst/>
                          <a:latin typeface="Calibri" panose="020F0502020204030204" pitchFamily="34" charset="0"/>
                        </a:rPr>
                        <a:t>Monaco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90,68</a:t>
                      </a:r>
                    </a:p>
                  </a:txBody>
                  <a:tcPr marL="6350" marR="6350" marT="6350" marB="0" anchor="b"/>
                </a:tc>
                <a:extLst>
                  <a:ext uri="{0D108BD9-81ED-4DB2-BD59-A6C34878D82A}">
                    <a16:rowId xmlns:a16="http://schemas.microsoft.com/office/drawing/2014/main" val="246255311"/>
                  </a:ext>
                </a:extLst>
              </a:tr>
              <a:tr h="189369">
                <a:tc>
                  <a:txBody>
                    <a:bodyPr/>
                    <a:lstStyle/>
                    <a:p>
                      <a:pPr algn="l" fontAlgn="b"/>
                      <a:r>
                        <a:rPr lang="de-DE" sz="1100" b="0" i="0" u="none" strike="noStrike" dirty="0">
                          <a:solidFill>
                            <a:srgbClr val="000000"/>
                          </a:solidFill>
                          <a:effectLst/>
                          <a:latin typeface="Calibri" panose="020F0502020204030204" pitchFamily="34" charset="0"/>
                        </a:rPr>
                        <a:t>Türkei</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55,22</a:t>
                      </a:r>
                    </a:p>
                  </a:txBody>
                  <a:tcPr marL="6350" marR="6350" marT="6350" marB="0" anchor="b"/>
                </a:tc>
                <a:extLst>
                  <a:ext uri="{0D108BD9-81ED-4DB2-BD59-A6C34878D82A}">
                    <a16:rowId xmlns:a16="http://schemas.microsoft.com/office/drawing/2014/main" val="10019"/>
                  </a:ext>
                </a:extLst>
              </a:tr>
            </a:tbl>
          </a:graphicData>
        </a:graphic>
      </p:graphicFrame>
      <p:sp>
        <p:nvSpPr>
          <p:cNvPr id="11" name="Textfeld 10"/>
          <p:cNvSpPr txBox="1"/>
          <p:nvPr/>
        </p:nvSpPr>
        <p:spPr>
          <a:xfrm>
            <a:off x="953968" y="3658158"/>
            <a:ext cx="6032758" cy="307777"/>
          </a:xfrm>
          <a:prstGeom prst="rect">
            <a:avLst/>
          </a:prstGeom>
          <a:solidFill>
            <a:schemeClr val="accent2">
              <a:lumMod val="60000"/>
              <a:lumOff val="40000"/>
            </a:schemeClr>
          </a:solidFill>
        </p:spPr>
        <p:txBody>
          <a:bodyPr wrap="square" rtlCol="0">
            <a:spAutoFit/>
          </a:bodyPr>
          <a:lstStyle/>
          <a:p>
            <a:pPr algn="ctr"/>
            <a:r>
              <a:rPr lang="de-DE" sz="1400" b="1" dirty="0"/>
              <a:t>79 Länder/Territorien mit einer 7-Tages-Inzidenz &gt; 50 Fälle / 100.000 Ew.</a:t>
            </a:r>
          </a:p>
        </p:txBody>
      </p:sp>
      <p:graphicFrame>
        <p:nvGraphicFramePr>
          <p:cNvPr id="12" name="Tabelle 11"/>
          <p:cNvGraphicFramePr>
            <a:graphicFrameLocks noGrp="1"/>
          </p:cNvGraphicFramePr>
          <p:nvPr>
            <p:extLst>
              <p:ext uri="{D42A27DB-BD31-4B8C-83A1-F6EECF244321}">
                <p14:modId xmlns:p14="http://schemas.microsoft.com/office/powerpoint/2010/main" val="1696657046"/>
              </p:ext>
            </p:extLst>
          </p:nvPr>
        </p:nvGraphicFramePr>
        <p:xfrm>
          <a:off x="1763688" y="4372202"/>
          <a:ext cx="1828176" cy="1564640"/>
        </p:xfrm>
        <a:graphic>
          <a:graphicData uri="http://schemas.openxmlformats.org/drawingml/2006/table">
            <a:tbl>
              <a:tblPr>
                <a:tableStyleId>{21E4AEA4-8DFA-4A89-87EB-49C32662AFE0}</a:tableStyleId>
              </a:tblPr>
              <a:tblGrid>
                <a:gridCol w="1134370">
                  <a:extLst>
                    <a:ext uri="{9D8B030D-6E8A-4147-A177-3AD203B41FA5}">
                      <a16:colId xmlns:a16="http://schemas.microsoft.com/office/drawing/2014/main" val="20000"/>
                    </a:ext>
                  </a:extLst>
                </a:gridCol>
                <a:gridCol w="693806">
                  <a:extLst>
                    <a:ext uri="{9D8B030D-6E8A-4147-A177-3AD203B41FA5}">
                      <a16:colId xmlns:a16="http://schemas.microsoft.com/office/drawing/2014/main" val="20001"/>
                    </a:ext>
                  </a:extLst>
                </a:gridCol>
              </a:tblGrid>
              <a:tr h="16159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8853">
                <a:tc>
                  <a:txBody>
                    <a:bodyPr/>
                    <a:lstStyle/>
                    <a:p>
                      <a:pPr algn="l" fontAlgn="b"/>
                      <a:r>
                        <a:rPr lang="de-DE" sz="1100" b="0" i="0" u="none" strike="noStrike" dirty="0">
                          <a:solidFill>
                            <a:srgbClr val="000000"/>
                          </a:solidFill>
                          <a:effectLst/>
                          <a:latin typeface="Calibri"/>
                        </a:rPr>
                        <a:t>Belize</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500,58</a:t>
                      </a:r>
                    </a:p>
                  </a:txBody>
                  <a:tcPr marL="6350" marR="6350" marT="6350" marB="0" anchor="b"/>
                </a:tc>
                <a:extLst>
                  <a:ext uri="{0D108BD9-81ED-4DB2-BD59-A6C34878D82A}">
                    <a16:rowId xmlns:a16="http://schemas.microsoft.com/office/drawing/2014/main" val="10001"/>
                  </a:ext>
                </a:extLst>
              </a:tr>
              <a:tr h="168853">
                <a:tc>
                  <a:txBody>
                    <a:bodyPr/>
                    <a:lstStyle/>
                    <a:p>
                      <a:pPr algn="l" fontAlgn="b"/>
                      <a:r>
                        <a:rPr lang="de-DE" sz="1100" b="0" i="0" u="none" strike="noStrike" dirty="0">
                          <a:solidFill>
                            <a:srgbClr val="000000"/>
                          </a:solidFill>
                          <a:effectLst/>
                          <a:latin typeface="+mn-lt"/>
                        </a:rPr>
                        <a:t>Curacao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460,77</a:t>
                      </a:r>
                    </a:p>
                  </a:txBody>
                  <a:tcPr marL="6350" marR="6350" marT="6350" marB="0" anchor="b"/>
                </a:tc>
                <a:extLst>
                  <a:ext uri="{0D108BD9-81ED-4DB2-BD59-A6C34878D82A}">
                    <a16:rowId xmlns:a16="http://schemas.microsoft.com/office/drawing/2014/main" val="10002"/>
                  </a:ext>
                </a:extLst>
              </a:tr>
              <a:tr h="135084">
                <a:tc>
                  <a:txBody>
                    <a:bodyPr/>
                    <a:lstStyle/>
                    <a:p>
                      <a:pPr algn="l" fontAlgn="b"/>
                      <a:r>
                        <a:rPr lang="de-DE" sz="1100" b="0" i="0" u="none" strike="noStrike" dirty="0">
                          <a:solidFill>
                            <a:srgbClr val="000000"/>
                          </a:solidFill>
                          <a:effectLst/>
                          <a:latin typeface="Calibri" panose="020F0502020204030204" pitchFamily="34" charset="0"/>
                        </a:rPr>
                        <a:t>Vereinigte Staaten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406,28</a:t>
                      </a:r>
                    </a:p>
                  </a:txBody>
                  <a:tcPr marL="6350" marR="6350" marT="6350" marB="0" anchor="b"/>
                </a:tc>
                <a:extLst>
                  <a:ext uri="{0D108BD9-81ED-4DB2-BD59-A6C34878D82A}">
                    <a16:rowId xmlns:a16="http://schemas.microsoft.com/office/drawing/2014/main" val="10003"/>
                  </a:ext>
                </a:extLst>
              </a:tr>
              <a:tr h="168853">
                <a:tc>
                  <a:txBody>
                    <a:bodyPr/>
                    <a:lstStyle/>
                    <a:p>
                      <a:pPr algn="l" fontAlgn="b"/>
                      <a:r>
                        <a:rPr lang="de-DE" sz="1100" b="0" i="0" u="none" strike="noStrike" dirty="0">
                          <a:solidFill>
                            <a:srgbClr val="000000"/>
                          </a:solidFill>
                          <a:effectLst/>
                          <a:latin typeface="Calibri" panose="020F0502020204030204" pitchFamily="34" charset="0"/>
                        </a:rPr>
                        <a:t>Panama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293,28</a:t>
                      </a:r>
                    </a:p>
                  </a:txBody>
                  <a:tcPr marL="6350" marR="6350" marT="6350" marB="0" anchor="b"/>
                </a:tc>
                <a:extLst>
                  <a:ext uri="{0D108BD9-81ED-4DB2-BD59-A6C34878D82A}">
                    <a16:rowId xmlns:a16="http://schemas.microsoft.com/office/drawing/2014/main" val="10004"/>
                  </a:ext>
                </a:extLst>
              </a:tr>
              <a:tr h="168853">
                <a:tc>
                  <a:txBody>
                    <a:bodyPr/>
                    <a:lstStyle/>
                    <a:p>
                      <a:pPr algn="l" fontAlgn="b"/>
                      <a:r>
                        <a:rPr lang="de-DE" sz="1100" b="0" i="0" u="none" strike="noStrike" dirty="0" err="1">
                          <a:solidFill>
                            <a:srgbClr val="000000"/>
                          </a:solidFill>
                          <a:effectLst/>
                          <a:latin typeface="Calibri" panose="020F0502020204030204" pitchFamily="34" charset="0"/>
                        </a:rPr>
                        <a:t>Sint</a:t>
                      </a:r>
                      <a:r>
                        <a:rPr lang="de-DE" sz="1100" b="0" i="0" u="none" strike="noStrike" dirty="0">
                          <a:solidFill>
                            <a:srgbClr val="000000"/>
                          </a:solidFill>
                          <a:effectLst/>
                          <a:latin typeface="Calibri" panose="020F0502020204030204" pitchFamily="34" charset="0"/>
                        </a:rPr>
                        <a:t> Maarten (NL</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181,65</a:t>
                      </a:r>
                    </a:p>
                  </a:txBody>
                  <a:tcPr marL="6350" marR="6350" marT="6350" marB="0" anchor="b"/>
                </a:tc>
                <a:extLst>
                  <a:ext uri="{0D108BD9-81ED-4DB2-BD59-A6C34878D82A}">
                    <a16:rowId xmlns:a16="http://schemas.microsoft.com/office/drawing/2014/main" val="10005"/>
                  </a:ext>
                </a:extLst>
              </a:tr>
              <a:tr h="168853">
                <a:tc>
                  <a:txBody>
                    <a:bodyPr/>
                    <a:lstStyle/>
                    <a:p>
                      <a:pPr algn="l" fontAlgn="b"/>
                      <a:r>
                        <a:rPr lang="de-DE" sz="1100" b="0" i="0" u="none" strike="noStrike" dirty="0">
                          <a:solidFill>
                            <a:srgbClr val="000000"/>
                          </a:solidFill>
                          <a:effectLst/>
                          <a:latin typeface="Calibri" panose="020F0502020204030204" pitchFamily="34" charset="0"/>
                        </a:rPr>
                        <a:t>Puerto Rico</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176,45</a:t>
                      </a:r>
                    </a:p>
                  </a:txBody>
                  <a:tcPr marL="6350" marR="6350" marT="6350" marB="0" anchor="b"/>
                </a:tc>
                <a:extLst>
                  <a:ext uri="{0D108BD9-81ED-4DB2-BD59-A6C34878D82A}">
                    <a16:rowId xmlns:a16="http://schemas.microsoft.com/office/drawing/2014/main" val="10006"/>
                  </a:ext>
                </a:extLst>
              </a:tr>
              <a:tr h="157004">
                <a:tc>
                  <a:txBody>
                    <a:bodyPr/>
                    <a:lstStyle/>
                    <a:p>
                      <a:pPr algn="l" fontAlgn="b"/>
                      <a:r>
                        <a:rPr lang="de-DE" sz="1100" b="0" i="0" u="none" strike="noStrike" dirty="0">
                          <a:solidFill>
                            <a:srgbClr val="000000"/>
                          </a:solidFill>
                          <a:effectLst/>
                          <a:latin typeface="Calibri" panose="020F0502020204030204" pitchFamily="34" charset="0"/>
                        </a:rPr>
                        <a:t>Brasilien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135,94</a:t>
                      </a:r>
                    </a:p>
                  </a:txBody>
                  <a:tcPr marL="6350" marR="6350" marT="6350" marB="0" anchor="b"/>
                </a:tc>
                <a:extLst>
                  <a:ext uri="{0D108BD9-81ED-4DB2-BD59-A6C34878D82A}">
                    <a16:rowId xmlns:a16="http://schemas.microsoft.com/office/drawing/2014/main" val="10007"/>
                  </a:ext>
                </a:extLst>
              </a:tr>
              <a:tr h="168853">
                <a:tc>
                  <a:txBody>
                    <a:bodyPr/>
                    <a:lstStyle/>
                    <a:p>
                      <a:pPr algn="l" fontAlgn="b"/>
                      <a:r>
                        <a:rPr lang="de-DE" sz="1100" b="0" i="0" u="none" strike="noStrike" dirty="0">
                          <a:solidFill>
                            <a:srgbClr val="000000"/>
                          </a:solidFill>
                          <a:effectLst/>
                          <a:latin typeface="Calibri" panose="020F0502020204030204" pitchFamily="34" charset="0"/>
                        </a:rPr>
                        <a:t>Costa Rica</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130,6</a:t>
                      </a:r>
                    </a:p>
                  </a:txBody>
                  <a:tcPr marL="6350" marR="6350" marT="635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60143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F16548EC-AFD4-4D67-9921-A90618193C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7567" y="1210518"/>
            <a:ext cx="6362700" cy="5308600"/>
          </a:xfrm>
          <a:prstGeom prst="rect">
            <a:avLst/>
          </a:prstGeom>
        </p:spPr>
      </p:pic>
      <p:sp>
        <p:nvSpPr>
          <p:cNvPr id="5" name="Titel 4"/>
          <p:cNvSpPr txBox="1">
            <a:spLocks/>
          </p:cNvSpPr>
          <p:nvPr/>
        </p:nvSpPr>
        <p:spPr>
          <a:xfrm>
            <a:off x="179512"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Einwohner – EU/EWR/UK/CH</a:t>
            </a:r>
          </a:p>
        </p:txBody>
      </p:sp>
      <p:cxnSp>
        <p:nvCxnSpPr>
          <p:cNvPr id="6" name="Gerade Verbindung 5"/>
          <p:cNvCxnSpPr/>
          <p:nvPr/>
        </p:nvCxnSpPr>
        <p:spPr>
          <a:xfrm>
            <a:off x="0" y="404664"/>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06.12.2020</a:t>
            </a:r>
          </a:p>
        </p:txBody>
      </p:sp>
      <p:sp>
        <p:nvSpPr>
          <p:cNvPr id="7" name="Textfeld 6"/>
          <p:cNvSpPr txBox="1"/>
          <p:nvPr/>
        </p:nvSpPr>
        <p:spPr>
          <a:xfrm>
            <a:off x="575556" y="378237"/>
            <a:ext cx="2304256" cy="400110"/>
          </a:xfrm>
          <a:prstGeom prst="rect">
            <a:avLst/>
          </a:prstGeom>
          <a:noFill/>
        </p:spPr>
        <p:txBody>
          <a:bodyPr wrap="square" rtlCol="0">
            <a:spAutoFit/>
          </a:bodyPr>
          <a:lstStyle/>
          <a:p>
            <a:pPr algn="ctr"/>
            <a:r>
              <a:rPr lang="de-DE" sz="2000" b="1" dirty="0"/>
              <a:t>Europa </a:t>
            </a:r>
            <a:r>
              <a:rPr lang="de-DE" sz="1400" b="1" dirty="0"/>
              <a:t>(EU/EWR/UK/CH</a:t>
            </a:r>
            <a:r>
              <a:rPr lang="de-DE" sz="1100" b="1" dirty="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216529552"/>
              </p:ext>
            </p:extLst>
          </p:nvPr>
        </p:nvGraphicFramePr>
        <p:xfrm>
          <a:off x="271562" y="746589"/>
          <a:ext cx="2808312" cy="5729580"/>
        </p:xfrm>
        <a:graphic>
          <a:graphicData uri="http://schemas.openxmlformats.org/drawingml/2006/table">
            <a:tbl>
              <a:tblPr>
                <a:tableStyleId>{21E4AEA4-8DFA-4A89-87EB-49C32662AFE0}</a:tableStyleId>
              </a:tblPr>
              <a:tblGrid>
                <a:gridCol w="144016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tblGrid>
              <a:tr h="238100">
                <a:tc>
                  <a:txBody>
                    <a:bodyPr/>
                    <a:lstStyle/>
                    <a:p>
                      <a:pPr algn="l" fontAlgn="b"/>
                      <a:r>
                        <a:rPr lang="de-DE" sz="1000" b="1" u="none" strike="noStrike" dirty="0">
                          <a:effectLst/>
                          <a:latin typeface="+mn-lt"/>
                        </a:rPr>
                        <a:t>Land</a:t>
                      </a:r>
                      <a:endParaRPr lang="de-DE" sz="1000" b="1" i="0" u="none" strike="noStrike" dirty="0">
                        <a:solidFill>
                          <a:srgbClr val="000000"/>
                        </a:solidFill>
                        <a:effectLst/>
                        <a:latin typeface="+mn-lt"/>
                      </a:endParaRPr>
                    </a:p>
                  </a:txBody>
                  <a:tcPr marL="9525" marR="9525" marT="9525" marB="0" anchor="b"/>
                </a:tc>
                <a:tc>
                  <a:txBody>
                    <a:bodyPr/>
                    <a:lstStyle/>
                    <a:p>
                      <a:pPr algn="l" fontAlgn="b"/>
                      <a:r>
                        <a:rPr lang="de-DE" sz="1000" b="1" u="none" strike="noStrike" dirty="0">
                          <a:effectLst/>
                          <a:latin typeface="+mn-lt"/>
                        </a:rPr>
                        <a:t>Inzidenz 7T</a:t>
                      </a:r>
                      <a:endParaRPr lang="de-DE" sz="1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0">
                <a:tc>
                  <a:txBody>
                    <a:bodyPr/>
                    <a:lstStyle/>
                    <a:p>
                      <a:pPr algn="l" fontAlgn="b"/>
                      <a:r>
                        <a:rPr lang="de-DE" sz="1100" b="0" i="0" u="none" strike="noStrike" dirty="0">
                          <a:solidFill>
                            <a:srgbClr val="000000"/>
                          </a:solidFill>
                          <a:effectLst/>
                          <a:latin typeface="Calibri" panose="020F0502020204030204" pitchFamily="34" charset="0"/>
                        </a:rPr>
                        <a:t>Luxemburg</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587,72</a:t>
                      </a:r>
                    </a:p>
                  </a:txBody>
                  <a:tcPr marL="6350" marR="6350" marT="6350" marB="0" anchor="b"/>
                </a:tc>
                <a:extLst>
                  <a:ext uri="{0D108BD9-81ED-4DB2-BD59-A6C34878D82A}">
                    <a16:rowId xmlns:a16="http://schemas.microsoft.com/office/drawing/2014/main" val="10023"/>
                  </a:ext>
                </a:extLst>
              </a:tr>
              <a:tr h="190500">
                <a:tc>
                  <a:txBody>
                    <a:bodyPr/>
                    <a:lstStyle/>
                    <a:p>
                      <a:pPr algn="l" fontAlgn="b"/>
                      <a:r>
                        <a:rPr lang="de-DE" sz="1100" b="0" i="0" u="none" strike="noStrike">
                          <a:solidFill>
                            <a:srgbClr val="000000"/>
                          </a:solidFill>
                          <a:effectLst/>
                          <a:latin typeface="Calibri" panose="020F0502020204030204" pitchFamily="34" charset="0"/>
                        </a:rPr>
                        <a:t>Kroatien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582,91</a:t>
                      </a:r>
                    </a:p>
                  </a:txBody>
                  <a:tcPr marL="6350" marR="6350" marT="6350" marB="0" anchor="b"/>
                </a:tc>
                <a:extLst>
                  <a:ext uri="{0D108BD9-81ED-4DB2-BD59-A6C34878D82A}">
                    <a16:rowId xmlns:a16="http://schemas.microsoft.com/office/drawing/2014/main" val="10001"/>
                  </a:ext>
                </a:extLst>
              </a:tr>
              <a:tr h="190500">
                <a:tc>
                  <a:txBody>
                    <a:bodyPr/>
                    <a:lstStyle/>
                    <a:p>
                      <a:pPr algn="l" fontAlgn="b"/>
                      <a:r>
                        <a:rPr lang="de-DE" sz="1100" b="0" i="0" u="none" strike="noStrike">
                          <a:solidFill>
                            <a:srgbClr val="000000"/>
                          </a:solidFill>
                          <a:effectLst/>
                          <a:latin typeface="Calibri" panose="020F0502020204030204" pitchFamily="34" charset="0"/>
                        </a:rPr>
                        <a:t>Litauen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517,36</a:t>
                      </a:r>
                    </a:p>
                  </a:txBody>
                  <a:tcPr marL="6350" marR="6350" marT="6350" marB="0" anchor="b"/>
                </a:tc>
                <a:extLst>
                  <a:ext uri="{0D108BD9-81ED-4DB2-BD59-A6C34878D82A}">
                    <a16:rowId xmlns:a16="http://schemas.microsoft.com/office/drawing/2014/main" val="10024"/>
                  </a:ext>
                </a:extLst>
              </a:tr>
              <a:tr h="190500">
                <a:tc>
                  <a:txBody>
                    <a:bodyPr/>
                    <a:lstStyle/>
                    <a:p>
                      <a:pPr algn="l" fontAlgn="b"/>
                      <a:r>
                        <a:rPr lang="de-DE" sz="1100" b="0" i="0" u="none" strike="noStrike">
                          <a:solidFill>
                            <a:srgbClr val="000000"/>
                          </a:solidFill>
                          <a:effectLst/>
                          <a:latin typeface="Calibri" panose="020F0502020204030204" pitchFamily="34" charset="0"/>
                        </a:rPr>
                        <a:t>Slowenien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505,12</a:t>
                      </a:r>
                    </a:p>
                  </a:txBody>
                  <a:tcPr marL="6350" marR="6350" marT="6350" marB="0" anchor="b"/>
                </a:tc>
                <a:extLst>
                  <a:ext uri="{0D108BD9-81ED-4DB2-BD59-A6C34878D82A}">
                    <a16:rowId xmlns:a16="http://schemas.microsoft.com/office/drawing/2014/main" val="2553330640"/>
                  </a:ext>
                </a:extLst>
              </a:tr>
              <a:tr h="190500">
                <a:tc>
                  <a:txBody>
                    <a:bodyPr/>
                    <a:lstStyle/>
                    <a:p>
                      <a:pPr algn="l" fontAlgn="b"/>
                      <a:r>
                        <a:rPr lang="de-DE" sz="1100" b="0" i="0" u="none" strike="noStrike">
                          <a:solidFill>
                            <a:srgbClr val="000000"/>
                          </a:solidFill>
                          <a:effectLst/>
                          <a:latin typeface="Calibri" panose="020F0502020204030204" pitchFamily="34" charset="0"/>
                        </a:rPr>
                        <a:t>Ungarn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396,52</a:t>
                      </a:r>
                    </a:p>
                  </a:txBody>
                  <a:tcPr marL="6350" marR="6350" marT="6350" marB="0" anchor="b"/>
                </a:tc>
                <a:extLst>
                  <a:ext uri="{0D108BD9-81ED-4DB2-BD59-A6C34878D82A}">
                    <a16:rowId xmlns:a16="http://schemas.microsoft.com/office/drawing/2014/main" val="10025"/>
                  </a:ext>
                </a:extLst>
              </a:tr>
              <a:tr h="190500">
                <a:tc>
                  <a:txBody>
                    <a:bodyPr/>
                    <a:lstStyle/>
                    <a:p>
                      <a:pPr algn="l" fontAlgn="b"/>
                      <a:r>
                        <a:rPr lang="de-DE" sz="1100" b="0" i="0" u="none" strike="noStrike">
                          <a:solidFill>
                            <a:srgbClr val="000000"/>
                          </a:solidFill>
                          <a:effectLst/>
                          <a:latin typeface="Calibri" panose="020F0502020204030204" pitchFamily="34" charset="0"/>
                        </a:rPr>
                        <a:t>Liechtenstein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320,5</a:t>
                      </a:r>
                    </a:p>
                  </a:txBody>
                  <a:tcPr marL="6350" marR="6350" marT="6350" marB="0" anchor="b"/>
                </a:tc>
                <a:extLst>
                  <a:ext uri="{0D108BD9-81ED-4DB2-BD59-A6C34878D82A}">
                    <a16:rowId xmlns:a16="http://schemas.microsoft.com/office/drawing/2014/main" val="10026"/>
                  </a:ext>
                </a:extLst>
              </a:tr>
              <a:tr h="190500">
                <a:tc>
                  <a:txBody>
                    <a:bodyPr/>
                    <a:lstStyle/>
                    <a:p>
                      <a:pPr algn="l" fontAlgn="b"/>
                      <a:r>
                        <a:rPr lang="de-DE" sz="1100" b="0" i="0" u="none" strike="noStrike" dirty="0">
                          <a:solidFill>
                            <a:srgbClr val="000000"/>
                          </a:solidFill>
                          <a:effectLst/>
                          <a:latin typeface="Calibri" panose="020F0502020204030204" pitchFamily="34" charset="0"/>
                        </a:rPr>
                        <a:t>Schweiz</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305,27</a:t>
                      </a:r>
                    </a:p>
                  </a:txBody>
                  <a:tcPr marL="6350" marR="6350" marT="6350" marB="0" anchor="b"/>
                </a:tc>
                <a:extLst>
                  <a:ext uri="{0D108BD9-81ED-4DB2-BD59-A6C34878D82A}">
                    <a16:rowId xmlns:a16="http://schemas.microsoft.com/office/drawing/2014/main" val="2200746154"/>
                  </a:ext>
                </a:extLst>
              </a:tr>
              <a:tr h="190500">
                <a:tc>
                  <a:txBody>
                    <a:bodyPr/>
                    <a:lstStyle/>
                    <a:p>
                      <a:pPr algn="l" fontAlgn="b"/>
                      <a:r>
                        <a:rPr lang="de-DE" sz="1100" b="0" i="0" u="none" strike="noStrike" dirty="0">
                          <a:solidFill>
                            <a:srgbClr val="000000"/>
                          </a:solidFill>
                          <a:effectLst/>
                          <a:latin typeface="Calibri" panose="020F0502020204030204" pitchFamily="34" charset="0"/>
                        </a:rPr>
                        <a:t>Schweden</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272,81</a:t>
                      </a:r>
                    </a:p>
                  </a:txBody>
                  <a:tcPr marL="6350" marR="6350" marT="6350" marB="0" anchor="b"/>
                </a:tc>
                <a:extLst>
                  <a:ext uri="{0D108BD9-81ED-4DB2-BD59-A6C34878D82A}">
                    <a16:rowId xmlns:a16="http://schemas.microsoft.com/office/drawing/2014/main" val="10002"/>
                  </a:ext>
                </a:extLst>
              </a:tr>
              <a:tr h="190500">
                <a:tc>
                  <a:txBody>
                    <a:bodyPr/>
                    <a:lstStyle/>
                    <a:p>
                      <a:pPr algn="l" fontAlgn="b"/>
                      <a:r>
                        <a:rPr lang="de-DE" sz="1100" b="0" i="0" u="none" strike="noStrike">
                          <a:solidFill>
                            <a:srgbClr val="000000"/>
                          </a:solidFill>
                          <a:effectLst/>
                          <a:latin typeface="Calibri" panose="020F0502020204030204" pitchFamily="34" charset="0"/>
                        </a:rPr>
                        <a:t>Bulgarien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272,81</a:t>
                      </a:r>
                    </a:p>
                  </a:txBody>
                  <a:tcPr marL="6350" marR="6350" marT="6350" marB="0" anchor="b"/>
                </a:tc>
                <a:extLst>
                  <a:ext uri="{0D108BD9-81ED-4DB2-BD59-A6C34878D82A}">
                    <a16:rowId xmlns:a16="http://schemas.microsoft.com/office/drawing/2014/main" val="3279419099"/>
                  </a:ext>
                </a:extLst>
              </a:tr>
              <a:tr h="190500">
                <a:tc>
                  <a:txBody>
                    <a:bodyPr/>
                    <a:lstStyle/>
                    <a:p>
                      <a:pPr algn="l" fontAlgn="b"/>
                      <a:r>
                        <a:rPr lang="de-DE" sz="1100" b="0" i="0" u="none" strike="noStrike">
                          <a:solidFill>
                            <a:srgbClr val="000000"/>
                          </a:solidFill>
                          <a:effectLst/>
                          <a:latin typeface="Calibri" panose="020F0502020204030204" pitchFamily="34" charset="0"/>
                        </a:rPr>
                        <a:t>Portugal</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271,82</a:t>
                      </a:r>
                    </a:p>
                  </a:txBody>
                  <a:tcPr marL="6350" marR="6350" marT="6350" marB="0" anchor="b"/>
                </a:tc>
                <a:extLst>
                  <a:ext uri="{0D108BD9-81ED-4DB2-BD59-A6C34878D82A}">
                    <a16:rowId xmlns:a16="http://schemas.microsoft.com/office/drawing/2014/main" val="10027"/>
                  </a:ext>
                </a:extLst>
              </a:tr>
              <a:tr h="190500">
                <a:tc>
                  <a:txBody>
                    <a:bodyPr/>
                    <a:lstStyle/>
                    <a:p>
                      <a:pPr algn="l" fontAlgn="b"/>
                      <a:r>
                        <a:rPr lang="de-DE" sz="1100" b="0" i="0" u="none" strike="noStrike">
                          <a:solidFill>
                            <a:srgbClr val="000000"/>
                          </a:solidFill>
                          <a:effectLst/>
                          <a:latin typeface="Calibri" panose="020F0502020204030204" pitchFamily="34" charset="0"/>
                        </a:rPr>
                        <a:t>Österreich</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270,42</a:t>
                      </a:r>
                    </a:p>
                  </a:txBody>
                  <a:tcPr marL="6350" marR="6350" marT="6350" marB="0" anchor="b"/>
                </a:tc>
                <a:extLst>
                  <a:ext uri="{0D108BD9-81ED-4DB2-BD59-A6C34878D82A}">
                    <a16:rowId xmlns:a16="http://schemas.microsoft.com/office/drawing/2014/main" val="3480813539"/>
                  </a:ext>
                </a:extLst>
              </a:tr>
              <a:tr h="190500">
                <a:tc>
                  <a:txBody>
                    <a:bodyPr/>
                    <a:lstStyle/>
                    <a:p>
                      <a:pPr algn="l" fontAlgn="b"/>
                      <a:r>
                        <a:rPr lang="de-DE" sz="1100" b="0" i="0" u="none" strike="noStrike">
                          <a:solidFill>
                            <a:srgbClr val="000000"/>
                          </a:solidFill>
                          <a:effectLst/>
                          <a:latin typeface="Calibri" panose="020F0502020204030204" pitchFamily="34" charset="0"/>
                        </a:rPr>
                        <a:t>Italien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240,99</a:t>
                      </a:r>
                    </a:p>
                  </a:txBody>
                  <a:tcPr marL="6350" marR="6350" marT="6350" marB="0" anchor="b"/>
                </a:tc>
                <a:extLst>
                  <a:ext uri="{0D108BD9-81ED-4DB2-BD59-A6C34878D82A}">
                    <a16:rowId xmlns:a16="http://schemas.microsoft.com/office/drawing/2014/main" val="2561997928"/>
                  </a:ext>
                </a:extLst>
              </a:tr>
              <a:tr h="190500">
                <a:tc>
                  <a:txBody>
                    <a:bodyPr/>
                    <a:lstStyle/>
                    <a:p>
                      <a:pPr algn="l" fontAlgn="b"/>
                      <a:r>
                        <a:rPr lang="de-DE" sz="1100" b="0" i="0" u="none" strike="noStrike">
                          <a:solidFill>
                            <a:srgbClr val="000000"/>
                          </a:solidFill>
                          <a:effectLst/>
                          <a:latin typeface="Calibri" panose="020F0502020204030204" pitchFamily="34" charset="0"/>
                        </a:rPr>
                        <a:t>Tschechische Republik</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239,72</a:t>
                      </a:r>
                    </a:p>
                  </a:txBody>
                  <a:tcPr marL="6350" marR="6350" marT="6350" marB="0" anchor="b"/>
                </a:tc>
                <a:extLst>
                  <a:ext uri="{0D108BD9-81ED-4DB2-BD59-A6C34878D82A}">
                    <a16:rowId xmlns:a16="http://schemas.microsoft.com/office/drawing/2014/main" val="2800269870"/>
                  </a:ext>
                </a:extLst>
              </a:tr>
              <a:tr h="124559">
                <a:tc>
                  <a:txBody>
                    <a:bodyPr/>
                    <a:lstStyle/>
                    <a:p>
                      <a:pPr algn="l" fontAlgn="b"/>
                      <a:r>
                        <a:rPr lang="de-DE" sz="1100" b="0" i="0" u="none" strike="noStrike">
                          <a:solidFill>
                            <a:srgbClr val="000000"/>
                          </a:solidFill>
                          <a:effectLst/>
                          <a:latin typeface="Calibri" panose="020F0502020204030204" pitchFamily="34" charset="0"/>
                        </a:rPr>
                        <a:t>Zypern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222,63</a:t>
                      </a:r>
                    </a:p>
                  </a:txBody>
                  <a:tcPr marL="6350" marR="6350" marT="6350" marB="0" anchor="b"/>
                </a:tc>
                <a:extLst>
                  <a:ext uri="{0D108BD9-81ED-4DB2-BD59-A6C34878D82A}">
                    <a16:rowId xmlns:a16="http://schemas.microsoft.com/office/drawing/2014/main" val="3509392694"/>
                  </a:ext>
                </a:extLst>
              </a:tr>
              <a:tr h="190500">
                <a:tc>
                  <a:txBody>
                    <a:bodyPr/>
                    <a:lstStyle/>
                    <a:p>
                      <a:pPr algn="l" fontAlgn="b"/>
                      <a:r>
                        <a:rPr lang="de-DE" sz="1100" b="0" i="0" u="none" strike="noStrike">
                          <a:solidFill>
                            <a:srgbClr val="000000"/>
                          </a:solidFill>
                          <a:effectLst/>
                          <a:latin typeface="Calibri" panose="020F0502020204030204" pitchFamily="34" charset="0"/>
                        </a:rPr>
                        <a:t>Lettland</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220,11</a:t>
                      </a:r>
                    </a:p>
                  </a:txBody>
                  <a:tcPr marL="6350" marR="6350" marT="6350" marB="0" anchor="b"/>
                </a:tc>
                <a:extLst>
                  <a:ext uri="{0D108BD9-81ED-4DB2-BD59-A6C34878D82A}">
                    <a16:rowId xmlns:a16="http://schemas.microsoft.com/office/drawing/2014/main" val="10003"/>
                  </a:ext>
                </a:extLst>
              </a:tr>
              <a:tr h="190500">
                <a:tc>
                  <a:txBody>
                    <a:bodyPr/>
                    <a:lstStyle/>
                    <a:p>
                      <a:pPr algn="l" fontAlgn="b"/>
                      <a:r>
                        <a:rPr lang="de-DE" sz="1100" b="0" i="0" u="none" strike="noStrike">
                          <a:solidFill>
                            <a:srgbClr val="000000"/>
                          </a:solidFill>
                          <a:effectLst/>
                          <a:latin typeface="Calibri" panose="020F0502020204030204" pitchFamily="34" charset="0"/>
                        </a:rPr>
                        <a:t>Rumänien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218,2</a:t>
                      </a:r>
                    </a:p>
                  </a:txBody>
                  <a:tcPr marL="6350" marR="6350" marT="6350" marB="0" anchor="b"/>
                </a:tc>
                <a:extLst>
                  <a:ext uri="{0D108BD9-81ED-4DB2-BD59-A6C34878D82A}">
                    <a16:rowId xmlns:a16="http://schemas.microsoft.com/office/drawing/2014/main" val="2211973429"/>
                  </a:ext>
                </a:extLst>
              </a:tr>
              <a:tr h="190500">
                <a:tc>
                  <a:txBody>
                    <a:bodyPr/>
                    <a:lstStyle/>
                    <a:p>
                      <a:pPr algn="l" fontAlgn="b"/>
                      <a:r>
                        <a:rPr lang="de-DE" sz="1100" b="0" i="0" u="none" strike="noStrike">
                          <a:solidFill>
                            <a:srgbClr val="000000"/>
                          </a:solidFill>
                          <a:effectLst/>
                          <a:latin typeface="Calibri" panose="020F0502020204030204" pitchFamily="34" charset="0"/>
                        </a:rPr>
                        <a:t>Niederlande</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214,61</a:t>
                      </a:r>
                    </a:p>
                  </a:txBody>
                  <a:tcPr marL="6350" marR="6350" marT="6350" marB="0" anchor="b"/>
                </a:tc>
                <a:extLst>
                  <a:ext uri="{0D108BD9-81ED-4DB2-BD59-A6C34878D82A}">
                    <a16:rowId xmlns:a16="http://schemas.microsoft.com/office/drawing/2014/main" val="10004"/>
                  </a:ext>
                </a:extLst>
              </a:tr>
              <a:tr h="190500">
                <a:tc>
                  <a:txBody>
                    <a:bodyPr/>
                    <a:lstStyle/>
                    <a:p>
                      <a:pPr algn="l" fontAlgn="b"/>
                      <a:r>
                        <a:rPr lang="de-DE" sz="1100" b="0" i="0" u="none" strike="noStrike">
                          <a:solidFill>
                            <a:srgbClr val="000000"/>
                          </a:solidFill>
                          <a:effectLst/>
                          <a:latin typeface="Calibri" panose="020F0502020204030204" pitchFamily="34" charset="0"/>
                        </a:rPr>
                        <a:t>Polen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212,47</a:t>
                      </a:r>
                    </a:p>
                  </a:txBody>
                  <a:tcPr marL="6350" marR="6350" marT="6350" marB="0" anchor="b"/>
                </a:tc>
                <a:extLst>
                  <a:ext uri="{0D108BD9-81ED-4DB2-BD59-A6C34878D82A}">
                    <a16:rowId xmlns:a16="http://schemas.microsoft.com/office/drawing/2014/main" val="10005"/>
                  </a:ext>
                </a:extLst>
              </a:tr>
              <a:tr h="190500">
                <a:tc>
                  <a:txBody>
                    <a:bodyPr/>
                    <a:lstStyle/>
                    <a:p>
                      <a:pPr algn="l" fontAlgn="b"/>
                      <a:r>
                        <a:rPr lang="de-DE" sz="1100" b="0" i="0" u="none" strike="noStrike">
                          <a:solidFill>
                            <a:srgbClr val="000000"/>
                          </a:solidFill>
                          <a:effectLst/>
                          <a:latin typeface="Calibri" panose="020F0502020204030204" pitchFamily="34" charset="0"/>
                        </a:rPr>
                        <a:t>Estland</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211,5</a:t>
                      </a:r>
                    </a:p>
                  </a:txBody>
                  <a:tcPr marL="6350" marR="6350" marT="6350" marB="0" anchor="b"/>
                </a:tc>
                <a:extLst>
                  <a:ext uri="{0D108BD9-81ED-4DB2-BD59-A6C34878D82A}">
                    <a16:rowId xmlns:a16="http://schemas.microsoft.com/office/drawing/2014/main" val="741908879"/>
                  </a:ext>
                </a:extLst>
              </a:tr>
              <a:tr h="190500">
                <a:tc>
                  <a:txBody>
                    <a:bodyPr/>
                    <a:lstStyle/>
                    <a:p>
                      <a:pPr algn="l" fontAlgn="b"/>
                      <a:r>
                        <a:rPr lang="de-DE" sz="1100" b="0" i="0" u="none" strike="noStrike">
                          <a:solidFill>
                            <a:srgbClr val="000000"/>
                          </a:solidFill>
                          <a:effectLst/>
                          <a:latin typeface="Calibri" panose="020F0502020204030204" pitchFamily="34" charset="0"/>
                        </a:rPr>
                        <a:t>Slowakei</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198,7</a:t>
                      </a:r>
                    </a:p>
                  </a:txBody>
                  <a:tcPr marL="6350" marR="6350" marT="6350" marB="0" anchor="b"/>
                </a:tc>
                <a:extLst>
                  <a:ext uri="{0D108BD9-81ED-4DB2-BD59-A6C34878D82A}">
                    <a16:rowId xmlns:a16="http://schemas.microsoft.com/office/drawing/2014/main" val="2091527640"/>
                  </a:ext>
                </a:extLst>
              </a:tr>
              <a:tr h="190500">
                <a:tc>
                  <a:txBody>
                    <a:bodyPr/>
                    <a:lstStyle/>
                    <a:p>
                      <a:pPr algn="l" fontAlgn="b"/>
                      <a:r>
                        <a:rPr lang="de-DE" sz="1100" b="0" i="0" u="none" strike="noStrike">
                          <a:solidFill>
                            <a:srgbClr val="000000"/>
                          </a:solidFill>
                          <a:effectLst/>
                          <a:latin typeface="Calibri" panose="020F0502020204030204" pitchFamily="34" charset="0"/>
                        </a:rPr>
                        <a:t>Dänemark</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180,91</a:t>
                      </a:r>
                    </a:p>
                  </a:txBody>
                  <a:tcPr marL="6350" marR="6350" marT="6350" marB="0" anchor="b"/>
                </a:tc>
                <a:extLst>
                  <a:ext uri="{0D108BD9-81ED-4DB2-BD59-A6C34878D82A}">
                    <a16:rowId xmlns:a16="http://schemas.microsoft.com/office/drawing/2014/main" val="10006"/>
                  </a:ext>
                </a:extLst>
              </a:tr>
              <a:tr h="190500">
                <a:tc>
                  <a:txBody>
                    <a:bodyPr/>
                    <a:lstStyle/>
                    <a:p>
                      <a:pPr algn="l" fontAlgn="b"/>
                      <a:r>
                        <a:rPr lang="de-DE" sz="1100" b="0" i="0" u="none" strike="noStrike">
                          <a:solidFill>
                            <a:srgbClr val="000000"/>
                          </a:solidFill>
                          <a:effectLst/>
                          <a:latin typeface="Calibri" panose="020F0502020204030204" pitchFamily="34" charset="0"/>
                        </a:rPr>
                        <a:t>Malta</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164,92</a:t>
                      </a:r>
                    </a:p>
                  </a:txBody>
                  <a:tcPr marL="6350" marR="6350" marT="6350" marB="0" anchor="b"/>
                </a:tc>
                <a:extLst>
                  <a:ext uri="{0D108BD9-81ED-4DB2-BD59-A6C34878D82A}">
                    <a16:rowId xmlns:a16="http://schemas.microsoft.com/office/drawing/2014/main" val="10007"/>
                  </a:ext>
                </a:extLst>
              </a:tr>
              <a:tr h="190500">
                <a:tc>
                  <a:txBody>
                    <a:bodyPr/>
                    <a:lstStyle/>
                    <a:p>
                      <a:pPr algn="l" fontAlgn="b"/>
                      <a:r>
                        <a:rPr lang="de-DE" sz="1100" b="0" i="0" u="none" strike="noStrike">
                          <a:solidFill>
                            <a:srgbClr val="000000"/>
                          </a:solidFill>
                          <a:effectLst/>
                          <a:latin typeface="Calibri" panose="020F0502020204030204" pitchFamily="34" charset="0"/>
                        </a:rPr>
                        <a:t>Deutschland</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154,93</a:t>
                      </a:r>
                    </a:p>
                  </a:txBody>
                  <a:tcPr marL="6350" marR="6350" marT="6350" marB="0" anchor="b"/>
                </a:tc>
                <a:extLst>
                  <a:ext uri="{0D108BD9-81ED-4DB2-BD59-A6C34878D82A}">
                    <a16:rowId xmlns:a16="http://schemas.microsoft.com/office/drawing/2014/main" val="10008"/>
                  </a:ext>
                </a:extLst>
              </a:tr>
              <a:tr h="190500">
                <a:tc>
                  <a:txBody>
                    <a:bodyPr/>
                    <a:lstStyle/>
                    <a:p>
                      <a:pPr algn="l" fontAlgn="b"/>
                      <a:r>
                        <a:rPr lang="de-DE" sz="1100" b="0" i="0" u="none" strike="noStrike">
                          <a:solidFill>
                            <a:srgbClr val="000000"/>
                          </a:solidFill>
                          <a:effectLst/>
                          <a:latin typeface="Calibri" panose="020F0502020204030204" pitchFamily="34" charset="0"/>
                        </a:rPr>
                        <a:t>Großbritannien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151,24</a:t>
                      </a:r>
                    </a:p>
                  </a:txBody>
                  <a:tcPr marL="6350" marR="6350" marT="6350" marB="0" anchor="b"/>
                </a:tc>
                <a:extLst>
                  <a:ext uri="{0D108BD9-81ED-4DB2-BD59-A6C34878D82A}">
                    <a16:rowId xmlns:a16="http://schemas.microsoft.com/office/drawing/2014/main" val="10009"/>
                  </a:ext>
                </a:extLst>
              </a:tr>
              <a:tr h="190500">
                <a:tc>
                  <a:txBody>
                    <a:bodyPr/>
                    <a:lstStyle/>
                    <a:p>
                      <a:pPr algn="l" fontAlgn="b"/>
                      <a:r>
                        <a:rPr lang="de-DE" sz="1100" b="0" i="0" u="none" strike="noStrike">
                          <a:solidFill>
                            <a:srgbClr val="000000"/>
                          </a:solidFill>
                          <a:effectLst/>
                          <a:latin typeface="Calibri" panose="020F0502020204030204" pitchFamily="34" charset="0"/>
                        </a:rPr>
                        <a:t>Spanien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120,24</a:t>
                      </a:r>
                    </a:p>
                  </a:txBody>
                  <a:tcPr marL="6350" marR="6350" marT="6350" marB="0" anchor="b"/>
                </a:tc>
                <a:extLst>
                  <a:ext uri="{0D108BD9-81ED-4DB2-BD59-A6C34878D82A}">
                    <a16:rowId xmlns:a16="http://schemas.microsoft.com/office/drawing/2014/main" val="10010"/>
                  </a:ext>
                </a:extLst>
              </a:tr>
              <a:tr h="190500">
                <a:tc>
                  <a:txBody>
                    <a:bodyPr/>
                    <a:lstStyle/>
                    <a:p>
                      <a:pPr algn="l" fontAlgn="b"/>
                      <a:r>
                        <a:rPr lang="de-DE" sz="1100" b="0" i="0" u="none" strike="noStrike">
                          <a:solidFill>
                            <a:srgbClr val="000000"/>
                          </a:solidFill>
                          <a:effectLst/>
                          <a:latin typeface="Calibri" panose="020F0502020204030204" pitchFamily="34" charset="0"/>
                        </a:rPr>
                        <a:t>Belgien</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109,7</a:t>
                      </a:r>
                    </a:p>
                  </a:txBody>
                  <a:tcPr marL="6350" marR="6350" marT="6350" marB="0" anchor="b"/>
                </a:tc>
                <a:extLst>
                  <a:ext uri="{0D108BD9-81ED-4DB2-BD59-A6C34878D82A}">
                    <a16:rowId xmlns:a16="http://schemas.microsoft.com/office/drawing/2014/main" val="10011"/>
                  </a:ext>
                </a:extLst>
              </a:tr>
              <a:tr h="190500">
                <a:tc>
                  <a:txBody>
                    <a:bodyPr/>
                    <a:lstStyle/>
                    <a:p>
                      <a:pPr algn="l" fontAlgn="b"/>
                      <a:r>
                        <a:rPr lang="de-DE" sz="1100" b="0" i="0" u="none" strike="noStrike">
                          <a:solidFill>
                            <a:srgbClr val="000000"/>
                          </a:solidFill>
                          <a:effectLst/>
                          <a:latin typeface="Calibri" panose="020F0502020204030204" pitchFamily="34" charset="0"/>
                        </a:rPr>
                        <a:t>Frankreich</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108,6</a:t>
                      </a:r>
                    </a:p>
                  </a:txBody>
                  <a:tcPr marL="6350" marR="6350" marT="6350" marB="0" anchor="b"/>
                </a:tc>
                <a:extLst>
                  <a:ext uri="{0D108BD9-81ED-4DB2-BD59-A6C34878D82A}">
                    <a16:rowId xmlns:a16="http://schemas.microsoft.com/office/drawing/2014/main" val="10012"/>
                  </a:ext>
                </a:extLst>
              </a:tr>
              <a:tr h="190500">
                <a:tc>
                  <a:txBody>
                    <a:bodyPr/>
                    <a:lstStyle/>
                    <a:p>
                      <a:pPr algn="l" fontAlgn="b"/>
                      <a:r>
                        <a:rPr lang="de-DE" sz="1100" b="0" i="0" u="none" strike="noStrike">
                          <a:solidFill>
                            <a:srgbClr val="000000"/>
                          </a:solidFill>
                          <a:effectLst/>
                          <a:latin typeface="Calibri" panose="020F0502020204030204" pitchFamily="34" charset="0"/>
                        </a:rPr>
                        <a:t>Griechenland</a:t>
                      </a:r>
                    </a:p>
                  </a:txBody>
                  <a:tcPr marL="6350" marR="6350" marT="6350" marB="0" anchor="b"/>
                </a:tc>
                <a:tc>
                  <a:txBody>
                    <a:bodyPr/>
                    <a:lstStyle/>
                    <a:p>
                      <a:pPr algn="r" fontAlgn="b"/>
                      <a:r>
                        <a:rPr lang="de-DE" sz="1100" b="0" i="0" u="none" strike="noStrike">
                          <a:solidFill>
                            <a:srgbClr val="000000"/>
                          </a:solidFill>
                          <a:effectLst/>
                          <a:latin typeface="Calibri" panose="020F0502020204030204" pitchFamily="34" charset="0"/>
                        </a:rPr>
                        <a:t>107,55</a:t>
                      </a:r>
                    </a:p>
                  </a:txBody>
                  <a:tcPr marL="6350" marR="6350" marT="6350" marB="0" anchor="b"/>
                </a:tc>
                <a:extLst>
                  <a:ext uri="{0D108BD9-81ED-4DB2-BD59-A6C34878D82A}">
                    <a16:rowId xmlns:a16="http://schemas.microsoft.com/office/drawing/2014/main" val="10013"/>
                  </a:ext>
                </a:extLst>
              </a:tr>
              <a:tr h="190500">
                <a:tc>
                  <a:txBody>
                    <a:bodyPr/>
                    <a:lstStyle/>
                    <a:p>
                      <a:pPr algn="l" fontAlgn="b"/>
                      <a:r>
                        <a:rPr lang="de-DE" sz="1100" b="0" i="0" u="none" strike="noStrike" dirty="0">
                          <a:solidFill>
                            <a:srgbClr val="000000"/>
                          </a:solidFill>
                          <a:effectLst/>
                          <a:latin typeface="Calibri" panose="020F0502020204030204" pitchFamily="34" charset="0"/>
                        </a:rPr>
                        <a:t>Finnland</a:t>
                      </a:r>
                    </a:p>
                  </a:txBody>
                  <a:tcPr marL="6350" marR="6350" marT="6350" marB="0" anchor="b"/>
                </a:tc>
                <a:tc>
                  <a:txBody>
                    <a:bodyPr/>
                    <a:lstStyle/>
                    <a:p>
                      <a:pPr algn="r" fontAlgn="b"/>
                      <a:r>
                        <a:rPr lang="de-DE" sz="1100" b="0" i="0" u="none" strike="noStrike" dirty="0">
                          <a:solidFill>
                            <a:srgbClr val="000000"/>
                          </a:solidFill>
                          <a:effectLst/>
                          <a:latin typeface="Calibri" panose="020F0502020204030204" pitchFamily="34" charset="0"/>
                        </a:rPr>
                        <a:t>52,76</a:t>
                      </a:r>
                    </a:p>
                  </a:txBody>
                  <a:tcPr marL="6350" marR="6350" marT="6350" marB="0" anchor="b"/>
                </a:tc>
                <a:extLst>
                  <a:ext uri="{0D108BD9-81ED-4DB2-BD59-A6C34878D82A}">
                    <a16:rowId xmlns:a16="http://schemas.microsoft.com/office/drawing/2014/main" val="10014"/>
                  </a:ext>
                </a:extLst>
              </a:tr>
            </a:tbl>
          </a:graphicData>
        </a:graphic>
      </p:graphicFrame>
      <p:graphicFrame>
        <p:nvGraphicFramePr>
          <p:cNvPr id="10" name="Tabelle 9">
            <a:extLst>
              <a:ext uri="{FF2B5EF4-FFF2-40B4-BE49-F238E27FC236}">
                <a16:creationId xmlns:a16="http://schemas.microsoft.com/office/drawing/2014/main" id="{E0156E18-5051-4CE2-952C-8BFA56425AD1}"/>
              </a:ext>
            </a:extLst>
          </p:cNvPr>
          <p:cNvGraphicFramePr>
            <a:graphicFrameLocks noGrp="1"/>
          </p:cNvGraphicFramePr>
          <p:nvPr>
            <p:extLst>
              <p:ext uri="{D42A27DB-BD31-4B8C-83A1-F6EECF244321}">
                <p14:modId xmlns:p14="http://schemas.microsoft.com/office/powerpoint/2010/main" val="3852960901"/>
              </p:ext>
            </p:extLst>
          </p:nvPr>
        </p:nvGraphicFramePr>
        <p:xfrm>
          <a:off x="3509203" y="764704"/>
          <a:ext cx="1638861" cy="699842"/>
        </p:xfrm>
        <a:graphic>
          <a:graphicData uri="http://schemas.openxmlformats.org/drawingml/2006/table">
            <a:tbl>
              <a:tblPr>
                <a:tableStyleId>{21E4AEA4-8DFA-4A89-87EB-49C32662AFE0}</a:tableStyleId>
              </a:tblPr>
              <a:tblGrid>
                <a:gridCol w="630749">
                  <a:extLst>
                    <a:ext uri="{9D8B030D-6E8A-4147-A177-3AD203B41FA5}">
                      <a16:colId xmlns:a16="http://schemas.microsoft.com/office/drawing/2014/main" val="888845614"/>
                    </a:ext>
                  </a:extLst>
                </a:gridCol>
                <a:gridCol w="1008112">
                  <a:extLst>
                    <a:ext uri="{9D8B030D-6E8A-4147-A177-3AD203B41FA5}">
                      <a16:colId xmlns:a16="http://schemas.microsoft.com/office/drawing/2014/main" val="3000375676"/>
                    </a:ext>
                  </a:extLst>
                </a:gridCol>
              </a:tblGrid>
              <a:tr h="177872">
                <a:tc>
                  <a:txBody>
                    <a:bodyPr/>
                    <a:lstStyle/>
                    <a:p>
                      <a:pPr algn="l" fontAlgn="b"/>
                      <a:r>
                        <a:rPr lang="de-DE" sz="1000" b="1" u="none" strike="noStrike" dirty="0">
                          <a:effectLst/>
                          <a:latin typeface="+mn-lt"/>
                        </a:rPr>
                        <a:t>Land</a:t>
                      </a:r>
                      <a:endParaRPr lang="de-DE" sz="1000" b="1" i="0" u="none" strike="noStrike" dirty="0">
                        <a:solidFill>
                          <a:srgbClr val="000000"/>
                        </a:solidFill>
                        <a:effectLst/>
                        <a:latin typeface="+mn-lt"/>
                      </a:endParaRPr>
                    </a:p>
                  </a:txBody>
                  <a:tcPr marL="9525" marR="9525" marT="9525" marB="0" anchor="b"/>
                </a:tc>
                <a:tc>
                  <a:txBody>
                    <a:bodyPr/>
                    <a:lstStyle/>
                    <a:p>
                      <a:pPr algn="l" fontAlgn="b"/>
                      <a:r>
                        <a:rPr lang="de-DE" sz="1000" b="1" u="none" strike="noStrike" dirty="0">
                          <a:effectLst/>
                          <a:latin typeface="+mn-lt"/>
                        </a:rPr>
                        <a:t>Inzidenz 7T</a:t>
                      </a:r>
                      <a:endParaRPr lang="de-DE" sz="1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832062592"/>
                  </a:ext>
                </a:extLst>
              </a:tr>
              <a:tr h="129979">
                <a:tc>
                  <a:txBody>
                    <a:bodyPr/>
                    <a:lstStyle/>
                    <a:p>
                      <a:pPr algn="l" fontAlgn="b"/>
                      <a:r>
                        <a:rPr lang="de-DE" sz="1100" b="0" i="0" u="none" strike="noStrike" dirty="0">
                          <a:solidFill>
                            <a:srgbClr val="000000"/>
                          </a:solidFill>
                          <a:effectLst/>
                          <a:latin typeface="Calibri" panose="020F0502020204030204" pitchFamily="34" charset="0"/>
                        </a:rPr>
                        <a:t>Norwegen</a:t>
                      </a:r>
                    </a:p>
                  </a:txBody>
                  <a:tcPr marL="6350" marR="6350" marT="6350" marB="0" anchor="b">
                    <a:solidFill>
                      <a:srgbClr val="92D050"/>
                    </a:solidFill>
                  </a:tcPr>
                </a:tc>
                <a:tc>
                  <a:txBody>
                    <a:bodyPr/>
                    <a:lstStyle/>
                    <a:p>
                      <a:pPr algn="r" fontAlgn="b"/>
                      <a:r>
                        <a:rPr lang="de-DE" sz="1100" b="0" i="0" u="none" strike="noStrike" dirty="0">
                          <a:solidFill>
                            <a:srgbClr val="000000"/>
                          </a:solidFill>
                          <a:effectLst/>
                          <a:latin typeface="Calibri" panose="020F0502020204030204" pitchFamily="34" charset="0"/>
                        </a:rPr>
                        <a:t>49,25</a:t>
                      </a:r>
                    </a:p>
                  </a:txBody>
                  <a:tcPr marL="6350" marR="6350" marT="6350" marB="0" anchor="b">
                    <a:solidFill>
                      <a:srgbClr val="92D050"/>
                    </a:solidFill>
                  </a:tcPr>
                </a:tc>
                <a:extLst>
                  <a:ext uri="{0D108BD9-81ED-4DB2-BD59-A6C34878D82A}">
                    <a16:rowId xmlns:a16="http://schemas.microsoft.com/office/drawing/2014/main" val="2561849020"/>
                  </a:ext>
                </a:extLst>
              </a:tr>
              <a:tr h="142312">
                <a:tc>
                  <a:txBody>
                    <a:bodyPr/>
                    <a:lstStyle/>
                    <a:p>
                      <a:pPr algn="l" fontAlgn="b"/>
                      <a:r>
                        <a:rPr lang="de-DE" sz="1100" b="0" i="0" u="none" strike="noStrike">
                          <a:solidFill>
                            <a:srgbClr val="000000"/>
                          </a:solidFill>
                          <a:effectLst/>
                          <a:latin typeface="Calibri" panose="020F0502020204030204" pitchFamily="34" charset="0"/>
                        </a:rPr>
                        <a:t>Irland</a:t>
                      </a:r>
                    </a:p>
                  </a:txBody>
                  <a:tcPr marL="6350" marR="6350" marT="6350" marB="0" anchor="b">
                    <a:solidFill>
                      <a:srgbClr val="92D050"/>
                    </a:solidFill>
                  </a:tcPr>
                </a:tc>
                <a:tc>
                  <a:txBody>
                    <a:bodyPr/>
                    <a:lstStyle/>
                    <a:p>
                      <a:pPr algn="r" fontAlgn="b"/>
                      <a:r>
                        <a:rPr lang="de-DE" sz="1100" b="0" i="0" u="none" strike="noStrike">
                          <a:solidFill>
                            <a:srgbClr val="000000"/>
                          </a:solidFill>
                          <a:effectLst/>
                          <a:latin typeface="Calibri" panose="020F0502020204030204" pitchFamily="34" charset="0"/>
                        </a:rPr>
                        <a:t>40,9</a:t>
                      </a:r>
                    </a:p>
                  </a:txBody>
                  <a:tcPr marL="6350" marR="6350" marT="6350" marB="0" anchor="b">
                    <a:solidFill>
                      <a:srgbClr val="92D050"/>
                    </a:solidFill>
                  </a:tcPr>
                </a:tc>
                <a:extLst>
                  <a:ext uri="{0D108BD9-81ED-4DB2-BD59-A6C34878D82A}">
                    <a16:rowId xmlns:a16="http://schemas.microsoft.com/office/drawing/2014/main" val="2153173303"/>
                  </a:ext>
                </a:extLst>
              </a:tr>
              <a:tr h="142312">
                <a:tc>
                  <a:txBody>
                    <a:bodyPr/>
                    <a:lstStyle/>
                    <a:p>
                      <a:pPr algn="l" fontAlgn="b"/>
                      <a:r>
                        <a:rPr lang="de-DE" sz="1100" b="0" i="0" u="none" strike="noStrike" dirty="0">
                          <a:solidFill>
                            <a:srgbClr val="000000"/>
                          </a:solidFill>
                          <a:effectLst/>
                          <a:latin typeface="Calibri" panose="020F0502020204030204" pitchFamily="34" charset="0"/>
                        </a:rPr>
                        <a:t>Island</a:t>
                      </a:r>
                    </a:p>
                  </a:txBody>
                  <a:tcPr marL="6350" marR="6350" marT="6350" marB="0" anchor="b">
                    <a:solidFill>
                      <a:srgbClr val="92D050"/>
                    </a:solidFill>
                  </a:tcPr>
                </a:tc>
                <a:tc>
                  <a:txBody>
                    <a:bodyPr/>
                    <a:lstStyle/>
                    <a:p>
                      <a:pPr algn="r" fontAlgn="b"/>
                      <a:r>
                        <a:rPr lang="de-DE" sz="1100" b="0" i="0" u="none" strike="noStrike" dirty="0">
                          <a:solidFill>
                            <a:srgbClr val="000000"/>
                          </a:solidFill>
                          <a:effectLst/>
                          <a:latin typeface="Calibri" panose="020F0502020204030204" pitchFamily="34" charset="0"/>
                        </a:rPr>
                        <a:t>29,41</a:t>
                      </a:r>
                    </a:p>
                  </a:txBody>
                  <a:tcPr marL="6350" marR="6350" marT="6350" marB="0" anchor="b">
                    <a:solidFill>
                      <a:srgbClr val="92D050"/>
                    </a:solidFill>
                  </a:tcPr>
                </a:tc>
                <a:extLst>
                  <a:ext uri="{0D108BD9-81ED-4DB2-BD59-A6C34878D82A}">
                    <a16:rowId xmlns:a16="http://schemas.microsoft.com/office/drawing/2014/main" val="3947852027"/>
                  </a:ext>
                </a:extLst>
              </a:tr>
            </a:tbl>
          </a:graphicData>
        </a:graphic>
      </p:graphicFrame>
    </p:spTree>
    <p:extLst>
      <p:ext uri="{BB962C8B-B14F-4D97-AF65-F5344CB8AC3E}">
        <p14:creationId xmlns:p14="http://schemas.microsoft.com/office/powerpoint/2010/main" val="98446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363DB74-5FC3-489E-81A3-1AB625D4BE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1848" y="-32352"/>
            <a:ext cx="5184576" cy="3559169"/>
          </a:xfrm>
          <a:prstGeom prst="rect">
            <a:avLst/>
          </a:prstGeom>
        </p:spPr>
      </p:pic>
      <p:sp>
        <p:nvSpPr>
          <p:cNvPr id="7" name="Titel 4"/>
          <p:cNvSpPr>
            <a:spLocks noGrp="1"/>
          </p:cNvSpPr>
          <p:nvPr>
            <p:ph type="title"/>
          </p:nvPr>
        </p:nvSpPr>
        <p:spPr>
          <a:xfrm>
            <a:off x="251520" y="199069"/>
            <a:ext cx="8092592" cy="430887"/>
          </a:xfrm>
        </p:spPr>
        <p:txBody>
          <a:bodyPr/>
          <a:lstStyle/>
          <a:p>
            <a:pPr algn="l"/>
            <a:r>
              <a:rPr lang="de-DE" sz="2800" b="1" dirty="0">
                <a:solidFill>
                  <a:srgbClr val="0070C0"/>
                </a:solidFill>
                <a:latin typeface="Scala Sans OT" panose="020B0504030101020104" pitchFamily="34" charset="0"/>
              </a:rPr>
              <a:t>COVID-19/Irland</a:t>
            </a:r>
            <a:endParaRPr lang="en-GB" sz="2800" b="1" dirty="0">
              <a:solidFill>
                <a:srgbClr val="0070C0"/>
              </a:solidFill>
              <a:latin typeface="Scala Sans OT" panose="020B0504030101020104" pitchFamily="34" charset="0"/>
            </a:endParaRPr>
          </a:p>
        </p:txBody>
      </p:sp>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179512" y="764704"/>
            <a:ext cx="3528392" cy="1815882"/>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600" b="1" dirty="0">
                <a:latin typeface="+mj-lt"/>
              </a:rPr>
              <a:t>4.904.240 </a:t>
            </a:r>
            <a:r>
              <a:rPr lang="de-DE" sz="1600" b="1" dirty="0"/>
              <a:t>Einwohner</a:t>
            </a:r>
            <a:endParaRPr lang="de-DE" sz="1600" b="1" dirty="0">
              <a:latin typeface="+mj-lt"/>
            </a:endParaRPr>
          </a:p>
          <a:p>
            <a:pPr marL="285750" indent="-285750">
              <a:buFont typeface="Wingdings" panose="05000000000000000000" pitchFamily="2" charset="2"/>
              <a:buChar char="§"/>
            </a:pPr>
            <a:r>
              <a:rPr lang="de-DE" sz="1600" b="1" dirty="0">
                <a:latin typeface="+mj-lt"/>
              </a:rPr>
              <a:t>73.948 Fälle </a:t>
            </a:r>
            <a:r>
              <a:rPr lang="de-DE" sz="1600" dirty="0">
                <a:latin typeface="+mj-lt"/>
              </a:rPr>
              <a:t>(ECDC, 06.12.2020)</a:t>
            </a:r>
          </a:p>
          <a:p>
            <a:pPr marL="742950" lvl="2" indent="-285750">
              <a:buFont typeface="Wingdings" panose="05000000000000000000" pitchFamily="2" charset="2"/>
              <a:buChar char="§"/>
            </a:pPr>
            <a:r>
              <a:rPr lang="de-DE" sz="1600" b="1" dirty="0"/>
              <a:t>2.099 Todesfälle (Fallsterblichkeit: 2,8 %)</a:t>
            </a:r>
            <a:endParaRPr lang="de-DE" sz="1600" dirty="0">
              <a:latin typeface="+mj-lt"/>
            </a:endParaRPr>
          </a:p>
          <a:p>
            <a:pPr marL="285750" indent="-285750">
              <a:buFont typeface="Wingdings" panose="05000000000000000000" pitchFamily="2" charset="2"/>
              <a:buChar char="§"/>
            </a:pPr>
            <a:r>
              <a:rPr lang="de-DE" sz="1600" b="1" dirty="0">
                <a:latin typeface="+mj-lt"/>
              </a:rPr>
              <a:t>7T-Inzidenz /100.000 </a:t>
            </a:r>
            <a:r>
              <a:rPr lang="de-DE" sz="1600" b="1" dirty="0" err="1">
                <a:latin typeface="+mj-lt"/>
              </a:rPr>
              <a:t>Ew</a:t>
            </a:r>
            <a:r>
              <a:rPr lang="de-DE" sz="1600" b="1" dirty="0">
                <a:latin typeface="+mj-lt"/>
              </a:rPr>
              <a:t>.: 40,9 </a:t>
            </a:r>
          </a:p>
          <a:p>
            <a:pPr marL="742950" lvl="1" indent="-285750">
              <a:buFont typeface="Wingdings" panose="05000000000000000000" pitchFamily="2" charset="2"/>
              <a:buChar char="§"/>
            </a:pPr>
            <a:r>
              <a:rPr lang="de-DE" sz="1600" b="1" dirty="0">
                <a:latin typeface="+mj-lt"/>
              </a:rPr>
              <a:t>Fälle 7T: 2006</a:t>
            </a:r>
          </a:p>
          <a:p>
            <a:pPr marL="742950" lvl="1" indent="-285750">
              <a:buFont typeface="Wingdings" panose="05000000000000000000" pitchFamily="2" charset="2"/>
              <a:buChar char="§"/>
            </a:pPr>
            <a:r>
              <a:rPr lang="de-DE" sz="1600" b="1" dirty="0">
                <a:latin typeface="+mj-lt"/>
              </a:rPr>
              <a:t>R </a:t>
            </a:r>
            <a:r>
              <a:rPr lang="de-DE" sz="1600" b="1" dirty="0" err="1">
                <a:latin typeface="+mj-lt"/>
              </a:rPr>
              <a:t>eff</a:t>
            </a:r>
            <a:r>
              <a:rPr lang="de-DE" sz="1600" b="1" dirty="0">
                <a:latin typeface="+mj-lt"/>
              </a:rPr>
              <a:t> 7T: 1,07</a:t>
            </a:r>
          </a:p>
        </p:txBody>
      </p:sp>
      <p:pic>
        <p:nvPicPr>
          <p:cNvPr id="3" name="Grafik 2">
            <a:extLst>
              <a:ext uri="{FF2B5EF4-FFF2-40B4-BE49-F238E27FC236}">
                <a16:creationId xmlns:a16="http://schemas.microsoft.com/office/drawing/2014/main" id="{8CF38463-5BAE-42B7-AFB5-24851C893B0E}"/>
              </a:ext>
            </a:extLst>
          </p:cNvPr>
          <p:cNvPicPr>
            <a:picLocks noChangeAspect="1"/>
          </p:cNvPicPr>
          <p:nvPr/>
        </p:nvPicPr>
        <p:blipFill rotWithShape="1">
          <a:blip r:embed="rId4">
            <a:extLst>
              <a:ext uri="{28A0092B-C50C-407E-A947-70E740481C1C}">
                <a14:useLocalDpi xmlns:a14="http://schemas.microsoft.com/office/drawing/2010/main" val="0"/>
              </a:ext>
            </a:extLst>
          </a:blip>
          <a:srcRect r="3318"/>
          <a:stretch/>
        </p:blipFill>
        <p:spPr>
          <a:xfrm>
            <a:off x="6804248" y="4494794"/>
            <a:ext cx="2339752" cy="1538765"/>
          </a:xfrm>
          <a:prstGeom prst="rect">
            <a:avLst/>
          </a:prstGeom>
        </p:spPr>
      </p:pic>
      <p:sp>
        <p:nvSpPr>
          <p:cNvPr id="16" name="Textfeld 15">
            <a:extLst>
              <a:ext uri="{FF2B5EF4-FFF2-40B4-BE49-F238E27FC236}">
                <a16:creationId xmlns:a16="http://schemas.microsoft.com/office/drawing/2014/main" id="{93E45FE2-8E8F-4C18-A516-C1CB8211843D}"/>
              </a:ext>
            </a:extLst>
          </p:cNvPr>
          <p:cNvSpPr txBox="1"/>
          <p:nvPr/>
        </p:nvSpPr>
        <p:spPr>
          <a:xfrm>
            <a:off x="7740352" y="6005804"/>
            <a:ext cx="3241756" cy="261610"/>
          </a:xfrm>
          <a:prstGeom prst="rect">
            <a:avLst/>
          </a:prstGeom>
          <a:noFill/>
        </p:spPr>
        <p:txBody>
          <a:bodyPr wrap="square" rtlCol="0">
            <a:spAutoFit/>
          </a:bodyPr>
          <a:lstStyle/>
          <a:p>
            <a:r>
              <a:rPr lang="de-DE" sz="1100" dirty="0"/>
              <a:t>ECDC, 06.12.2020</a:t>
            </a:r>
          </a:p>
        </p:txBody>
      </p:sp>
      <p:graphicFrame>
        <p:nvGraphicFramePr>
          <p:cNvPr id="14" name="Tabelle 13">
            <a:extLst>
              <a:ext uri="{FF2B5EF4-FFF2-40B4-BE49-F238E27FC236}">
                <a16:creationId xmlns:a16="http://schemas.microsoft.com/office/drawing/2014/main" id="{524304DA-6BE7-4C74-A5BF-7579CD85A996}"/>
              </a:ext>
            </a:extLst>
          </p:cNvPr>
          <p:cNvGraphicFramePr>
            <a:graphicFrameLocks noGrp="1"/>
          </p:cNvGraphicFramePr>
          <p:nvPr>
            <p:extLst>
              <p:ext uri="{D42A27DB-BD31-4B8C-83A1-F6EECF244321}">
                <p14:modId xmlns:p14="http://schemas.microsoft.com/office/powerpoint/2010/main" val="1842841908"/>
              </p:ext>
            </p:extLst>
          </p:nvPr>
        </p:nvGraphicFramePr>
        <p:xfrm>
          <a:off x="1212304" y="3573016"/>
          <a:ext cx="5663952" cy="3189863"/>
        </p:xfrm>
        <a:graphic>
          <a:graphicData uri="http://schemas.openxmlformats.org/drawingml/2006/table">
            <a:tbl>
              <a:tblPr firstRow="1" bandRow="1">
                <a:tableStyleId>{5C22544A-7EE6-4342-B048-85BDC9FD1C3A}</a:tableStyleId>
              </a:tblPr>
              <a:tblGrid>
                <a:gridCol w="1415988">
                  <a:extLst>
                    <a:ext uri="{9D8B030D-6E8A-4147-A177-3AD203B41FA5}">
                      <a16:colId xmlns:a16="http://schemas.microsoft.com/office/drawing/2014/main" val="1764399865"/>
                    </a:ext>
                  </a:extLst>
                </a:gridCol>
                <a:gridCol w="1415988">
                  <a:extLst>
                    <a:ext uri="{9D8B030D-6E8A-4147-A177-3AD203B41FA5}">
                      <a16:colId xmlns:a16="http://schemas.microsoft.com/office/drawing/2014/main" val="3369000154"/>
                    </a:ext>
                  </a:extLst>
                </a:gridCol>
                <a:gridCol w="1415988">
                  <a:extLst>
                    <a:ext uri="{9D8B030D-6E8A-4147-A177-3AD203B41FA5}">
                      <a16:colId xmlns:a16="http://schemas.microsoft.com/office/drawing/2014/main" val="587272562"/>
                    </a:ext>
                  </a:extLst>
                </a:gridCol>
                <a:gridCol w="1415988">
                  <a:extLst>
                    <a:ext uri="{9D8B030D-6E8A-4147-A177-3AD203B41FA5}">
                      <a16:colId xmlns:a16="http://schemas.microsoft.com/office/drawing/2014/main" val="258754598"/>
                    </a:ext>
                  </a:extLst>
                </a:gridCol>
              </a:tblGrid>
              <a:tr h="583620">
                <a:tc>
                  <a:txBody>
                    <a:bodyPr/>
                    <a:lstStyle/>
                    <a:p>
                      <a:r>
                        <a:rPr lang="de-DE" dirty="0"/>
                        <a:t>KW</a:t>
                      </a:r>
                    </a:p>
                  </a:txBody>
                  <a:tcPr/>
                </a:tc>
                <a:tc>
                  <a:txBody>
                    <a:bodyPr/>
                    <a:lstStyle/>
                    <a:p>
                      <a:r>
                        <a:rPr lang="de-DE" sz="1600" dirty="0"/>
                        <a:t>7-Tages-Inzidenz / 100.000 </a:t>
                      </a:r>
                      <a:r>
                        <a:rPr lang="de-DE" sz="1600" dirty="0" err="1"/>
                        <a:t>Ew</a:t>
                      </a:r>
                      <a:r>
                        <a:rPr lang="de-DE" sz="1600" dirty="0"/>
                        <a:t>.</a:t>
                      </a:r>
                    </a:p>
                  </a:txBody>
                  <a:tcPr/>
                </a:tc>
                <a:tc>
                  <a:txBody>
                    <a:bodyPr/>
                    <a:lstStyle/>
                    <a:p>
                      <a:r>
                        <a:rPr lang="de-DE" sz="1600" dirty="0" err="1"/>
                        <a:t>Testrate</a:t>
                      </a:r>
                      <a:r>
                        <a:rPr lang="de-DE" sz="1600" dirty="0"/>
                        <a:t> / 100.000 </a:t>
                      </a:r>
                      <a:r>
                        <a:rPr lang="de-DE" sz="1600" dirty="0" err="1"/>
                        <a:t>Ew</a:t>
                      </a:r>
                      <a:r>
                        <a:rPr lang="de-DE" sz="1600" dirty="0"/>
                        <a:t>. </a:t>
                      </a:r>
                    </a:p>
                  </a:txBody>
                  <a:tcPr/>
                </a:tc>
                <a:tc>
                  <a:txBody>
                    <a:bodyPr/>
                    <a:lstStyle/>
                    <a:p>
                      <a:r>
                        <a:rPr lang="de-DE" sz="1600" dirty="0"/>
                        <a:t>Positivquote</a:t>
                      </a:r>
                    </a:p>
                  </a:txBody>
                  <a:tcPr/>
                </a:tc>
                <a:extLst>
                  <a:ext uri="{0D108BD9-81ED-4DB2-BD59-A6C34878D82A}">
                    <a16:rowId xmlns:a16="http://schemas.microsoft.com/office/drawing/2014/main" val="929049629"/>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2020-W42</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142,0</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2286,5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6,2</a:t>
                      </a:r>
                    </a:p>
                  </a:txBody>
                  <a:tcPr marL="6350" marR="6350" marT="6350" marB="0" anchor="b"/>
                </a:tc>
                <a:extLst>
                  <a:ext uri="{0D108BD9-81ED-4DB2-BD59-A6C34878D82A}">
                    <a16:rowId xmlns:a16="http://schemas.microsoft.com/office/drawing/2014/main" val="813366370"/>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2020-W43</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151,5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2342,9</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6,5</a:t>
                      </a:r>
                    </a:p>
                  </a:txBody>
                  <a:tcPr marL="6350" marR="6350" marT="6350" marB="0" anchor="b"/>
                </a:tc>
                <a:extLst>
                  <a:ext uri="{0D108BD9-81ED-4DB2-BD59-A6C34878D82A}">
                    <a16:rowId xmlns:a16="http://schemas.microsoft.com/office/drawing/2014/main" val="1283584654"/>
                  </a:ext>
                </a:extLst>
              </a:tr>
              <a:tr h="338129">
                <a:tc>
                  <a:txBody>
                    <a:bodyPr/>
                    <a:lstStyle/>
                    <a:p>
                      <a:pPr algn="l" fontAlgn="b"/>
                      <a:r>
                        <a:rPr lang="de-DE" sz="1800" b="0" i="0" u="none" strike="noStrike">
                          <a:solidFill>
                            <a:srgbClr val="000000"/>
                          </a:solidFill>
                          <a:effectLst/>
                          <a:latin typeface="Calibri" panose="020F0502020204030204" pitchFamily="34" charset="0"/>
                        </a:rPr>
                        <a:t>2020-W44</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109,1</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1797,5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6,1</a:t>
                      </a:r>
                    </a:p>
                  </a:txBody>
                  <a:tcPr marL="6350" marR="6350" marT="6350" marB="0" anchor="b"/>
                </a:tc>
                <a:extLst>
                  <a:ext uri="{0D108BD9-81ED-4DB2-BD59-A6C34878D82A}">
                    <a16:rowId xmlns:a16="http://schemas.microsoft.com/office/drawing/2014/main" val="3966749547"/>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69,3</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1598,6</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4,3</a:t>
                      </a:r>
                    </a:p>
                  </a:txBody>
                  <a:tcPr marL="6350" marR="6350" marT="6350" marB="0" anchor="b"/>
                </a:tc>
                <a:extLst>
                  <a:ext uri="{0D108BD9-81ED-4DB2-BD59-A6C34878D82A}">
                    <a16:rowId xmlns:a16="http://schemas.microsoft.com/office/drawing/2014/main" val="1274723112"/>
                  </a:ext>
                </a:extLst>
              </a:tr>
              <a:tr h="338129">
                <a:tc>
                  <a:txBody>
                    <a:bodyPr/>
                    <a:lstStyle/>
                    <a:p>
                      <a:pPr algn="l" fontAlgn="b"/>
                      <a:r>
                        <a:rPr lang="de-DE" sz="1800" b="0" i="0" u="none" strike="noStrike">
                          <a:solidFill>
                            <a:srgbClr val="000000"/>
                          </a:solidFill>
                          <a:effectLst/>
                          <a:latin typeface="Calibri" panose="020F0502020204030204" pitchFamily="34" charset="0"/>
                        </a:rPr>
                        <a:t>2020-W46</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54,5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1548,7</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3,5</a:t>
                      </a:r>
                    </a:p>
                  </a:txBody>
                  <a:tcPr marL="6350" marR="6350" marT="6350" marB="0" anchor="b"/>
                </a:tc>
                <a:extLst>
                  <a:ext uri="{0D108BD9-81ED-4DB2-BD59-A6C34878D82A}">
                    <a16:rowId xmlns:a16="http://schemas.microsoft.com/office/drawing/2014/main" val="1673055212"/>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2020-W47</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53,4</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1587,2</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3,4</a:t>
                      </a:r>
                    </a:p>
                  </a:txBody>
                  <a:tcPr marL="6350" marR="6350" marT="6350" marB="0" anchor="b"/>
                </a:tc>
                <a:extLst>
                  <a:ext uri="{0D108BD9-81ED-4DB2-BD59-A6C34878D82A}">
                    <a16:rowId xmlns:a16="http://schemas.microsoft.com/office/drawing/2014/main" val="3174662828"/>
                  </a:ext>
                </a:extLst>
              </a:tr>
              <a:tr h="338129">
                <a:tc>
                  <a:txBody>
                    <a:bodyPr/>
                    <a:lstStyle/>
                    <a:p>
                      <a:pPr algn="l" fontAlgn="b"/>
                      <a:r>
                        <a:rPr lang="de-DE" sz="1800" b="0" i="0" u="none" strike="noStrike" dirty="0">
                          <a:solidFill>
                            <a:srgbClr val="000000"/>
                          </a:solidFill>
                          <a:effectLst/>
                          <a:latin typeface="Calibri" panose="020F0502020204030204" pitchFamily="34" charset="0"/>
                        </a:rPr>
                        <a:t>2020-W48</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36,7</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1541,5</a:t>
                      </a:r>
                    </a:p>
                  </a:txBody>
                  <a:tcPr marL="6350" marR="6350" marT="6350" marB="0" anchor="b"/>
                </a:tc>
                <a:tc>
                  <a:txBody>
                    <a:bodyPr/>
                    <a:lstStyle/>
                    <a:p>
                      <a:pPr algn="r" fontAlgn="b"/>
                      <a:r>
                        <a:rPr lang="de-DE" sz="1800" b="0" i="0" u="none" strike="noStrike" dirty="0">
                          <a:solidFill>
                            <a:srgbClr val="000000"/>
                          </a:solidFill>
                          <a:effectLst/>
                          <a:latin typeface="Calibri" panose="020F0502020204030204" pitchFamily="34" charset="0"/>
                        </a:rPr>
                        <a:t>2,4</a:t>
                      </a:r>
                    </a:p>
                  </a:txBody>
                  <a:tcPr marL="6350" marR="6350" marT="6350" marB="0" anchor="b"/>
                </a:tc>
                <a:extLst>
                  <a:ext uri="{0D108BD9-81ED-4DB2-BD59-A6C34878D82A}">
                    <a16:rowId xmlns:a16="http://schemas.microsoft.com/office/drawing/2014/main" val="1264023062"/>
                  </a:ext>
                </a:extLst>
              </a:tr>
            </a:tbl>
          </a:graphicData>
        </a:graphic>
      </p:graphicFrame>
      <p:sp>
        <p:nvSpPr>
          <p:cNvPr id="17" name="Pfeil: nach rechts 16">
            <a:extLst>
              <a:ext uri="{FF2B5EF4-FFF2-40B4-BE49-F238E27FC236}">
                <a16:creationId xmlns:a16="http://schemas.microsoft.com/office/drawing/2014/main" id="{719361A7-8EE2-4560-9C2E-19CA02C86211}"/>
              </a:ext>
            </a:extLst>
          </p:cNvPr>
          <p:cNvSpPr/>
          <p:nvPr/>
        </p:nvSpPr>
        <p:spPr>
          <a:xfrm>
            <a:off x="364956" y="4564213"/>
            <a:ext cx="750660" cy="30494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624C6B8F-29BE-4C12-9AA2-3B93CB104662}"/>
              </a:ext>
            </a:extLst>
          </p:cNvPr>
          <p:cNvSpPr txBox="1"/>
          <p:nvPr/>
        </p:nvSpPr>
        <p:spPr>
          <a:xfrm>
            <a:off x="38108" y="3585790"/>
            <a:ext cx="1437548" cy="923330"/>
          </a:xfrm>
          <a:prstGeom prst="rect">
            <a:avLst/>
          </a:prstGeom>
          <a:noFill/>
        </p:spPr>
        <p:txBody>
          <a:bodyPr wrap="square" rtlCol="0">
            <a:spAutoFit/>
          </a:bodyPr>
          <a:lstStyle/>
          <a:p>
            <a:r>
              <a:rPr lang="de-DE" dirty="0"/>
              <a:t>Lockdown am 22.10.2020</a:t>
            </a:r>
          </a:p>
        </p:txBody>
      </p:sp>
      <p:sp>
        <p:nvSpPr>
          <p:cNvPr id="15" name="Textfeld 14">
            <a:extLst>
              <a:ext uri="{FF2B5EF4-FFF2-40B4-BE49-F238E27FC236}">
                <a16:creationId xmlns:a16="http://schemas.microsoft.com/office/drawing/2014/main" id="{461F440B-9451-4997-BF6D-ADF8CA1BF047}"/>
              </a:ext>
            </a:extLst>
          </p:cNvPr>
          <p:cNvSpPr txBox="1"/>
          <p:nvPr/>
        </p:nvSpPr>
        <p:spPr>
          <a:xfrm>
            <a:off x="6876256" y="3911999"/>
            <a:ext cx="3241756" cy="261610"/>
          </a:xfrm>
          <a:prstGeom prst="rect">
            <a:avLst/>
          </a:prstGeom>
          <a:noFill/>
        </p:spPr>
        <p:txBody>
          <a:bodyPr wrap="square" rtlCol="0">
            <a:spAutoFit/>
          </a:bodyPr>
          <a:lstStyle/>
          <a:p>
            <a:r>
              <a:rPr lang="de-DE" sz="1100" dirty="0" err="1"/>
              <a:t>OurWorldInData</a:t>
            </a:r>
            <a:r>
              <a:rPr lang="de-DE" sz="1100" dirty="0"/>
              <a:t>, 07.12.2020</a:t>
            </a:r>
          </a:p>
        </p:txBody>
      </p:sp>
      <p:sp>
        <p:nvSpPr>
          <p:cNvPr id="19" name="Pfeil: nach rechts 18">
            <a:extLst>
              <a:ext uri="{FF2B5EF4-FFF2-40B4-BE49-F238E27FC236}">
                <a16:creationId xmlns:a16="http://schemas.microsoft.com/office/drawing/2014/main" id="{2759632B-B2EA-4390-AAA5-958EAAD1D468}"/>
              </a:ext>
            </a:extLst>
          </p:cNvPr>
          <p:cNvSpPr/>
          <p:nvPr/>
        </p:nvSpPr>
        <p:spPr>
          <a:xfrm rot="5400000">
            <a:off x="7684138" y="913010"/>
            <a:ext cx="544010" cy="2061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CED2CCDC-6DA6-4FA1-B474-15EA7D22239A}"/>
              </a:ext>
            </a:extLst>
          </p:cNvPr>
          <p:cNvSpPr txBox="1"/>
          <p:nvPr/>
        </p:nvSpPr>
        <p:spPr>
          <a:xfrm>
            <a:off x="6380800" y="645773"/>
            <a:ext cx="1710992" cy="646331"/>
          </a:xfrm>
          <a:prstGeom prst="rect">
            <a:avLst/>
          </a:prstGeom>
          <a:noFill/>
        </p:spPr>
        <p:txBody>
          <a:bodyPr wrap="square" rtlCol="0">
            <a:spAutoFit/>
          </a:bodyPr>
          <a:lstStyle/>
          <a:p>
            <a:r>
              <a:rPr lang="de-DE" dirty="0"/>
              <a:t>Lockdown am 22.10.2020</a:t>
            </a:r>
          </a:p>
        </p:txBody>
      </p:sp>
    </p:spTree>
    <p:extLst>
      <p:ext uri="{BB962C8B-B14F-4D97-AF65-F5344CB8AC3E}">
        <p14:creationId xmlns:p14="http://schemas.microsoft.com/office/powerpoint/2010/main" val="3501565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Gerade Verbindung 7">
            <a:extLst>
              <a:ext uri="{FF2B5EF4-FFF2-40B4-BE49-F238E27FC236}">
                <a16:creationId xmlns:a16="http://schemas.microsoft.com/office/drawing/2014/main" id="{3C6B96C4-BFDC-4565-A8B5-766F1D3FC97E}"/>
              </a:ext>
            </a:extLst>
          </p:cNvPr>
          <p:cNvCxnSpPr/>
          <p:nvPr/>
        </p:nvCxnSpPr>
        <p:spPr>
          <a:xfrm>
            <a:off x="251520" y="392181"/>
            <a:ext cx="5427222"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34" name="Titel 4">
            <a:extLst>
              <a:ext uri="{FF2B5EF4-FFF2-40B4-BE49-F238E27FC236}">
                <a16:creationId xmlns:a16="http://schemas.microsoft.com/office/drawing/2014/main" id="{2266C8BB-5101-4E04-8DD5-07BA4C813F53}"/>
              </a:ext>
            </a:extLst>
          </p:cNvPr>
          <p:cNvSpPr>
            <a:spLocks noGrp="1"/>
          </p:cNvSpPr>
          <p:nvPr>
            <p:ph type="title"/>
          </p:nvPr>
        </p:nvSpPr>
        <p:spPr>
          <a:xfrm>
            <a:off x="251520" y="14531"/>
            <a:ext cx="6069444" cy="369332"/>
          </a:xfrm>
        </p:spPr>
        <p:txBody>
          <a:bodyPr/>
          <a:lstStyle/>
          <a:p>
            <a:pPr algn="l"/>
            <a:r>
              <a:rPr lang="de-DE" sz="2400" b="1" dirty="0">
                <a:latin typeface="Scala Sans OT" panose="020B0504030101020104" pitchFamily="34" charset="0"/>
              </a:rPr>
              <a:t>COVID-19/Irland</a:t>
            </a:r>
            <a:endParaRPr lang="en-GB" sz="2400" b="1" dirty="0">
              <a:latin typeface="Scala Sans OT" panose="020B0504030101020104" pitchFamily="34" charset="0"/>
            </a:endParaRPr>
          </a:p>
        </p:txBody>
      </p:sp>
      <p:sp>
        <p:nvSpPr>
          <p:cNvPr id="28" name="Inhaltsplatzhalter 1">
            <a:extLst>
              <a:ext uri="{FF2B5EF4-FFF2-40B4-BE49-F238E27FC236}">
                <a16:creationId xmlns:a16="http://schemas.microsoft.com/office/drawing/2014/main" id="{28B85BD8-C339-4CF3-81B4-5AC7AC75B421}"/>
              </a:ext>
            </a:extLst>
          </p:cNvPr>
          <p:cNvSpPr txBox="1">
            <a:spLocks/>
          </p:cNvSpPr>
          <p:nvPr/>
        </p:nvSpPr>
        <p:spPr>
          <a:xfrm>
            <a:off x="467544" y="476671"/>
            <a:ext cx="7560840" cy="6381329"/>
          </a:xfrm>
          <a:prstGeom prst="rect">
            <a:avLst/>
          </a:prstGeom>
          <a:noFill/>
        </p:spPr>
        <p:txBody>
          <a:bodyPr vert="horz" lIns="0" tIns="0" rIns="0" bIns="0" rtlCol="0">
            <a:noAutofit/>
          </a:bodyPr>
          <a:lst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e-DE" sz="2000" b="1" dirty="0">
                <a:solidFill>
                  <a:srgbClr val="0070C0"/>
                </a:solidFill>
              </a:rPr>
              <a:t>Irland war im Zeitraum vom 22. Oktober bis 01. Dezember im Lockdown </a:t>
            </a:r>
          </a:p>
          <a:p>
            <a:pPr marL="0" indent="0">
              <a:buNone/>
            </a:pPr>
            <a:r>
              <a:rPr lang="de-DE" sz="2000" b="1" dirty="0">
                <a:solidFill>
                  <a:srgbClr val="0070C0"/>
                </a:solidFill>
              </a:rPr>
              <a:t>(= strengsten Maßnahmen seit Mitte Mai):</a:t>
            </a:r>
          </a:p>
          <a:p>
            <a:r>
              <a:rPr lang="de-DE" sz="2000" dirty="0"/>
              <a:t>Nur Geschäfte zur Grundversorgung (Supermärkte, Apotheken) waren geöffnet,</a:t>
            </a:r>
          </a:p>
          <a:p>
            <a:r>
              <a:rPr lang="de-DE" sz="2000" dirty="0"/>
              <a:t>Restaurants / Bars / Cafés: Nur Mitnahme möglich</a:t>
            </a:r>
          </a:p>
          <a:p>
            <a:pPr>
              <a:buFont typeface="Wingdings" panose="05000000000000000000" pitchFamily="2" charset="2"/>
              <a:buChar char="§"/>
            </a:pPr>
            <a:r>
              <a:rPr lang="de-DE" sz="2000" dirty="0"/>
              <a:t>Kontaktbeschränkung: </a:t>
            </a:r>
          </a:p>
          <a:p>
            <a:pPr lvl="1">
              <a:buFont typeface="Arial" panose="020B0604020202020204" pitchFamily="34" charset="0"/>
              <a:buChar char="•"/>
            </a:pPr>
            <a:r>
              <a:rPr lang="de-DE" dirty="0"/>
              <a:t>Keine Treffen im eigenen Haushalt / Garten </a:t>
            </a:r>
            <a:r>
              <a:rPr lang="de-DE" sz="1800" dirty="0"/>
              <a:t>mit Ausnahme von familiären Verpflichtungen, z.B. Beaufsichtigung von Kindern, Versorgung älterer / hilfsbedürftigen Menschen, oder im Zusammenhang mit einer „Support </a:t>
            </a:r>
            <a:r>
              <a:rPr lang="de-DE" sz="1800" dirty="0" err="1"/>
              <a:t>bubble</a:t>
            </a:r>
            <a:r>
              <a:rPr lang="de-DE" sz="1800" dirty="0"/>
              <a:t>“</a:t>
            </a:r>
          </a:p>
          <a:p>
            <a:pPr lvl="1">
              <a:buFont typeface="Arial" panose="020B0604020202020204" pitchFamily="34" charset="0"/>
              <a:buChar char="•"/>
            </a:pPr>
            <a:r>
              <a:rPr lang="de-DE" dirty="0"/>
              <a:t>Treffen nur eines weiteren Haushalts, ausschließlich im Freien (außerhalb des eigenen Gartens), z.B. in Parks erlaubt</a:t>
            </a:r>
          </a:p>
          <a:p>
            <a:pPr lvl="1">
              <a:buFont typeface="Arial" panose="020B0604020202020204" pitchFamily="34" charset="0"/>
              <a:buChar char="•"/>
            </a:pPr>
            <a:r>
              <a:rPr lang="de-DE" dirty="0"/>
              <a:t>Alleinlebende dürfen mit einem weiteren (festgelegten) Haushalt eine „Support Bubble“ bilden</a:t>
            </a:r>
          </a:p>
          <a:p>
            <a:r>
              <a:rPr lang="de-DE" sz="2000" dirty="0"/>
              <a:t>Treffen draußen und Bewegung nur in einem Radius von fünf Kilometern vom Wohnort erlaubt</a:t>
            </a:r>
          </a:p>
          <a:p>
            <a:r>
              <a:rPr lang="de-DE" sz="2000" dirty="0"/>
              <a:t>Home-Office-Anordnung </a:t>
            </a:r>
          </a:p>
          <a:p>
            <a:r>
              <a:rPr lang="de-DE" sz="2000" dirty="0"/>
              <a:t>Hochzeiten / Beerdigungen bis 25 Personen erlaubt</a:t>
            </a:r>
          </a:p>
          <a:p>
            <a:r>
              <a:rPr lang="de-DE" sz="2000" dirty="0"/>
              <a:t>Schulen und Kindergärten waren weiterhin geöffnet</a:t>
            </a:r>
          </a:p>
          <a:p>
            <a:endParaRPr lang="de-DE" sz="1800" dirty="0">
              <a:solidFill>
                <a:srgbClr val="0070C0"/>
              </a:solidFill>
            </a:endParaRPr>
          </a:p>
          <a:p>
            <a:pPr marL="0" indent="0">
              <a:buNone/>
            </a:pPr>
            <a:endParaRPr lang="de-DE" sz="1050" dirty="0"/>
          </a:p>
        </p:txBody>
      </p:sp>
    </p:spTree>
    <p:extLst>
      <p:ext uri="{BB962C8B-B14F-4D97-AF65-F5344CB8AC3E}">
        <p14:creationId xmlns:p14="http://schemas.microsoft.com/office/powerpoint/2010/main" val="2632443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3CCDE9A-5392-4E83-86E5-DED9FC634B37}"/>
              </a:ext>
            </a:extLst>
          </p:cNvPr>
          <p:cNvSpPr txBox="1">
            <a:spLocks/>
          </p:cNvSpPr>
          <p:nvPr/>
        </p:nvSpPr>
        <p:spPr>
          <a:xfrm>
            <a:off x="180000"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a:defRPr/>
            </a:pPr>
            <a:r>
              <a:rPr lang="en-US" sz="2400" dirty="0"/>
              <a:t>Open Ireland</a:t>
            </a:r>
          </a:p>
        </p:txBody>
      </p:sp>
      <p:pic>
        <p:nvPicPr>
          <p:cNvPr id="3" name="Grafik 2">
            <a:extLst>
              <a:ext uri="{FF2B5EF4-FFF2-40B4-BE49-F238E27FC236}">
                <a16:creationId xmlns:a16="http://schemas.microsoft.com/office/drawing/2014/main" id="{A6CF30A4-AD27-4734-A6FA-949961C68F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9792" y="2024052"/>
            <a:ext cx="6252110" cy="4789324"/>
          </a:xfrm>
          <a:prstGeom prst="rect">
            <a:avLst/>
          </a:prstGeom>
        </p:spPr>
      </p:pic>
      <p:sp>
        <p:nvSpPr>
          <p:cNvPr id="7" name="Inhaltsplatzhalter 1">
            <a:extLst>
              <a:ext uri="{FF2B5EF4-FFF2-40B4-BE49-F238E27FC236}">
                <a16:creationId xmlns:a16="http://schemas.microsoft.com/office/drawing/2014/main" id="{9DFEF416-81B9-421D-8F99-5AF8EF3A78C9}"/>
              </a:ext>
            </a:extLst>
          </p:cNvPr>
          <p:cNvSpPr txBox="1">
            <a:spLocks/>
          </p:cNvSpPr>
          <p:nvPr/>
        </p:nvSpPr>
        <p:spPr>
          <a:xfrm>
            <a:off x="198461" y="548680"/>
            <a:ext cx="6935148" cy="3170273"/>
          </a:xfrm>
          <a:prstGeom prst="rect">
            <a:avLst/>
          </a:prstGeom>
          <a:noFill/>
        </p:spPr>
        <p:txBody>
          <a:bodyPr vert="horz" lIns="0" tIns="0" rIns="0" bIns="0" rtlCol="0">
            <a:noAutofit/>
          </a:bodyPr>
          <a:lst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
            </a:pPr>
            <a:r>
              <a:rPr lang="de-DE" sz="1800" dirty="0"/>
              <a:t>Im Vorfeld des Weihnachtsfestes sei mit einem erneuten Anstieg der Corona-Infektionszahlen zu rechnen, warnte der irische Außenminister Simon </a:t>
            </a:r>
            <a:r>
              <a:rPr lang="de-DE" sz="1800" dirty="0" err="1"/>
              <a:t>Coveney</a:t>
            </a:r>
            <a:r>
              <a:rPr lang="de-DE" sz="1800" dirty="0"/>
              <a:t>:  "Die Herausforderung besteht darin, den Anstieg so gering wie möglich zu halten.</a:t>
            </a:r>
          </a:p>
          <a:p>
            <a:pPr>
              <a:buFont typeface="Wingdings" panose="05000000000000000000" pitchFamily="2" charset="2"/>
              <a:buChar char="§"/>
            </a:pPr>
            <a:r>
              <a:rPr lang="de-DE" sz="1800" dirty="0"/>
              <a:t>Rechts die offizielle Übersicht der Änderungen der Maßnahmen in den nächsten Wochen.</a:t>
            </a:r>
          </a:p>
          <a:p>
            <a:pPr marL="0" indent="0">
              <a:buNone/>
            </a:pPr>
            <a:endParaRPr lang="de-DE" sz="1200" dirty="0">
              <a:solidFill>
                <a:srgbClr val="0070C0"/>
              </a:solidFill>
            </a:endParaRPr>
          </a:p>
        </p:txBody>
      </p:sp>
    </p:spTree>
    <p:extLst>
      <p:ext uri="{BB962C8B-B14F-4D97-AF65-F5344CB8AC3E}">
        <p14:creationId xmlns:p14="http://schemas.microsoft.com/office/powerpoint/2010/main" val="374411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794432"/>
            <a:ext cx="8208912" cy="5910003"/>
          </a:xfrm>
        </p:spPr>
        <p:txBody>
          <a:bodyPr>
            <a:noAutofit/>
          </a:bodyPr>
          <a:lstStyle/>
          <a:p>
            <a:pPr marL="0" indent="0">
              <a:spcBef>
                <a:spcPts val="0"/>
              </a:spcBef>
              <a:spcAft>
                <a:spcPts val="600"/>
              </a:spcAft>
              <a:buClr>
                <a:srgbClr val="0070C0"/>
              </a:buClr>
              <a:buNone/>
            </a:pPr>
            <a:endParaRPr lang="en-US" sz="1800" dirty="0"/>
          </a:p>
          <a:p>
            <a:pPr>
              <a:spcBef>
                <a:spcPts val="0"/>
              </a:spcBef>
              <a:spcAft>
                <a:spcPts val="600"/>
              </a:spcAft>
              <a:buClr>
                <a:srgbClr val="0070C0"/>
              </a:buClr>
              <a:buFont typeface="Wingdings" panose="05000000000000000000" pitchFamily="2" charset="2"/>
              <a:buChar char="§"/>
            </a:pPr>
            <a:r>
              <a:rPr lang="en-US" sz="2000" dirty="0"/>
              <a:t>&gt; 80 % der </a:t>
            </a:r>
            <a:r>
              <a:rPr lang="en-US" sz="2000" dirty="0" err="1"/>
              <a:t>neuen</a:t>
            </a:r>
            <a:r>
              <a:rPr lang="en-US" sz="2000" dirty="0"/>
              <a:t> </a:t>
            </a:r>
            <a:r>
              <a:rPr lang="en-US" sz="2000" dirty="0" err="1"/>
              <a:t>Fälle</a:t>
            </a:r>
            <a:r>
              <a:rPr lang="en-US" sz="2000" dirty="0"/>
              <a:t> (7T) und </a:t>
            </a:r>
            <a:r>
              <a:rPr lang="en-US" sz="2000" dirty="0" err="1"/>
              <a:t>Todesfälle</a:t>
            </a:r>
            <a:r>
              <a:rPr lang="en-US" sz="2000" dirty="0"/>
              <a:t> </a:t>
            </a:r>
            <a:r>
              <a:rPr lang="en-US" sz="2000" dirty="0" err="1"/>
              <a:t>aus</a:t>
            </a:r>
            <a:r>
              <a:rPr lang="en-US" sz="2000" dirty="0"/>
              <a:t> Amerika / Europa </a:t>
            </a:r>
          </a:p>
          <a:p>
            <a:pPr>
              <a:spcBef>
                <a:spcPts val="0"/>
              </a:spcBef>
              <a:spcAft>
                <a:spcPts val="600"/>
              </a:spcAft>
              <a:buClr>
                <a:srgbClr val="0070C0"/>
              </a:buClr>
              <a:buFont typeface="Wingdings" panose="05000000000000000000" pitchFamily="2" charset="2"/>
              <a:buChar char="§"/>
            </a:pPr>
            <a:r>
              <a:rPr lang="en-US" sz="2000" dirty="0"/>
              <a:t>6-wöchiger Lockdown in </a:t>
            </a:r>
            <a:r>
              <a:rPr lang="en-US" sz="2000" dirty="0" err="1"/>
              <a:t>Irland</a:t>
            </a:r>
            <a:r>
              <a:rPr lang="en-US" sz="2000" dirty="0"/>
              <a:t>, </a:t>
            </a:r>
            <a:r>
              <a:rPr lang="en-US" sz="2000" dirty="0" err="1"/>
              <a:t>Maßnahmen</a:t>
            </a:r>
            <a:r>
              <a:rPr lang="en-US" sz="2000" dirty="0"/>
              <a:t> der </a:t>
            </a:r>
            <a:r>
              <a:rPr lang="en-US" sz="2000" dirty="0" err="1"/>
              <a:t>jeweiligen</a:t>
            </a:r>
            <a:r>
              <a:rPr lang="en-US" sz="2000" dirty="0"/>
              <a:t> </a:t>
            </a:r>
            <a:r>
              <a:rPr lang="en-US" sz="2000" dirty="0" err="1"/>
              <a:t>Restriktions</a:t>
            </a:r>
            <a:r>
              <a:rPr lang="en-US" sz="2000" dirty="0"/>
              <a:t>-Levels (1 – 5) </a:t>
            </a:r>
            <a:r>
              <a:rPr lang="en-US" sz="2000" dirty="0" err="1"/>
              <a:t>bereits</a:t>
            </a:r>
            <a:r>
              <a:rPr lang="en-US" sz="2000" dirty="0"/>
              <a:t> </a:t>
            </a:r>
            <a:r>
              <a:rPr lang="en-US" sz="2000" dirty="0" err="1"/>
              <a:t>seit</a:t>
            </a:r>
            <a:r>
              <a:rPr lang="en-US" sz="2000" dirty="0"/>
              <a:t> September </a:t>
            </a:r>
            <a:r>
              <a:rPr lang="en-US" sz="2000" dirty="0" err="1"/>
              <a:t>bekannt</a:t>
            </a:r>
            <a:endParaRPr lang="en-US" sz="2000" dirty="0"/>
          </a:p>
          <a:p>
            <a:pPr>
              <a:spcBef>
                <a:spcPts val="0"/>
              </a:spcBef>
              <a:spcAft>
                <a:spcPts val="600"/>
              </a:spcAft>
              <a:buClr>
                <a:srgbClr val="0070C0"/>
              </a:buClr>
              <a:buFont typeface="Wingdings" panose="05000000000000000000" pitchFamily="2" charset="2"/>
              <a:buChar char="§"/>
            </a:pPr>
            <a:endParaRPr lang="en-US" sz="2000" dirty="0"/>
          </a:p>
          <a:p>
            <a:pPr>
              <a:spcBef>
                <a:spcPts val="0"/>
              </a:spcBef>
              <a:spcAft>
                <a:spcPts val="600"/>
              </a:spcAft>
              <a:buClr>
                <a:srgbClr val="0070C0"/>
              </a:buClr>
              <a:buFont typeface="Wingdings" panose="05000000000000000000" pitchFamily="2" charset="2"/>
              <a:buChar char="§"/>
            </a:pPr>
            <a:r>
              <a:rPr lang="en-US" sz="2000" dirty="0"/>
              <a:t>Bahrain </a:t>
            </a:r>
            <a:r>
              <a:rPr lang="en-US" sz="2000" dirty="0" err="1"/>
              <a:t>lässt</a:t>
            </a:r>
            <a:r>
              <a:rPr lang="en-US" sz="2000" dirty="0"/>
              <a:t> </a:t>
            </a:r>
            <a:r>
              <a:rPr lang="en-US" sz="2000" dirty="0" err="1"/>
              <a:t>als</a:t>
            </a:r>
            <a:r>
              <a:rPr lang="en-US" sz="2000" dirty="0"/>
              <a:t> 2. Land </a:t>
            </a:r>
            <a:r>
              <a:rPr lang="en-US" sz="2000" dirty="0" err="1"/>
              <a:t>Impfstoff</a:t>
            </a:r>
            <a:r>
              <a:rPr lang="en-US" sz="2000" dirty="0"/>
              <a:t> von Pfizer / </a:t>
            </a:r>
            <a:r>
              <a:rPr lang="en-US" sz="2000" dirty="0" err="1"/>
              <a:t>BioNTech</a:t>
            </a:r>
            <a:r>
              <a:rPr lang="en-US" sz="2000" dirty="0"/>
              <a:t> </a:t>
            </a:r>
            <a:r>
              <a:rPr lang="en-US" sz="2000" dirty="0" err="1"/>
              <a:t>zu</a:t>
            </a:r>
            <a:endParaRPr lang="en-US" sz="2000" dirty="0"/>
          </a:p>
          <a:p>
            <a:pPr>
              <a:spcBef>
                <a:spcPts val="0"/>
              </a:spcBef>
              <a:spcAft>
                <a:spcPts val="600"/>
              </a:spcAft>
              <a:buClr>
                <a:srgbClr val="0070C0"/>
              </a:buClr>
              <a:buFont typeface="Wingdings" panose="05000000000000000000" pitchFamily="2" charset="2"/>
              <a:buChar char="§"/>
            </a:pPr>
            <a:r>
              <a:rPr lang="en-US" sz="2000" dirty="0"/>
              <a:t>“ECDC will move to a weekly reporting schedule for the COVID-19 situation (both worldwide and in the EU/EEA and the UK) in December 2020 . All daily updates will be discontinued from 7 December, and from 10 December ECDC will publish updates on the number of cases and deaths reported worldwide and aggregated by week every Thursday. The weekly data will be available as downloadable files in the following formats: XLSX, CSV, JSON and XML. As an exception, the weekly updates for the end-of-year festive season will be published on 23 December and 30 December 2020.”</a:t>
            </a:r>
          </a:p>
          <a:p>
            <a:pPr lvl="1">
              <a:spcBef>
                <a:spcPts val="0"/>
              </a:spcBef>
              <a:spcAft>
                <a:spcPts val="600"/>
              </a:spcAft>
              <a:buClr>
                <a:srgbClr val="0070C0"/>
              </a:buClr>
              <a:buFont typeface="Wingdings" panose="05000000000000000000" pitchFamily="2" charset="2"/>
              <a:buChar char="§"/>
            </a:pPr>
            <a:r>
              <a:rPr lang="en-US" sz="2000" dirty="0"/>
              <a:t>PHI </a:t>
            </a:r>
            <a:r>
              <a:rPr lang="en-US" sz="2000" dirty="0" err="1"/>
              <a:t>im</a:t>
            </a:r>
            <a:r>
              <a:rPr lang="en-US" sz="2000" dirty="0"/>
              <a:t> KS am Freitag</a:t>
            </a:r>
          </a:p>
          <a:p>
            <a:pPr lvl="1">
              <a:spcBef>
                <a:spcPts val="0"/>
              </a:spcBef>
              <a:spcAft>
                <a:spcPts val="600"/>
              </a:spcAft>
              <a:buClr>
                <a:srgbClr val="0070C0"/>
              </a:buClr>
              <a:buFont typeface="Wingdings" panose="05000000000000000000" pitchFamily="2" charset="2"/>
              <a:buChar char="§"/>
            </a:pPr>
            <a:r>
              <a:rPr lang="en-US" sz="2000" dirty="0" err="1"/>
              <a:t>Vertiefende</a:t>
            </a:r>
            <a:r>
              <a:rPr lang="en-US" sz="2000" dirty="0"/>
              <a:t> </a:t>
            </a:r>
            <a:r>
              <a:rPr lang="en-US" sz="2000" dirty="0" err="1"/>
              <a:t>Themen</a:t>
            </a:r>
            <a:r>
              <a:rPr lang="en-US" sz="2000" dirty="0"/>
              <a:t> (</a:t>
            </a:r>
            <a:r>
              <a:rPr lang="en-US" sz="2000" dirty="0" err="1"/>
              <a:t>z.B</a:t>
            </a:r>
            <a:r>
              <a:rPr lang="en-US" sz="2000" dirty="0"/>
              <a:t>. Länder, Situation in Afrika, etc.) am Montag (PHI/ZIG)</a:t>
            </a:r>
          </a:p>
          <a:p>
            <a:pPr>
              <a:spcBef>
                <a:spcPts val="0"/>
              </a:spcBef>
              <a:spcAft>
                <a:spcPts val="600"/>
              </a:spcAft>
              <a:buClr>
                <a:srgbClr val="0070C0"/>
              </a:buClr>
              <a:buFont typeface="Wingdings" panose="05000000000000000000" pitchFamily="2" charset="2"/>
              <a:buChar char="§"/>
            </a:pPr>
            <a:endParaRPr lang="en-US" sz="1800" dirty="0"/>
          </a:p>
        </p:txBody>
      </p:sp>
      <p:sp>
        <p:nvSpPr>
          <p:cNvPr id="4" name="Titel 4"/>
          <p:cNvSpPr txBox="1">
            <a:spLocks/>
          </p:cNvSpPr>
          <p:nvPr/>
        </p:nvSpPr>
        <p:spPr>
          <a:xfrm>
            <a:off x="170638" y="153563"/>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Zusammenfassung und News </a:t>
            </a:r>
          </a:p>
        </p:txBody>
      </p:sp>
      <p:cxnSp>
        <p:nvCxnSpPr>
          <p:cNvPr id="5" name="Gerade Verbindung 4"/>
          <p:cNvCxnSpPr/>
          <p:nvPr/>
        </p:nvCxnSpPr>
        <p:spPr>
          <a:xfrm>
            <a:off x="0" y="620688"/>
            <a:ext cx="9144000" cy="0"/>
          </a:xfrm>
          <a:prstGeom prst="line">
            <a:avLst/>
          </a:prstGeom>
          <a:noFill/>
          <a:ln w="19050" cap="flat" cmpd="sng" algn="ctr">
            <a:solidFill>
              <a:srgbClr val="006EC7"/>
            </a:solidFill>
            <a:prstDash val="solid"/>
          </a:ln>
          <a:effectLst/>
        </p:spPr>
      </p:cxnSp>
    </p:spTree>
    <p:extLst>
      <p:ext uri="{BB962C8B-B14F-4D97-AF65-F5344CB8AC3E}">
        <p14:creationId xmlns:p14="http://schemas.microsoft.com/office/powerpoint/2010/main" val="263389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F2CDD6D9-37A1-47AC-AADA-4D248C310051}"/>
              </a:ext>
            </a:extLst>
          </p:cNvPr>
          <p:cNvSpPr txBox="1">
            <a:spLocks/>
          </p:cNvSpPr>
          <p:nvPr/>
        </p:nvSpPr>
        <p:spPr>
          <a:xfrm>
            <a:off x="3923928" y="324433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Backup</a:t>
            </a:r>
          </a:p>
        </p:txBody>
      </p:sp>
    </p:spTree>
    <p:extLst>
      <p:ext uri="{BB962C8B-B14F-4D97-AF65-F5344CB8AC3E}">
        <p14:creationId xmlns:p14="http://schemas.microsoft.com/office/powerpoint/2010/main" val="2002480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Gerade Verbindung 7">
            <a:extLst>
              <a:ext uri="{FF2B5EF4-FFF2-40B4-BE49-F238E27FC236}">
                <a16:creationId xmlns:a16="http://schemas.microsoft.com/office/drawing/2014/main" id="{3C6B96C4-BFDC-4565-A8B5-766F1D3FC97E}"/>
              </a:ext>
            </a:extLst>
          </p:cNvPr>
          <p:cNvCxnSpPr/>
          <p:nvPr/>
        </p:nvCxnSpPr>
        <p:spPr>
          <a:xfrm>
            <a:off x="251520" y="392181"/>
            <a:ext cx="5427222"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34" name="Titel 4">
            <a:extLst>
              <a:ext uri="{FF2B5EF4-FFF2-40B4-BE49-F238E27FC236}">
                <a16:creationId xmlns:a16="http://schemas.microsoft.com/office/drawing/2014/main" id="{2266C8BB-5101-4E04-8DD5-07BA4C813F53}"/>
              </a:ext>
            </a:extLst>
          </p:cNvPr>
          <p:cNvSpPr>
            <a:spLocks noGrp="1"/>
          </p:cNvSpPr>
          <p:nvPr>
            <p:ph type="title"/>
          </p:nvPr>
        </p:nvSpPr>
        <p:spPr>
          <a:xfrm>
            <a:off x="251520" y="14531"/>
            <a:ext cx="6069444" cy="369332"/>
          </a:xfrm>
        </p:spPr>
        <p:txBody>
          <a:bodyPr/>
          <a:lstStyle/>
          <a:p>
            <a:pPr algn="l"/>
            <a:r>
              <a:rPr lang="de-DE" sz="2400" b="1" dirty="0">
                <a:latin typeface="Scala Sans OT" panose="020B0504030101020104" pitchFamily="34" charset="0"/>
              </a:rPr>
              <a:t>COVID-19/Irland</a:t>
            </a:r>
            <a:endParaRPr lang="en-GB" sz="2400" b="1" dirty="0">
              <a:latin typeface="Scala Sans OT" panose="020B0504030101020104" pitchFamily="34" charset="0"/>
            </a:endParaRPr>
          </a:p>
        </p:txBody>
      </p:sp>
      <p:sp>
        <p:nvSpPr>
          <p:cNvPr id="28" name="Inhaltsplatzhalter 1">
            <a:extLst>
              <a:ext uri="{FF2B5EF4-FFF2-40B4-BE49-F238E27FC236}">
                <a16:creationId xmlns:a16="http://schemas.microsoft.com/office/drawing/2014/main" id="{28B85BD8-C339-4CF3-81B4-5AC7AC75B421}"/>
              </a:ext>
            </a:extLst>
          </p:cNvPr>
          <p:cNvSpPr txBox="1">
            <a:spLocks/>
          </p:cNvSpPr>
          <p:nvPr/>
        </p:nvSpPr>
        <p:spPr>
          <a:xfrm>
            <a:off x="467544" y="476672"/>
            <a:ext cx="7560840" cy="5688632"/>
          </a:xfrm>
          <a:prstGeom prst="rect">
            <a:avLst/>
          </a:prstGeom>
          <a:noFill/>
        </p:spPr>
        <p:txBody>
          <a:bodyPr vert="horz" lIns="0" tIns="0" rIns="0" bIns="0" rtlCol="0">
            <a:noAutofit/>
          </a:bodyPr>
          <a:lst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e-DE" sz="2000" dirty="0">
                <a:solidFill>
                  <a:srgbClr val="0070C0"/>
                </a:solidFill>
              </a:rPr>
              <a:t>Ab dem 02. Dezember gilt ein modifiziertes Level 3 des „Plan </a:t>
            </a:r>
            <a:r>
              <a:rPr lang="de-DE" sz="2000" dirty="0" err="1">
                <a:solidFill>
                  <a:srgbClr val="0070C0"/>
                </a:solidFill>
              </a:rPr>
              <a:t>for</a:t>
            </a:r>
            <a:r>
              <a:rPr lang="de-DE" sz="2000" dirty="0">
                <a:solidFill>
                  <a:srgbClr val="0070C0"/>
                </a:solidFill>
              </a:rPr>
              <a:t> Living </a:t>
            </a:r>
            <a:r>
              <a:rPr lang="de-DE" sz="2000" dirty="0" err="1">
                <a:solidFill>
                  <a:srgbClr val="0070C0"/>
                </a:solidFill>
              </a:rPr>
              <a:t>with</a:t>
            </a:r>
            <a:r>
              <a:rPr lang="de-DE" sz="2000" dirty="0">
                <a:solidFill>
                  <a:srgbClr val="0070C0"/>
                </a:solidFill>
              </a:rPr>
              <a:t> COVID-19“:</a:t>
            </a:r>
          </a:p>
          <a:p>
            <a:r>
              <a:rPr lang="de-DE" sz="2000" dirty="0"/>
              <a:t>Für das private und öffentliche Leben gelten zahlreiche Hygiene-, Abstands- und Kapazitätsbeschränkungen.</a:t>
            </a:r>
          </a:p>
          <a:p>
            <a:r>
              <a:rPr lang="de-DE" sz="2000" dirty="0"/>
              <a:t>Die Kapazitäten der öffentlichen Verkehrsmittel sind auf 50%, reduziert, zu Spitzenzeiten bleibt die Nutzung des ÖPNV für systemrelevante Berufe und Zwecke vorbehalten,</a:t>
            </a:r>
          </a:p>
          <a:p>
            <a:r>
              <a:rPr lang="de-DE" sz="2000" dirty="0"/>
              <a:t>Bis zum 18. Dezember 2020 soll man das jeweilige County, in dem man sich aufhält, nicht verlassen. Ausgenommen sind Pendelfahrten zur Arbeit, zur Schule oder zu medizinischen oder sonstigen essentiellen Zwecken,</a:t>
            </a:r>
          </a:p>
          <a:p>
            <a:r>
              <a:rPr lang="de-DE" sz="2000" dirty="0"/>
              <a:t>Nicht dringend notwendige Geschäfte, Friseure und Fitnessstudios können wieder öffnen, genauso wie Museen, Galerien, Bibliotheken, Kinos,</a:t>
            </a:r>
          </a:p>
          <a:p>
            <a:r>
              <a:rPr lang="de-DE" sz="2000" dirty="0"/>
              <a:t>Ab dem 04. Dezember dürfen Restaurants und Pubs, die auch Speisen servieren, wieder öffnen. Bars, die nur Getränke anbieten, bleiben hingegen geschlossen.</a:t>
            </a:r>
          </a:p>
          <a:p>
            <a:pPr marL="0" indent="0">
              <a:buNone/>
            </a:pPr>
            <a:endParaRPr lang="de-DE" sz="1050" dirty="0"/>
          </a:p>
          <a:p>
            <a:pPr marL="0" indent="0">
              <a:buNone/>
            </a:pPr>
            <a:endParaRPr lang="de-DE" sz="1050" dirty="0"/>
          </a:p>
        </p:txBody>
      </p:sp>
    </p:spTree>
    <p:extLst>
      <p:ext uri="{BB962C8B-B14F-4D97-AF65-F5344CB8AC3E}">
        <p14:creationId xmlns:p14="http://schemas.microsoft.com/office/powerpoint/2010/main" val="411053934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1749</Words>
  <Application>Microsoft Office PowerPoint</Application>
  <PresentationFormat>Bildschirmpräsentation (4:3)</PresentationFormat>
  <Paragraphs>442</Paragraphs>
  <Slides>13</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Scala Sans OT</vt:lpstr>
      <vt:lpstr>Wingdings</vt:lpstr>
      <vt:lpstr>Larissa</vt:lpstr>
      <vt:lpstr>PowerPoint-Präsentation</vt:lpstr>
      <vt:lpstr>PowerPoint-Präsentation</vt:lpstr>
      <vt:lpstr>PowerPoint-Präsentation</vt:lpstr>
      <vt:lpstr>COVID-19/Irland</vt:lpstr>
      <vt:lpstr>COVID-19/Irland</vt:lpstr>
      <vt:lpstr>PowerPoint-Präsentation</vt:lpstr>
      <vt:lpstr>PowerPoint-Präsentation</vt:lpstr>
      <vt:lpstr>PowerPoint-Präsentation</vt:lpstr>
      <vt:lpstr>COVID-19/Irland</vt:lpstr>
      <vt:lpstr>PowerPoint-Präsentation</vt:lpstr>
      <vt:lpstr>Lockdown - Irland</vt:lpstr>
      <vt:lpstr>COVID-19/Irland</vt:lpstr>
      <vt:lpstr>PowerPoint-Präsentation</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Denkel, Luisa</cp:lastModifiedBy>
  <cp:revision>1454</cp:revision>
  <dcterms:created xsi:type="dcterms:W3CDTF">2020-04-16T05:25:18Z</dcterms:created>
  <dcterms:modified xsi:type="dcterms:W3CDTF">2020-12-07T11:11:40Z</dcterms:modified>
</cp:coreProperties>
</file>