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70" r:id="rId6"/>
    <p:sldId id="273" r:id="rId7"/>
    <p:sldId id="274" r:id="rId8"/>
    <p:sldId id="280" r:id="rId9"/>
    <p:sldId id="279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78490" autoAdjust="0"/>
  </p:normalViewPr>
  <p:slideViewPr>
    <p:cSldViewPr snapToGrid="0" snapToObjects="1">
      <p:cViewPr>
        <p:scale>
          <a:sx n="110" d="100"/>
          <a:sy n="110" d="100"/>
        </p:scale>
        <p:origin x="-1710" y="-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geschätzte ARE in KW </a:t>
            </a:r>
            <a:r>
              <a:rPr lang="de-DE" b="1" dirty="0" smtClean="0"/>
              <a:t>48:</a:t>
            </a:r>
            <a:endParaRPr lang="de-DE" b="1" dirty="0"/>
          </a:p>
          <a:p>
            <a:r>
              <a:rPr lang="de-DE" b="0" dirty="0"/>
              <a:t>0-5 Jahre:	</a:t>
            </a:r>
            <a:r>
              <a:rPr lang="de-DE" b="0" dirty="0" smtClean="0"/>
              <a:t>341.000 </a:t>
            </a:r>
            <a:r>
              <a:rPr lang="de-DE" b="0" dirty="0"/>
              <a:t>ARE </a:t>
            </a:r>
            <a:r>
              <a:rPr lang="de-DE" b="0" dirty="0" smtClean="0"/>
              <a:t>(7.200/100.000</a:t>
            </a:r>
            <a:r>
              <a:rPr lang="de-DE" b="0" dirty="0"/>
              <a:t>), davon </a:t>
            </a:r>
            <a:r>
              <a:rPr lang="de-DE" b="0" baseline="0" dirty="0" smtClean="0"/>
              <a:t>13% </a:t>
            </a:r>
            <a:r>
              <a:rPr lang="de-DE" b="0" baseline="0" dirty="0"/>
              <a:t>mit Arztbesuch = ca. </a:t>
            </a:r>
            <a:r>
              <a:rPr lang="de-DE" b="0" baseline="0" dirty="0" smtClean="0"/>
              <a:t>44.000 </a:t>
            </a:r>
            <a:r>
              <a:rPr lang="de-DE" b="0" baseline="0" dirty="0"/>
              <a:t>mit Arztbesuch wegen ARE</a:t>
            </a:r>
            <a:endParaRPr lang="de-DE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6-10 Jahre:	</a:t>
            </a:r>
            <a:r>
              <a:rPr lang="de-DE" b="0" dirty="0" smtClean="0"/>
              <a:t>177.000</a:t>
            </a:r>
            <a:r>
              <a:rPr lang="de-DE" b="0" baseline="0" dirty="0" smtClean="0"/>
              <a:t> </a:t>
            </a:r>
            <a:r>
              <a:rPr lang="de-DE" b="0" baseline="0" dirty="0"/>
              <a:t>ARE </a:t>
            </a:r>
            <a:r>
              <a:rPr lang="de-DE" b="0" baseline="0" dirty="0" smtClean="0"/>
              <a:t>(4.800/</a:t>
            </a:r>
            <a:r>
              <a:rPr lang="de-DE" b="0" dirty="0" smtClean="0"/>
              <a:t>100.000</a:t>
            </a:r>
            <a:r>
              <a:rPr lang="de-DE" b="0" baseline="0" dirty="0"/>
              <a:t>), davon </a:t>
            </a:r>
            <a:r>
              <a:rPr lang="de-DE" b="0" baseline="0" dirty="0" smtClean="0"/>
              <a:t>13% </a:t>
            </a:r>
            <a:r>
              <a:rPr lang="de-DE" b="0" baseline="0" dirty="0"/>
              <a:t>mit Arztbesuch = ca. </a:t>
            </a:r>
            <a:r>
              <a:rPr lang="de-DE" b="0" baseline="0" dirty="0" smtClean="0"/>
              <a:t>23.000 </a:t>
            </a:r>
            <a:r>
              <a:rPr lang="de-DE" b="0" dirty="0"/>
              <a:t>mit</a:t>
            </a:r>
            <a:r>
              <a:rPr lang="de-DE" b="0" baseline="0" dirty="0"/>
              <a:t> Arztbesuch wegen ARE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11-14 Jahre: </a:t>
            </a:r>
            <a:r>
              <a:rPr lang="de-DE" b="0" dirty="0" smtClean="0"/>
              <a:t>  </a:t>
            </a:r>
            <a:r>
              <a:rPr lang="de-DE" b="0" baseline="0" dirty="0" smtClean="0"/>
              <a:t>18.</a:t>
            </a:r>
            <a:r>
              <a:rPr lang="de-DE" b="0" dirty="0" smtClean="0"/>
              <a:t>000 </a:t>
            </a:r>
            <a:r>
              <a:rPr lang="de-DE" b="0" dirty="0"/>
              <a:t>ARE </a:t>
            </a:r>
            <a:r>
              <a:rPr lang="de-DE" b="0" dirty="0" smtClean="0"/>
              <a:t>(600/100.000</a:t>
            </a:r>
            <a:r>
              <a:rPr lang="de-DE" b="0" dirty="0"/>
              <a:t>),</a:t>
            </a:r>
            <a:r>
              <a:rPr lang="de-DE" b="0" baseline="0" dirty="0"/>
              <a:t> </a:t>
            </a:r>
            <a:r>
              <a:rPr lang="de-DE" b="0" baseline="0" dirty="0" smtClean="0"/>
              <a:t>   </a:t>
            </a:r>
            <a:r>
              <a:rPr lang="de-DE" b="0" dirty="0" smtClean="0"/>
              <a:t>davon 33</a:t>
            </a:r>
            <a:r>
              <a:rPr lang="de-DE" b="0" dirty="0"/>
              <a:t>% mit Arztbesuch </a:t>
            </a:r>
            <a:r>
              <a:rPr lang="de-DE" b="0" baseline="0" dirty="0"/>
              <a:t>= ca</a:t>
            </a:r>
            <a:r>
              <a:rPr lang="de-DE" b="0" baseline="0" dirty="0" smtClean="0"/>
              <a:t>.  6.000 </a:t>
            </a:r>
            <a:r>
              <a:rPr lang="de-DE" b="0" dirty="0"/>
              <a:t>mit</a:t>
            </a:r>
            <a:r>
              <a:rPr lang="de-DE" b="0" baseline="0" dirty="0"/>
              <a:t> Arztbesuch wegen ARE</a:t>
            </a:r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	n (KW </a:t>
            </a:r>
            <a:r>
              <a:rPr lang="de-DE" dirty="0" smtClean="0"/>
              <a:t>49)</a:t>
            </a:r>
            <a:r>
              <a:rPr lang="de-DE" dirty="0"/>
              <a:t>	% KW </a:t>
            </a:r>
            <a:r>
              <a:rPr lang="de-DE" dirty="0" smtClean="0"/>
              <a:t>49</a:t>
            </a:r>
            <a:r>
              <a:rPr lang="de-DE" baseline="0" dirty="0" smtClean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</a:t>
            </a:r>
            <a:r>
              <a:rPr lang="de-DE" dirty="0" smtClean="0"/>
              <a:t>27.944 </a:t>
            </a:r>
            <a:r>
              <a:rPr lang="de-DE" dirty="0"/>
              <a:t>	</a:t>
            </a:r>
            <a:r>
              <a:rPr lang="de-DE" dirty="0" smtClean="0"/>
              <a:t>2.802</a:t>
            </a:r>
            <a:r>
              <a:rPr lang="de-DE" dirty="0"/>
              <a:t>		</a:t>
            </a:r>
            <a:r>
              <a:rPr lang="de-DE" dirty="0" smtClean="0"/>
              <a:t>2,3%</a:t>
            </a:r>
            <a:r>
              <a:rPr lang="de-DE" dirty="0"/>
              <a:t>		5,7%</a:t>
            </a:r>
          </a:p>
          <a:p>
            <a:r>
              <a:rPr lang="de-DE" dirty="0"/>
              <a:t>6-10:   	</a:t>
            </a:r>
            <a:r>
              <a:rPr lang="de-DE" dirty="0" smtClean="0"/>
              <a:t>32.790 </a:t>
            </a:r>
            <a:r>
              <a:rPr lang="de-DE" dirty="0"/>
              <a:t>	</a:t>
            </a:r>
            <a:r>
              <a:rPr lang="de-DE" dirty="0" smtClean="0"/>
              <a:t>3.716</a:t>
            </a:r>
            <a:r>
              <a:rPr lang="de-DE" dirty="0"/>
              <a:t>		</a:t>
            </a:r>
            <a:r>
              <a:rPr lang="de-DE" dirty="0" smtClean="0"/>
              <a:t>3,1%</a:t>
            </a:r>
            <a:r>
              <a:rPr lang="de-DE" dirty="0"/>
              <a:t>		4,4%</a:t>
            </a:r>
          </a:p>
          <a:p>
            <a:r>
              <a:rPr lang="de-DE" dirty="0"/>
              <a:t>11-14: 	</a:t>
            </a:r>
            <a:r>
              <a:rPr lang="de-DE" dirty="0" smtClean="0"/>
              <a:t>35.868</a:t>
            </a:r>
            <a:r>
              <a:rPr lang="de-DE" dirty="0"/>
              <a:t>	</a:t>
            </a:r>
            <a:r>
              <a:rPr lang="de-DE" dirty="0" smtClean="0"/>
              <a:t>3.943</a:t>
            </a:r>
            <a:r>
              <a:rPr lang="de-DE" dirty="0"/>
              <a:t>		</a:t>
            </a:r>
            <a:r>
              <a:rPr lang="de-DE" dirty="0" smtClean="0"/>
              <a:t>3,3%</a:t>
            </a:r>
            <a:r>
              <a:rPr lang="de-DE" dirty="0"/>
              <a:t>		3,6%</a:t>
            </a:r>
          </a:p>
          <a:p>
            <a:r>
              <a:rPr lang="de-DE" dirty="0"/>
              <a:t>15-20: 	</a:t>
            </a:r>
            <a:r>
              <a:rPr lang="de-DE" dirty="0" smtClean="0"/>
              <a:t>92.135</a:t>
            </a:r>
            <a:r>
              <a:rPr lang="de-DE" dirty="0"/>
              <a:t>	</a:t>
            </a:r>
            <a:r>
              <a:rPr lang="de-DE" dirty="0" smtClean="0"/>
              <a:t>9.306</a:t>
            </a:r>
            <a:r>
              <a:rPr lang="de-DE" dirty="0"/>
              <a:t>		7,5%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 Ausbrüche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48/49: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NI,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Hildesheim, 12 Fälle: 5 (0-5), 7 (15+)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RP, Rhein-Hunsrück-Kreis, 11 Fälle: 1 (6-10), 10 (15+)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113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Ausbrüche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AG 6-10 an allen Fällen in Ausbrüchen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 berichteten Fällen &lt;21 J. nimmt kontinuierlich zu (KW36=6%, KW44=22%, KW48=30%)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auffällig viele Ausbrüche in Steglitz-Zehlendorf (n=13; davon 12 in KW 49). z.T. sind die Fälle bereits im September/Oktober erkrankt und wurden jetzt erst übermittelt.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48/49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MV, Ludwigslust-Parchim, 36 Fälle: 15 (6-10), 15 (11-14), 7 (21+)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ST, Saalekreis, 27 Fälle: 5 (6-10), 15 (11-14), 6 (15-20), 1 (21+)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TH, Wartburgkreis, 23 Fälle: 19 (11-14), 2 (15-20), 2 (21+)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07.12.2020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07.12.2020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07.12.2020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07.12.2020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07.12.2020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07.12.2020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07.12.2020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r>
              <a:rPr lang="de-DE" b="0" dirty="0"/>
              <a:t/>
            </a: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07.12.2020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07.12.2020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07.12.2020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07.12.2020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01.12</a:t>
            </a:r>
            <a:r>
              <a:rPr lang="de-DE" sz="1050" dirty="0" smtClean="0"/>
              <a:t>.2020</a:t>
            </a:r>
            <a:endParaRPr lang="de-DE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33" y="591318"/>
            <a:ext cx="5913903" cy="417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07.12.2020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07.12.2020</a:t>
            </a:r>
            <a:endParaRPr lang="de-DE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4" y="1144800"/>
            <a:ext cx="4444741" cy="31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98" y="1144800"/>
            <a:ext cx="4490035" cy="31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07.12.2020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5" y="728848"/>
            <a:ext cx="8237150" cy="403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>
                <a:solidFill>
                  <a:schemeClr val="tx2"/>
                </a:solidFill>
              </a:rPr>
              <a:t>beschriebenen Ausbruch nach Bundesland (2)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07.12.2020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0" y="752517"/>
            <a:ext cx="8316000" cy="40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447</a:t>
            </a:r>
            <a:r>
              <a:rPr lang="de-DE" sz="1400" dirty="0" smtClean="0"/>
              <a:t> </a:t>
            </a:r>
            <a:r>
              <a:rPr lang="de-DE" sz="1400" dirty="0"/>
              <a:t>Ausbrüche in Kindergärten/Horte (&gt;= 2 Fälle) angelegt</a:t>
            </a:r>
          </a:p>
          <a:p>
            <a:pPr lvl="1"/>
            <a:r>
              <a:rPr lang="de-DE" sz="1200" dirty="0" smtClean="0"/>
              <a:t>336 </a:t>
            </a:r>
            <a:r>
              <a:rPr lang="de-DE" sz="1200" dirty="0"/>
              <a:t>(</a:t>
            </a:r>
            <a:r>
              <a:rPr lang="de-DE" sz="1200" dirty="0" smtClean="0"/>
              <a:t>75%) </a:t>
            </a:r>
            <a:r>
              <a:rPr lang="de-DE" sz="1200" dirty="0"/>
              <a:t>Ausbrüche inkl. mit Fällen &lt; 15 Jahren, 40% </a:t>
            </a:r>
            <a:r>
              <a:rPr lang="de-DE" sz="1200" dirty="0" smtClean="0"/>
              <a:t>(</a:t>
            </a:r>
            <a:r>
              <a:rPr lang="de-DE" sz="1200" dirty="0" smtClean="0"/>
              <a:t>837</a:t>
            </a:r>
            <a:r>
              <a:rPr lang="de-DE" sz="1200" dirty="0" smtClean="0"/>
              <a:t>/2.083) </a:t>
            </a:r>
            <a:r>
              <a:rPr lang="de-DE" sz="1200" dirty="0"/>
              <a:t>der Fälle sind 0 - 5 Jahre alt</a:t>
            </a:r>
          </a:p>
          <a:p>
            <a:pPr lvl="1"/>
            <a:r>
              <a:rPr lang="de-DE" sz="1200" dirty="0" smtClean="0"/>
              <a:t>111 </a:t>
            </a:r>
            <a:r>
              <a:rPr lang="de-DE" sz="1200" dirty="0"/>
              <a:t>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07.12.2020</a:t>
            </a:r>
            <a:endParaRPr lang="de-DE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81341"/>
            <a:ext cx="9143999" cy="284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749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/>
              <a:t>Ausbrüche in Schulen angelegt (&gt;= 2 Fälle, 0-5 Jahre ausgeschlossen) </a:t>
            </a:r>
          </a:p>
          <a:p>
            <a:pPr lvl="1"/>
            <a:r>
              <a:rPr lang="de-DE" sz="1200" dirty="0" smtClean="0"/>
              <a:t>690</a:t>
            </a:r>
            <a:r>
              <a:rPr lang="de-DE" sz="1200" dirty="0" smtClean="0"/>
              <a:t> </a:t>
            </a:r>
            <a:r>
              <a:rPr lang="de-DE" sz="1200" dirty="0"/>
              <a:t>(92%) Ausbrüche inkl. mit Fällen &lt; 21 Jahren, 18% (6-10J.), </a:t>
            </a:r>
            <a:r>
              <a:rPr lang="de-DE" sz="1200" dirty="0" smtClean="0"/>
              <a:t>27% </a:t>
            </a:r>
            <a:r>
              <a:rPr lang="de-DE" sz="1200" dirty="0"/>
              <a:t>(11-14J.), 31% (15-20J.), </a:t>
            </a:r>
            <a:r>
              <a:rPr lang="de-DE" sz="1200" dirty="0" smtClean="0"/>
              <a:t>24% </a:t>
            </a:r>
            <a:r>
              <a:rPr lang="de-DE" sz="1200" dirty="0"/>
              <a:t>(21+)</a:t>
            </a:r>
          </a:p>
          <a:p>
            <a:pPr lvl="1"/>
            <a:r>
              <a:rPr lang="de-DE" sz="1200" dirty="0" smtClean="0"/>
              <a:t>59 </a:t>
            </a:r>
            <a:r>
              <a:rPr lang="de-DE" sz="1200" dirty="0"/>
              <a:t>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07.12.2020</a:t>
            </a:r>
            <a:endParaRPr lang="de-DE" sz="105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9" y="1492940"/>
            <a:ext cx="8852129" cy="318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Bildschirmpräsentation (16:9)</PresentationFormat>
  <Paragraphs>89</Paragraphs>
  <Slides>9</Slides>
  <Notes>6</Notes>
  <HiddenSlides>5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383</cp:revision>
  <dcterms:created xsi:type="dcterms:W3CDTF">2015-11-02T12:29:13Z</dcterms:created>
  <dcterms:modified xsi:type="dcterms:W3CDTF">2020-12-07T09:46:33Z</dcterms:modified>
</cp:coreProperties>
</file>