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6" r:id="rId2"/>
    <p:sldId id="315" r:id="rId3"/>
    <p:sldId id="317" r:id="rId4"/>
    <p:sldId id="318" r:id="rId5"/>
    <p:sldId id="319" r:id="rId6"/>
    <p:sldId id="320" r:id="rId7"/>
    <p:sldId id="316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68" autoAdjust="0"/>
    <p:restoredTop sz="93737" autoAdjust="0"/>
  </p:normalViewPr>
  <p:slideViewPr>
    <p:cSldViewPr snapToGrid="0" snapToObjects="1">
      <p:cViewPr varScale="1">
        <p:scale>
          <a:sx n="87" d="100"/>
          <a:sy n="87" d="100"/>
        </p:scale>
        <p:origin x="85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09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Phase mit hoher COVID-19 Aktivität: </a:t>
            </a:r>
          </a:p>
          <a:p>
            <a:r>
              <a:rPr lang="de-DE" dirty="0"/>
              <a:t>-Anteil COVID-19 an SARI-Fällen &gt;10% </a:t>
            </a:r>
          </a:p>
          <a:p>
            <a:r>
              <a:rPr lang="de-DE" dirty="0"/>
              <a:t>-</a:t>
            </a:r>
            <a:r>
              <a:rPr lang="de-DE" dirty="0" err="1"/>
              <a:t>Positivenrate</a:t>
            </a:r>
            <a:r>
              <a:rPr lang="de-DE" dirty="0"/>
              <a:t> an Labormeldungen &gt;1,5%</a:t>
            </a:r>
          </a:p>
          <a:p>
            <a:endParaRPr lang="de-DE" dirty="0"/>
          </a:p>
          <a:p>
            <a:r>
              <a:rPr lang="de-DE" dirty="0"/>
              <a:t>Senkrechter Strich (KW 30/31): Einführung der freiwilligen (später z.T. verpflichtenden Testungen bei Reiserückkehrern)</a:t>
            </a:r>
          </a:p>
          <a:p>
            <a:r>
              <a:rPr lang="de-DE" dirty="0"/>
              <a:t>Interessant, weil: </a:t>
            </a:r>
          </a:p>
          <a:p>
            <a:r>
              <a:rPr lang="de-DE" dirty="0"/>
              <a:t>KEIN Sprung beim Anteil COVID-19-Patienten zu sehen, da nicht von D-weiten Testkriterien abhängig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/>
              <a:t>nur schwere Fälle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 err="1"/>
              <a:t>sentinel</a:t>
            </a:r>
            <a:r>
              <a:rPr lang="de-DE" dirty="0"/>
              <a:t>-weites Aufnahmescreening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93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Phase mit hoher COVID-19 Aktivität: </a:t>
            </a:r>
          </a:p>
          <a:p>
            <a:r>
              <a:rPr lang="de-DE" dirty="0"/>
              <a:t>-Anteil COVID-19 an SARI-Fällen &gt;10% </a:t>
            </a:r>
          </a:p>
          <a:p>
            <a:r>
              <a:rPr lang="de-DE" dirty="0"/>
              <a:t>-</a:t>
            </a:r>
            <a:r>
              <a:rPr lang="de-DE" dirty="0" err="1"/>
              <a:t>Positivenrate</a:t>
            </a:r>
            <a:r>
              <a:rPr lang="de-DE" dirty="0"/>
              <a:t> an Labormeldungen &gt;1,5%</a:t>
            </a:r>
          </a:p>
          <a:p>
            <a:endParaRPr lang="de-DE" dirty="0"/>
          </a:p>
          <a:p>
            <a:r>
              <a:rPr lang="de-DE" dirty="0"/>
              <a:t>Senkrechter Strich (KW 30/31): Einführung der freiwilligen (später z.T. verpflichtenden Testungen bei Reiserückkehrern)</a:t>
            </a:r>
          </a:p>
          <a:p>
            <a:r>
              <a:rPr lang="de-DE" dirty="0"/>
              <a:t>Interessant, weil: </a:t>
            </a:r>
          </a:p>
          <a:p>
            <a:r>
              <a:rPr lang="de-DE" dirty="0"/>
              <a:t>KEIN Sprung beim Anteil COVID-19-Patienten zu sehen, da nicht von D-weiten Testkriterien abhängig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/>
              <a:t>nur schwere Fälle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 err="1"/>
              <a:t>sentinel</a:t>
            </a:r>
            <a:r>
              <a:rPr lang="de-DE" dirty="0"/>
              <a:t>-weites Aufnahmescreening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65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Phase mit hoher COVID-19 Aktivität: </a:t>
            </a:r>
          </a:p>
          <a:p>
            <a:r>
              <a:rPr lang="de-DE" dirty="0"/>
              <a:t>-Anteil COVID-19 an SARI-Fällen &gt;10% </a:t>
            </a:r>
          </a:p>
          <a:p>
            <a:r>
              <a:rPr lang="de-DE" dirty="0"/>
              <a:t>-</a:t>
            </a:r>
            <a:r>
              <a:rPr lang="de-DE" dirty="0" err="1"/>
              <a:t>Positivenrate</a:t>
            </a:r>
            <a:r>
              <a:rPr lang="de-DE" dirty="0"/>
              <a:t> an Labormeldungen &gt;1,5%</a:t>
            </a:r>
          </a:p>
          <a:p>
            <a:endParaRPr lang="de-DE" dirty="0"/>
          </a:p>
          <a:p>
            <a:r>
              <a:rPr lang="de-DE" dirty="0"/>
              <a:t>Senkrechter Strich (KW 30/31): Einführung der freiwilligen (später z.T. verpflichtenden Testungen bei Reiserückkehrern)</a:t>
            </a:r>
          </a:p>
          <a:p>
            <a:r>
              <a:rPr lang="de-DE" dirty="0"/>
              <a:t>Interessant, weil: </a:t>
            </a:r>
          </a:p>
          <a:p>
            <a:r>
              <a:rPr lang="de-DE" dirty="0"/>
              <a:t>KEIN Sprung beim Anteil COVID-19-Patienten zu sehen, da nicht von D-weiten Testkriterien abhängig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/>
              <a:t>nur schwere Fälle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 err="1"/>
              <a:t>sentinel</a:t>
            </a:r>
            <a:r>
              <a:rPr lang="de-DE" dirty="0"/>
              <a:t>-weites Aufnahmescreening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25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Phase mit hoher COVID-19 Aktivität: </a:t>
            </a:r>
          </a:p>
          <a:p>
            <a:r>
              <a:rPr lang="de-DE" dirty="0"/>
              <a:t>-Anteil COVID-19 an SARI-Fällen &gt;10% </a:t>
            </a:r>
          </a:p>
          <a:p>
            <a:r>
              <a:rPr lang="de-DE" dirty="0"/>
              <a:t>-</a:t>
            </a:r>
            <a:r>
              <a:rPr lang="de-DE" dirty="0" err="1"/>
              <a:t>Positivenrate</a:t>
            </a:r>
            <a:r>
              <a:rPr lang="de-DE" dirty="0"/>
              <a:t> an Labormeldungen &gt;1,5%</a:t>
            </a:r>
          </a:p>
          <a:p>
            <a:endParaRPr lang="de-DE" dirty="0"/>
          </a:p>
          <a:p>
            <a:r>
              <a:rPr lang="de-DE" dirty="0"/>
              <a:t>Senkrechter Strich (KW 30/31): Einführung der freiwilligen (später z.T. verpflichtenden Testungen bei Reiserückkehrern)</a:t>
            </a:r>
          </a:p>
          <a:p>
            <a:r>
              <a:rPr lang="de-DE" dirty="0"/>
              <a:t>Interessant, weil: </a:t>
            </a:r>
          </a:p>
          <a:p>
            <a:r>
              <a:rPr lang="de-DE" dirty="0"/>
              <a:t>KEIN Sprung beim Anteil COVID-19-Patienten zu sehen, da nicht von D-weiten Testkriterien abhängig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/>
              <a:t>nur schwere Fälle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 err="1"/>
              <a:t>sentinel</a:t>
            </a:r>
            <a:r>
              <a:rPr lang="de-DE" dirty="0"/>
              <a:t>-weites Aufnahmescreening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78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Phase mit hoher COVID-19 Aktivität: </a:t>
            </a:r>
          </a:p>
          <a:p>
            <a:r>
              <a:rPr lang="de-DE" dirty="0"/>
              <a:t>-Anteil COVID-19 an SARI-Fällen &gt;10% </a:t>
            </a:r>
          </a:p>
          <a:p>
            <a:r>
              <a:rPr lang="de-DE" dirty="0"/>
              <a:t>-</a:t>
            </a:r>
            <a:r>
              <a:rPr lang="de-DE" dirty="0" err="1"/>
              <a:t>Positivenrate</a:t>
            </a:r>
            <a:r>
              <a:rPr lang="de-DE" dirty="0"/>
              <a:t> an Labormeldungen &gt;1,5%</a:t>
            </a:r>
          </a:p>
          <a:p>
            <a:endParaRPr lang="de-DE" dirty="0"/>
          </a:p>
          <a:p>
            <a:r>
              <a:rPr lang="de-DE" dirty="0"/>
              <a:t>Senkrechter Strich (KW 30/31): Einführung der freiwilligen (später z.T. verpflichtenden Testungen bei Reiserückkehrern)</a:t>
            </a:r>
          </a:p>
          <a:p>
            <a:r>
              <a:rPr lang="de-DE" dirty="0"/>
              <a:t>Interessant, weil: </a:t>
            </a:r>
          </a:p>
          <a:p>
            <a:r>
              <a:rPr lang="de-DE" dirty="0"/>
              <a:t>KEIN Sprung beim Anteil COVID-19-Patienten zu sehen, da nicht von D-weiten Testkriterien abhängig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/>
              <a:t>nur schwere Fälle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 err="1"/>
              <a:t>sentinel</a:t>
            </a:r>
            <a:r>
              <a:rPr lang="de-DE" dirty="0"/>
              <a:t>-weites Aufnahmescreening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16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Phase mit hoher COVID-19 Aktivität: </a:t>
            </a:r>
          </a:p>
          <a:p>
            <a:r>
              <a:rPr lang="de-DE" dirty="0"/>
              <a:t>-Anteil COVID-19 an SARI-Fällen &gt;10% </a:t>
            </a:r>
          </a:p>
          <a:p>
            <a:r>
              <a:rPr lang="de-DE" dirty="0"/>
              <a:t>-</a:t>
            </a:r>
            <a:r>
              <a:rPr lang="de-DE" dirty="0" err="1"/>
              <a:t>Positivenrate</a:t>
            </a:r>
            <a:r>
              <a:rPr lang="de-DE" dirty="0"/>
              <a:t> an Labormeldungen &gt;1,5%</a:t>
            </a:r>
          </a:p>
          <a:p>
            <a:endParaRPr lang="de-DE" dirty="0"/>
          </a:p>
          <a:p>
            <a:r>
              <a:rPr lang="de-DE" dirty="0"/>
              <a:t>Senkrechter Strich (KW 30/31): Einführung der freiwilligen (später z.T. verpflichtenden Testungen bei Reiserückkehrern)</a:t>
            </a:r>
          </a:p>
          <a:p>
            <a:r>
              <a:rPr lang="de-DE" dirty="0"/>
              <a:t>Interessant, weil: </a:t>
            </a:r>
          </a:p>
          <a:p>
            <a:r>
              <a:rPr lang="de-DE" dirty="0"/>
              <a:t>KEIN Sprung beim Anteil COVID-19-Patienten zu sehen, da nicht von D-weiten Testkriterien abhängig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/>
              <a:t>nur schwere Fälle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 err="1"/>
              <a:t>sentinel</a:t>
            </a:r>
            <a:r>
              <a:rPr lang="de-DE" dirty="0"/>
              <a:t>-weites Aufnahmescreening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90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09.12.2020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ICOSARI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112704"/>
            <a:ext cx="7983646" cy="3654560"/>
          </a:xfrm>
        </p:spPr>
        <p:txBody>
          <a:bodyPr/>
          <a:lstStyle/>
          <a:p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/>
              <a:t> 	</a:t>
            </a:r>
            <a:r>
              <a:rPr lang="de-DE" sz="2000" u="sng" dirty="0"/>
              <a:t>Anteil</a:t>
            </a:r>
            <a:r>
              <a:rPr lang="de-DE" sz="2000" dirty="0"/>
              <a:t> SARI und COVID-19-Diagnosen mit SARI </a:t>
            </a:r>
            <a:r>
              <a:rPr lang="de-DE" sz="2000" u="sng" dirty="0"/>
              <a:t>an allen Patienten</a:t>
            </a:r>
            <a:br>
              <a:rPr lang="de-DE" sz="2000" u="sng" dirty="0"/>
            </a:br>
            <a:r>
              <a:rPr lang="de-DE" sz="2000" dirty="0"/>
              <a:t>	</a:t>
            </a:r>
            <a:r>
              <a:rPr lang="de-DE" sz="2000" b="0" dirty="0"/>
              <a:t>(insgesamt und innerhalb einer Altersgruppe)</a:t>
            </a:r>
            <a:br>
              <a:rPr lang="de-DE" sz="1200" u="sng" dirty="0"/>
            </a:br>
            <a:br>
              <a:rPr lang="de-DE" sz="1200" dirty="0"/>
            </a:b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/>
              <a:t> 	</a:t>
            </a:r>
            <a:r>
              <a:rPr lang="de-DE" sz="2000" u="sng" dirty="0"/>
              <a:t>Anteil</a:t>
            </a:r>
            <a:r>
              <a:rPr lang="de-DE" sz="2000" dirty="0"/>
              <a:t> SARI und COVID-19-Diagnosen mit SARI </a:t>
            </a:r>
            <a:r>
              <a:rPr lang="de-DE" sz="2000" u="sng" dirty="0"/>
              <a:t>an allen ITS-Patienten</a:t>
            </a:r>
            <a:br>
              <a:rPr lang="de-DE" sz="2000" u="sng" dirty="0"/>
            </a:br>
            <a:r>
              <a:rPr lang="de-DE" sz="2000" dirty="0"/>
              <a:t>	</a:t>
            </a:r>
            <a:r>
              <a:rPr lang="de-DE" sz="2000" b="0" dirty="0"/>
              <a:t>(insgesamt und innerhalb einer Altersgruppe)</a:t>
            </a:r>
            <a:br>
              <a:rPr lang="de-DE" sz="1200" b="0" dirty="0"/>
            </a:br>
            <a:br>
              <a:rPr lang="de-DE" sz="1200" b="0" u="sng" dirty="0"/>
            </a:br>
            <a:r>
              <a:rPr lang="de-DE" sz="2400" i="1" dirty="0"/>
              <a:t>	</a:t>
            </a:r>
            <a:r>
              <a:rPr lang="de-DE" sz="1800" dirty="0"/>
              <a:t>!</a:t>
            </a:r>
            <a:r>
              <a:rPr lang="de-DE" sz="1800" b="0" dirty="0"/>
              <a:t> Neu aufgenommene Patienten, die intensivmedizinisch behandelt wurden, </a:t>
            </a:r>
            <a:br>
              <a:rPr lang="de-DE" sz="1800" b="0" dirty="0"/>
            </a:br>
            <a:r>
              <a:rPr lang="de-DE" sz="1800" b="0" dirty="0"/>
              <a:t>	   </a:t>
            </a:r>
            <a:r>
              <a:rPr lang="de-DE" sz="1800" b="0" u="sng" dirty="0"/>
              <a:t>KEINE aktuell auf Intensiv liegenden</a:t>
            </a:r>
            <a:r>
              <a:rPr lang="de-DE" sz="1800" b="0" dirty="0"/>
              <a:t> Patienten</a:t>
            </a:r>
            <a:br>
              <a:rPr lang="de-DE" sz="1000" b="0" dirty="0"/>
            </a:br>
            <a:br>
              <a:rPr lang="de-DE" sz="1000" b="0" dirty="0"/>
            </a:br>
            <a:r>
              <a:rPr lang="de-DE" sz="1800" b="0" dirty="0"/>
              <a:t>	</a:t>
            </a:r>
            <a:r>
              <a:rPr lang="de-DE" sz="1800" dirty="0"/>
              <a:t>!</a:t>
            </a:r>
            <a:r>
              <a:rPr lang="de-DE" sz="1800" b="0" dirty="0"/>
              <a:t> Möglicherweise etwas mehr COVID-19-Intensivpatienten als D-weit </a:t>
            </a:r>
            <a:br>
              <a:rPr lang="de-DE" sz="1800" b="0" dirty="0"/>
            </a:br>
            <a:r>
              <a:rPr lang="de-DE" sz="1800" b="0" dirty="0"/>
              <a:t>	   wegen designierter COVID-19-Kliniken im Sentinel</a:t>
            </a:r>
            <a:br>
              <a:rPr lang="de-DE" sz="1800" i="1" dirty="0"/>
            </a:br>
            <a:endParaRPr lang="de-DE" sz="1800" i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4F6C6B1-D3E1-4D0E-B7AB-D3B9FA383620}"/>
              </a:ext>
            </a:extLst>
          </p:cNvPr>
          <p:cNvSpPr/>
          <p:nvPr/>
        </p:nvSpPr>
        <p:spPr>
          <a:xfrm>
            <a:off x="457200" y="576291"/>
            <a:ext cx="6725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45AA6"/>
                </a:solidFill>
                <a:ea typeface="+mj-ea"/>
                <a:cs typeface="+mj-cs"/>
              </a:rPr>
              <a:t>ICOSARI-KH-Surveillance  </a:t>
            </a:r>
            <a:r>
              <a:rPr lang="de-DE" sz="1600" b="1" dirty="0">
                <a:solidFill>
                  <a:srgbClr val="045AA6"/>
                </a:solidFill>
                <a:ea typeface="+mj-ea"/>
                <a:cs typeface="+mj-cs"/>
              </a:rPr>
              <a:t>(72 Kliniken im ICOSARI-Sentinel)</a:t>
            </a:r>
            <a:br>
              <a:rPr lang="de-DE" sz="1600" b="1" dirty="0">
                <a:solidFill>
                  <a:srgbClr val="045AA6"/>
                </a:solidFill>
                <a:ea typeface="+mj-ea"/>
                <a:cs typeface="+mj-cs"/>
              </a:rPr>
            </a:br>
            <a:r>
              <a:rPr lang="de-DE" sz="2400" b="1" dirty="0">
                <a:solidFill>
                  <a:srgbClr val="045AA6"/>
                </a:solidFill>
                <a:ea typeface="+mj-ea"/>
                <a:cs typeface="+mj-cs"/>
              </a:rPr>
              <a:t>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2392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F04D621-D167-45C7-8FFA-905CEAF4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197687" cy="287907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C8CD3D-1713-4B24-B937-49426AC4E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4424"/>
            <a:ext cx="7197690" cy="287907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8E6AE6-A779-4C50-8DCF-DF3D5784CE7A}"/>
              </a:ext>
            </a:extLst>
          </p:cNvPr>
          <p:cNvSpPr/>
          <p:nvPr/>
        </p:nvSpPr>
        <p:spPr>
          <a:xfrm>
            <a:off x="7019365" y="1096280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Gesamt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637D5D9-AF42-4EE1-BF1B-5B99E3A2AD04}"/>
              </a:ext>
            </a:extLst>
          </p:cNvPr>
          <p:cNvSpPr/>
          <p:nvPr/>
        </p:nvSpPr>
        <p:spPr>
          <a:xfrm>
            <a:off x="6901050" y="3253848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Intensiv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81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F04D621-D167-45C7-8FFA-905CEAF4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7197685" cy="287907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C8CD3D-1713-4B24-B937-49426AC4E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4424"/>
            <a:ext cx="7197690" cy="287907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8E6AE6-A779-4C50-8DCF-DF3D5784CE7A}"/>
              </a:ext>
            </a:extLst>
          </p:cNvPr>
          <p:cNvSpPr/>
          <p:nvPr/>
        </p:nvSpPr>
        <p:spPr>
          <a:xfrm>
            <a:off x="7019365" y="1096280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Gesamt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637D5D9-AF42-4EE1-BF1B-5B99E3A2AD04}"/>
              </a:ext>
            </a:extLst>
          </p:cNvPr>
          <p:cNvSpPr/>
          <p:nvPr/>
        </p:nvSpPr>
        <p:spPr>
          <a:xfrm>
            <a:off x="6901050" y="3253848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Intensiv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886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F04D621-D167-45C7-8FFA-905CEAF4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7197685" cy="287907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C8CD3D-1713-4B24-B937-49426AC4E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4424"/>
            <a:ext cx="7197690" cy="287907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8E6AE6-A779-4C50-8DCF-DF3D5784CE7A}"/>
              </a:ext>
            </a:extLst>
          </p:cNvPr>
          <p:cNvSpPr/>
          <p:nvPr/>
        </p:nvSpPr>
        <p:spPr>
          <a:xfrm>
            <a:off x="7019365" y="1096280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Gesamt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637D5D9-AF42-4EE1-BF1B-5B99E3A2AD04}"/>
              </a:ext>
            </a:extLst>
          </p:cNvPr>
          <p:cNvSpPr/>
          <p:nvPr/>
        </p:nvSpPr>
        <p:spPr>
          <a:xfrm>
            <a:off x="6901050" y="3253848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Intensiv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335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F04D621-D167-45C7-8FFA-905CEAF4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7197685" cy="287907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C8CD3D-1713-4B24-B937-49426AC4E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4424"/>
            <a:ext cx="7197690" cy="287907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8E6AE6-A779-4C50-8DCF-DF3D5784CE7A}"/>
              </a:ext>
            </a:extLst>
          </p:cNvPr>
          <p:cNvSpPr/>
          <p:nvPr/>
        </p:nvSpPr>
        <p:spPr>
          <a:xfrm>
            <a:off x="7019365" y="1096280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Gesamt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637D5D9-AF42-4EE1-BF1B-5B99E3A2AD04}"/>
              </a:ext>
            </a:extLst>
          </p:cNvPr>
          <p:cNvSpPr/>
          <p:nvPr/>
        </p:nvSpPr>
        <p:spPr>
          <a:xfrm>
            <a:off x="6901050" y="3253848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Intensiv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795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F04D621-D167-45C7-8FFA-905CEAF4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197687" cy="287907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C8CD3D-1713-4B24-B937-49426AC4E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4424"/>
            <a:ext cx="7197690" cy="287907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8E6AE6-A779-4C50-8DCF-DF3D5784CE7A}"/>
              </a:ext>
            </a:extLst>
          </p:cNvPr>
          <p:cNvSpPr/>
          <p:nvPr/>
        </p:nvSpPr>
        <p:spPr>
          <a:xfrm>
            <a:off x="7019365" y="1096280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Gesamt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637D5D9-AF42-4EE1-BF1B-5B99E3A2AD04}"/>
              </a:ext>
            </a:extLst>
          </p:cNvPr>
          <p:cNvSpPr/>
          <p:nvPr/>
        </p:nvSpPr>
        <p:spPr>
          <a:xfrm>
            <a:off x="6901050" y="3253848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Intensiv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62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F04D621-D167-45C7-8FFA-905CEAF4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7197685" cy="287907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ICOSARI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C8CD3D-1713-4B24-B937-49426AC4E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4424"/>
            <a:ext cx="7197690" cy="287907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8E6AE6-A779-4C50-8DCF-DF3D5784CE7A}"/>
              </a:ext>
            </a:extLst>
          </p:cNvPr>
          <p:cNvSpPr/>
          <p:nvPr/>
        </p:nvSpPr>
        <p:spPr>
          <a:xfrm>
            <a:off x="7019365" y="1096280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Gesamt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637D5D9-AF42-4EE1-BF1B-5B99E3A2AD04}"/>
              </a:ext>
            </a:extLst>
          </p:cNvPr>
          <p:cNvSpPr/>
          <p:nvPr/>
        </p:nvSpPr>
        <p:spPr>
          <a:xfrm>
            <a:off x="6901050" y="3253848"/>
            <a:ext cx="208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45AA6"/>
                </a:solidFill>
                <a:ea typeface="+mj-ea"/>
                <a:cs typeface="+mj-cs"/>
                <a:sym typeface="Wingdings" panose="05000000000000000000" pitchFamily="2" charset="2"/>
              </a:rPr>
              <a:t>  </a:t>
            </a:r>
            <a:r>
              <a:rPr lang="de-DE" b="1" dirty="0">
                <a:solidFill>
                  <a:srgbClr val="045AA6"/>
                </a:solidFill>
                <a:ea typeface="+mj-ea"/>
                <a:cs typeface="+mj-cs"/>
              </a:rPr>
              <a:t>Intensiv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640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Bildschirmpräsentation (16:9)</PresentationFormat>
  <Paragraphs>96</Paragraphs>
  <Slides>7</Slides>
  <Notes>7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  Anteil SARI und COVID-19-Diagnosen mit SARI an allen Patienten  (insgesamt und innerhalb einer Altersgruppe)    Anteil SARI und COVID-19-Diagnosen mit SARI an allen ITS-Patienten  (insgesamt und innerhalb einer Altersgruppe)   ! Neu aufgenommene Patienten, die intensivmedizinisch behandelt wurden,      KEINE aktuell auf Intensiv liegenden Patienten   ! Möglicherweise etwas mehr COVID-19-Intensivpatienten als D-weit      wegen designierter COVID-19-Kliniken im Sentinel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100</cp:revision>
  <dcterms:created xsi:type="dcterms:W3CDTF">2015-11-02T12:29:13Z</dcterms:created>
  <dcterms:modified xsi:type="dcterms:W3CDTF">2020-12-09T07:48:08Z</dcterms:modified>
</cp:coreProperties>
</file>