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597" r:id="rId2"/>
    <p:sldId id="598" r:id="rId3"/>
    <p:sldId id="383" r:id="rId4"/>
    <p:sldId id="592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25E5076-3810-47DD-B79F-674D7AD40C01}" styleName="Dunkle Formatvorlage 1 - Akz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45" autoAdjust="0"/>
    <p:restoredTop sz="91717" autoAdjust="0"/>
  </p:normalViewPr>
  <p:slideViewPr>
    <p:cSldViewPr>
      <p:cViewPr varScale="1">
        <p:scale>
          <a:sx n="105" d="100"/>
          <a:sy n="105" d="100"/>
        </p:scale>
        <p:origin x="225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45EFB-BAFA-48EC-819D-9BECC4E90F40}" type="datetimeFigureOut">
              <a:rPr lang="de-DE" smtClean="0"/>
              <a:t>09.12.2020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83FEB-770A-496F-973B-C5810568E05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012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20493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7694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8863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09.12.2020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456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09.12.2020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770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09.12.2020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2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09.12.2020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37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09.12.2020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782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09.12.2020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279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09.12.2020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608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09.12.2020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012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09.12.2020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706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09.12.2020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188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09.12.2020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3707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911CA-0C0D-4F0F-84CF-C2416D7FF593}" type="datetimeFigureOut">
              <a:rPr lang="de-DE" smtClean="0"/>
              <a:t>09.12.2020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332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Top 10 Länder</a:t>
            </a:r>
            <a:r>
              <a:rPr kumimoji="0" lang="de-DE" sz="2400" b="1" i="0" u="none" strike="noStrike" kern="1200" cap="none" spc="0" normalizeH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nach Anzahl neuer Fälle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7" name="Textfeld 6"/>
          <p:cNvSpPr txBox="1"/>
          <p:nvPr/>
        </p:nvSpPr>
        <p:spPr>
          <a:xfrm>
            <a:off x="2597132" y="913705"/>
            <a:ext cx="37348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chemeClr val="tx2"/>
                </a:solidFill>
              </a:rPr>
              <a:t>67.367.046 Fälle </a:t>
            </a:r>
          </a:p>
          <a:p>
            <a:r>
              <a:rPr lang="de-DE" sz="2400" b="1" dirty="0">
                <a:solidFill>
                  <a:schemeClr val="tx2"/>
                </a:solidFill>
              </a:rPr>
              <a:t>1.545.275 Todesfälle (2,3%)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>
                <a:solidFill>
                  <a:prstClr val="black"/>
                </a:solidFill>
              </a:rPr>
              <a:t>Quelle: ECDC, Stand: 08.12.2020</a:t>
            </a: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468791"/>
              </p:ext>
            </p:extLst>
          </p:nvPr>
        </p:nvGraphicFramePr>
        <p:xfrm>
          <a:off x="107504" y="1744702"/>
          <a:ext cx="8928992" cy="4717637"/>
        </p:xfrm>
        <a:graphic>
          <a:graphicData uri="http://schemas.openxmlformats.org/drawingml/2006/table">
            <a:tbl>
              <a:tblPr firstRow="1" firstCol="1" bandRow="1"/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98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Fälle kumulativ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Neue Fälle in den letzten 7T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Veränderung %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7d-Inzidenz/ 100.000 Ew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CFR %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265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Vereinigte Staaten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14.954.332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1.413.108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26,13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429,43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125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Brasilien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6.623.911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288.033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16,02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136,48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Indien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9.703.770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240.961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-15,44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17,63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Russische Föderation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2.488.912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166.856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-8,94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114,39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Italien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1.742.557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141.003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-16,94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233,61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Deutschland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1.197.709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130.236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4,37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156,87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Großbritannien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1.737.960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108.303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6,01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162,5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137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Ukraine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821.947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89.322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-7,85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203,03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1798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Iran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1.051.374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89.304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-6,24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107,71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4,81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Polen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1.067.870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77.059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-32,69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202,93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959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94167" y="4462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7-Tages-Inzidenz pro 100.000</a:t>
            </a:r>
            <a:r>
              <a:rPr kumimoji="0" lang="de-DE" sz="2400" b="1" i="0" u="none" strike="noStrike" kern="1200" cap="none" spc="0" normalizeH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Einwohner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0" y="6669360"/>
            <a:ext cx="19137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i="1" dirty="0">
                <a:solidFill>
                  <a:prstClr val="black"/>
                </a:solidFill>
              </a:rPr>
              <a:t>Quelle: ECDC, Stand: 08.12.2020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2837492" y="4071744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Amerika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5560527" y="4071744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Asien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38815" y="4074742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Afrika</a:t>
            </a: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897127"/>
              </p:ext>
            </p:extLst>
          </p:nvPr>
        </p:nvGraphicFramePr>
        <p:xfrm>
          <a:off x="46726" y="4365104"/>
          <a:ext cx="1428930" cy="107061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89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64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Cabo Verde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64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Marokko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Botswana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66,81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Tunesien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48281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Libyen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758560"/>
                  </a:ext>
                </a:extLst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208504"/>
              </p:ext>
            </p:extLst>
          </p:nvPr>
        </p:nvGraphicFramePr>
        <p:xfrm>
          <a:off x="3696072" y="4378066"/>
          <a:ext cx="1596008" cy="186880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131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Kanada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Kolumbien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Aruba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113,82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United States Virgin Islands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Argentinien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Paraguay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Bermuda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73,59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Mexiko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53,86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40738652"/>
                  </a:ext>
                </a:extLst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325081"/>
              </p:ext>
            </p:extLst>
          </p:nvPr>
        </p:nvGraphicFramePr>
        <p:xfrm>
          <a:off x="5486275" y="4386287"/>
          <a:ext cx="1382713" cy="148971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620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4409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Palästina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Jordanien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243,91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Libanon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148,08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Israel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760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Bahrain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0" name="Tabel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939860"/>
              </p:ext>
            </p:extLst>
          </p:nvPr>
        </p:nvGraphicFramePr>
        <p:xfrm>
          <a:off x="46726" y="5848434"/>
          <a:ext cx="1428930" cy="69215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08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7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Französisch Polynesien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" name="Textfeld 20"/>
          <p:cNvSpPr txBox="1"/>
          <p:nvPr/>
        </p:nvSpPr>
        <p:spPr>
          <a:xfrm>
            <a:off x="107504" y="5521325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Ozeanien</a:t>
            </a:r>
          </a:p>
        </p:txBody>
      </p:sp>
      <p:cxnSp>
        <p:nvCxnSpPr>
          <p:cNvPr id="22" name="Gerade Verbindung 21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17" name="Textfeld 16"/>
          <p:cNvSpPr txBox="1"/>
          <p:nvPr/>
        </p:nvSpPr>
        <p:spPr>
          <a:xfrm>
            <a:off x="7665204" y="2060848"/>
            <a:ext cx="128657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Europa </a:t>
            </a:r>
            <a:r>
              <a:rPr lang="de-DE" sz="1100" b="1" dirty="0"/>
              <a:t>(nicht EU/EWR/UK/CH)</a:t>
            </a:r>
            <a:endParaRPr lang="de-DE" sz="1600" b="1" dirty="0"/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806618"/>
              </p:ext>
            </p:extLst>
          </p:nvPr>
        </p:nvGraphicFramePr>
        <p:xfrm>
          <a:off x="7364259" y="2586151"/>
          <a:ext cx="1707669" cy="401767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595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6424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Georgien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758,26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Serbien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729,07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Marino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545,67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Montenegro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529,91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7004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Andorra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445,02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7334808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Jersey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348,81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Nordmazedonien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310,72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Aserbaidschan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284,53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Republik Moldau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250,57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Armenien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235,35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3997586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Bosnia and Herzegovina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137041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Kosovo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644995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Ukraine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203,03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8955037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Albanien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92361515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Weißrussland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Russische Föderation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16513695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Gibraltar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255311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Monaco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Türkei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46724784"/>
                  </a:ext>
                </a:extLst>
              </a:tr>
            </a:tbl>
          </a:graphicData>
        </a:graphic>
      </p:graphicFrame>
      <p:sp>
        <p:nvSpPr>
          <p:cNvPr id="11" name="Textfeld 10"/>
          <p:cNvSpPr txBox="1"/>
          <p:nvPr/>
        </p:nvSpPr>
        <p:spPr>
          <a:xfrm>
            <a:off x="953968" y="3658158"/>
            <a:ext cx="603275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/>
              <a:t>78 Länder/Territorien mit einer 7-Tages-Inzidenz &gt; 50 Fälle / 100.000 Ew.</a:t>
            </a:r>
          </a:p>
        </p:txBody>
      </p:sp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034941"/>
              </p:ext>
            </p:extLst>
          </p:nvPr>
        </p:nvGraphicFramePr>
        <p:xfrm>
          <a:off x="1763688" y="4372202"/>
          <a:ext cx="1828176" cy="158686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134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159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Belize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537,72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Curacao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463,22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084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Vereinigte Staaten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429,43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Panama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316,12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Puerto Rico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259,12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Sint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Maarten (NL)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004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Brasilien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Costa 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3" name="Grafik 2">
            <a:extLst>
              <a:ext uri="{FF2B5EF4-FFF2-40B4-BE49-F238E27FC236}">
                <a16:creationId xmlns:a16="http://schemas.microsoft.com/office/drawing/2014/main" id="{F8782F9B-59F6-4DD1-AB21-9E4D1B9879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676665"/>
            <a:ext cx="6936959" cy="2974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218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4462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de-DE" sz="2400" dirty="0"/>
              <a:t>7-Tages-Inzidenz pro 100.000 Einwohner – EU/EWR/UK/CH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404664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>
                <a:solidFill>
                  <a:prstClr val="black"/>
                </a:solidFill>
              </a:rPr>
              <a:t>Quelle: ECDC, Stand: 08.12.2020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575556" y="378237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/>
              <a:t>Europa </a:t>
            </a:r>
            <a:r>
              <a:rPr lang="de-DE" sz="1400" b="1" dirty="0"/>
              <a:t>(EU/EWR/UK/CH</a:t>
            </a:r>
            <a:r>
              <a:rPr lang="de-DE" sz="1100" b="1" dirty="0"/>
              <a:t>)</a:t>
            </a:r>
            <a:endParaRPr lang="de-DE" sz="1600" b="1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723320"/>
              </p:ext>
            </p:extLst>
          </p:nvPr>
        </p:nvGraphicFramePr>
        <p:xfrm>
          <a:off x="271562" y="746589"/>
          <a:ext cx="2808312" cy="573593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81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Luxemburg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598,96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Kroatien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583,8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Litauen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533,64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Slowenien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503,34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533306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Ungarn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361,15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Liechtenstein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336,13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Schweiz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317,22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36050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Bulgarien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Portugal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262,83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794190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Zypern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262,82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Tschechische Republik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260,77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08135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Österreich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255,42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19979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Niederlande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235,93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00269870"/>
                  </a:ext>
                </a:extLst>
              </a:tr>
              <a:tr h="12455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Italien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233,61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093926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Lettland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231,51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19734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Rumänien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Dänemark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Schweden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19088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Slowakei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915276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Großbritannien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159,25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Deutschland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156,87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Frankreich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Griechenland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Belgien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Finnland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id="{E0156E18-5051-4CE2-952C-8BFA56425A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889118"/>
              </p:ext>
            </p:extLst>
          </p:nvPr>
        </p:nvGraphicFramePr>
        <p:xfrm>
          <a:off x="3465876" y="578292"/>
          <a:ext cx="1638861" cy="709367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664034">
                  <a:extLst>
                    <a:ext uri="{9D8B030D-6E8A-4147-A177-3AD203B41FA5}">
                      <a16:colId xmlns:a16="http://schemas.microsoft.com/office/drawing/2014/main" val="888845614"/>
                    </a:ext>
                  </a:extLst>
                </a:gridCol>
                <a:gridCol w="974827">
                  <a:extLst>
                    <a:ext uri="{9D8B030D-6E8A-4147-A177-3AD203B41FA5}">
                      <a16:colId xmlns:a16="http://schemas.microsoft.com/office/drawing/2014/main" val="3000375676"/>
                    </a:ext>
                  </a:extLst>
                </a:gridCol>
              </a:tblGrid>
              <a:tr h="17787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2062592"/>
                  </a:ext>
                </a:extLst>
              </a:tr>
              <a:tr h="12997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Norwegen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46,84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849020"/>
                  </a:ext>
                </a:extLst>
              </a:tr>
              <a:tr h="142312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Irland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39,23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173303"/>
                  </a:ext>
                </a:extLst>
              </a:tr>
              <a:tr h="142312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Island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29,13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357224"/>
                  </a:ext>
                </a:extLst>
              </a:tr>
            </a:tbl>
          </a:graphicData>
        </a:graphic>
      </p:graphicFrame>
      <p:pic>
        <p:nvPicPr>
          <p:cNvPr id="2" name="Grafik 1">
            <a:extLst>
              <a:ext uri="{FF2B5EF4-FFF2-40B4-BE49-F238E27FC236}">
                <a16:creationId xmlns:a16="http://schemas.microsoft.com/office/drawing/2014/main" id="{82F76FE0-3957-4A4E-9E73-1E85FEE8B5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2762" y="1263627"/>
            <a:ext cx="6051237" cy="5024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465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4"/>
          <p:cNvSpPr txBox="1">
            <a:spLocks/>
          </p:cNvSpPr>
          <p:nvPr/>
        </p:nvSpPr>
        <p:spPr>
          <a:xfrm>
            <a:off x="170638" y="4462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Zusammenfassung und News 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4AE88C9-D647-4D10-B00E-42DC919D4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8985B17D-8660-44E9-B441-9BFE2214D1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312" y="596602"/>
            <a:ext cx="8715375" cy="600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89766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418</Words>
  <Application>Microsoft Office PowerPoint</Application>
  <PresentationFormat>Bildschirmpräsentation (4:3)</PresentationFormat>
  <Paragraphs>286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Larissa</vt:lpstr>
      <vt:lpstr>PowerPoint-Präsentation</vt:lpstr>
      <vt:lpstr>PowerPoint-Präsentation</vt:lpstr>
      <vt:lpstr>PowerPoint-Präsentation</vt:lpstr>
      <vt:lpstr>PowerPoint-Präsentation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McFarland, Sarah</dc:creator>
  <cp:lastModifiedBy>Romo Ventura, Eugenia</cp:lastModifiedBy>
  <cp:revision>1423</cp:revision>
  <dcterms:created xsi:type="dcterms:W3CDTF">2020-04-16T05:25:18Z</dcterms:created>
  <dcterms:modified xsi:type="dcterms:W3CDTF">2020-12-09T10:01:38Z</dcterms:modified>
</cp:coreProperties>
</file>