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27" r:id="rId2"/>
    <p:sldId id="718" r:id="rId3"/>
    <p:sldId id="570" r:id="rId4"/>
    <p:sldId id="723" r:id="rId5"/>
    <p:sldId id="724" r:id="rId6"/>
    <p:sldId id="725" r:id="rId7"/>
    <p:sldId id="722" r:id="rId8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as, Walter" initials="HW" lastIdx="10" clrIdx="0"/>
  <p:cmAuthor id="1" name="Buchholz, Udo" initials="BU" lastIdx="0" clrIdx="1"/>
  <p:cmAuthor id="2" name="Goerlitz, Luise" initials="GL" lastIdx="2" clrIdx="2"/>
  <p:cmAuthor id="3" name="Hilbig, Antonia" initials="HA" lastIdx="1" clrIdx="3"/>
  <p:cmAuthor id="4" name="Steffen, Annika" initials="S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C7"/>
    <a:srgbClr val="FFCC99"/>
    <a:srgbClr val="D0D8E8"/>
    <a:srgbClr val="E9EDF4"/>
    <a:srgbClr val="045AA6"/>
    <a:srgbClr val="367BB8"/>
    <a:srgbClr val="FFFFCC"/>
    <a:srgbClr val="4D8AD2"/>
    <a:srgbClr val="66A8DD"/>
    <a:srgbClr val="33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5" autoAdjust="0"/>
    <p:restoredTop sz="92639" autoAdjust="0"/>
  </p:normalViewPr>
  <p:slideViewPr>
    <p:cSldViewPr snapToGrid="0" snapToObjects="1">
      <p:cViewPr varScale="1">
        <p:scale>
          <a:sx n="82" d="100"/>
          <a:sy n="82" d="100"/>
        </p:scale>
        <p:origin x="15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546"/>
    </p:cViewPr>
  </p:sorterViewPr>
  <p:notesViewPr>
    <p:cSldViewPr snapToGrid="0" snapToObjects="1">
      <p:cViewPr varScale="1">
        <p:scale>
          <a:sx n="93" d="100"/>
          <a:sy n="93" d="100"/>
        </p:scale>
        <p:origin x="-378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r>
              <a:rPr lang="de-DE" dirty="0"/>
              <a:t>Quelle: Ordner des aktuellen Lageberichts S:\Projekte\RKI_nCoV-Lage\3.Kommunikation\3.7.Lageberichte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Datei </a:t>
            </a:r>
            <a:r>
              <a:rPr lang="de-DE" dirty="0" err="1"/>
              <a:t>Fallzahlen_kumulativ_Datum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1384875"/>
            <a:ext cx="8752360" cy="4355538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319463" cy="4356100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3" name="Bild 12" descr="RKI-Logo_RGB_P300C.t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5302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606442" y="1155699"/>
            <a:ext cx="3943350" cy="5295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4"/>
          </p:nvPr>
        </p:nvSpPr>
        <p:spPr>
          <a:xfrm>
            <a:off x="454844" y="1155699"/>
            <a:ext cx="3943350" cy="529590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45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155700"/>
            <a:ext cx="8092593" cy="530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5" y="6622713"/>
            <a:ext cx="1860421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94239" y="6628377"/>
            <a:ext cx="0" cy="229623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457200" y="6622713"/>
            <a:ext cx="0" cy="23528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564139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3" y="182309"/>
            <a:ext cx="1656184" cy="48039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3D4E5546-5335-5647-A96F-CE3BCF4D161A}"/>
              </a:ext>
            </a:extLst>
          </p:cNvPr>
          <p:cNvCxnSpPr/>
          <p:nvPr userDrawn="1"/>
        </p:nvCxnSpPr>
        <p:spPr>
          <a:xfrm>
            <a:off x="8045635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1" r:id="rId5"/>
    <p:sldLayoutId id="2147483655" r:id="rId6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39" y="597446"/>
            <a:ext cx="8670471" cy="1292662"/>
          </a:xfrm>
          <a:solidFill>
            <a:srgbClr val="045AA6"/>
          </a:solidFill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COVID-19: 		Lage National, 09.12.2020</a:t>
            </a:r>
            <a:br>
              <a:rPr lang="de-DE" sz="2800" dirty="0">
                <a:solidFill>
                  <a:schemeClr val="bg1"/>
                </a:solidFill>
              </a:rPr>
            </a:b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Informationen für den Krisenstab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06090"/>
              </p:ext>
            </p:extLst>
          </p:nvPr>
        </p:nvGraphicFramePr>
        <p:xfrm>
          <a:off x="217439" y="2004786"/>
          <a:ext cx="8659861" cy="280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Änderung 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Inzidenz 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(Fälle/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100.000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Einw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09.12.2020; 0:00 Uhr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Ganze 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Prozent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Bestätigte Fälle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1.218.524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+20.200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+1,65%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1.465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19.932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   + 590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+2,96%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24,0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Anteil 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1,6%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Genesene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ca. 902.100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7-Tage-Inzidenz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</a:t>
                      </a:r>
                      <a:r>
                        <a:rPr lang="de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79971"/>
              </p:ext>
            </p:extLst>
          </p:nvPr>
        </p:nvGraphicFramePr>
        <p:xfrm>
          <a:off x="265066" y="4960166"/>
          <a:ext cx="3087734" cy="161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DIVI</a:t>
                      </a:r>
                    </a:p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  <a:p>
                      <a:pPr algn="l"/>
                      <a:r>
                        <a:rPr lang="de-DE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08.12.2020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Änderung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Aktuell 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4.257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Invasiv beatmet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2.535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+22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Inhaltsplatzhalter 1"/>
          <p:cNvSpPr>
            <a:spLocks noGrp="1"/>
          </p:cNvSpPr>
          <p:nvPr>
            <p:ph sz="quarter" idx="13"/>
          </p:nvPr>
        </p:nvSpPr>
        <p:spPr>
          <a:xfrm>
            <a:off x="3771900" y="4126359"/>
            <a:ext cx="5116010" cy="20535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2000" indent="0">
              <a:spcBef>
                <a:spcPts val="600"/>
              </a:spcBef>
              <a:buNone/>
            </a:pPr>
            <a:r>
              <a:rPr lang="de-DE" sz="1600" b="1" dirty="0"/>
              <a:t>Schätzung der Reproduktionszahl (R)</a:t>
            </a:r>
          </a:p>
          <a:p>
            <a:r>
              <a:rPr lang="de-DE" sz="1400" b="1" dirty="0">
                <a:solidFill>
                  <a:srgbClr val="045AA6"/>
                </a:solidFill>
              </a:rPr>
              <a:t>Schätzung der Reproduktionszahl (4-Tage-R):  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09.12.2020: 0,91 (95%-Prädiktionsintervall: 0,79 – 1,06)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08.12.2020:  1</a:t>
            </a:r>
            <a:r>
              <a:rPr lang="sv-SE" sz="1400" b="1" dirty="0">
                <a:solidFill>
                  <a:srgbClr val="045AA6"/>
                </a:solidFill>
              </a:rPr>
              <a:t>,03 (95%-Prädiktionsintervall: 0,90 – 1,18)</a:t>
            </a:r>
          </a:p>
          <a:p>
            <a:pPr>
              <a:spcBef>
                <a:spcPts val="300"/>
              </a:spcBef>
              <a:tabLst>
                <a:tab pos="1704975" algn="l"/>
              </a:tabLst>
            </a:pPr>
            <a:r>
              <a:rPr lang="de-DE" sz="1600" b="1" dirty="0">
                <a:solidFill>
                  <a:srgbClr val="045AA6"/>
                </a:solidFill>
              </a:rPr>
              <a:t>Schätzung eines stabileren R (7-Tage-R):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09.12.2020: 0</a:t>
            </a:r>
            <a:r>
              <a:rPr lang="sv-SE" sz="1400" b="1" dirty="0">
                <a:solidFill>
                  <a:srgbClr val="FF0000"/>
                </a:solidFill>
              </a:rPr>
              <a:t>,99 (95%- Prädiktionsintervall: 0,92 -1,08)</a:t>
            </a:r>
            <a:endParaRPr lang="de-DE" sz="1400" b="1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08.12.2020:  1,02 </a:t>
            </a:r>
            <a:r>
              <a:rPr lang="sv-SE" sz="1400" b="1" dirty="0">
                <a:solidFill>
                  <a:srgbClr val="045AA6"/>
                </a:solidFill>
              </a:rPr>
              <a:t>(95% Prädiktionsintervall: 0,94 – 1,09)</a:t>
            </a:r>
            <a:endParaRPr lang="de-DE" sz="1400" b="1" dirty="0">
              <a:solidFill>
                <a:srgbClr val="045AA6"/>
              </a:solidFill>
            </a:endParaRPr>
          </a:p>
          <a:p>
            <a:endParaRPr lang="de-DE" sz="1600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43E59E5-73EB-472C-B79F-9C0D8C71EA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4825" y="6622713"/>
            <a:ext cx="1860421" cy="195750"/>
          </a:xfrm>
        </p:spPr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349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47311" y="103483"/>
            <a:ext cx="6114342" cy="553998"/>
          </a:xfrm>
          <a:prstGeom prst="rect">
            <a:avLst/>
          </a:prstGeom>
          <a:solidFill>
            <a:srgbClr val="045AA6"/>
          </a:solidFill>
        </p:spPr>
        <p:txBody>
          <a:bodyPr vert="horz" wrap="square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7-Tage-Inzidenz der Bundesländer nach Berichtsdatum </a:t>
            </a:r>
            <a:r>
              <a:rPr lang="de-DE" sz="1600" dirty="0">
                <a:solidFill>
                  <a:schemeClr val="bg1"/>
                </a:solidFill>
              </a:rPr>
              <a:t>(Datenstand 09.12.2020 0:00 Uhr)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15D0BA-8660-4858-9404-718FD7D9E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855"/>
            <a:ext cx="9144000" cy="52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36765" y="166413"/>
            <a:ext cx="6784521" cy="692497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Geografische Verteilung in Deutschland: 7-Tage-Inzidenz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N=123.793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00922"/>
              </p:ext>
            </p:extLst>
          </p:nvPr>
        </p:nvGraphicFramePr>
        <p:xfrm>
          <a:off x="236765" y="847750"/>
          <a:ext cx="6784521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58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&gt;25-50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47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&gt;50-100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66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100-250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250-500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LK mit 7-Tages-Inzidenz </a:t>
                      </a:r>
                      <a:r>
                        <a:rPr lang="de-DE" sz="1400" b="1" dirty="0"/>
                        <a:t>&gt;500-1000</a:t>
                      </a:r>
                      <a:r>
                        <a:rPr lang="de-DE" sz="1400" dirty="0"/>
                        <a:t> Fälle/100.000 </a:t>
                      </a:r>
                      <a:r>
                        <a:rPr lang="de-DE" sz="1400" dirty="0" err="1"/>
                        <a:t>Einw</a:t>
                      </a:r>
                      <a:r>
                        <a:rPr lang="de-DE" sz="1400" dirty="0"/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38479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7566981E-12B0-44D3-AFE6-99F044DC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5" y="2424503"/>
            <a:ext cx="5800806" cy="41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4F4E8C-8C68-4FD2-BE44-54F5BB1C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2697"/>
            <a:ext cx="8486775" cy="677108"/>
          </a:xfrm>
        </p:spPr>
        <p:txBody>
          <a:bodyPr/>
          <a:lstStyle/>
          <a:p>
            <a:r>
              <a:rPr lang="de-DE" dirty="0"/>
              <a:t>7-Tage-Inzidenz der COVID-19-Fälle nach Altersgruppe und Meldewoche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9D47F-5DCE-4E1B-BE2E-5630FA0B1E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09.12.2020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D4067-7F5D-4DD5-BEF1-51F41A6CE5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7BC922-0B1B-4697-B245-642CEBA80C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0900DD-F806-4512-AF57-15F7BA5EE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3414" y="1524001"/>
            <a:ext cx="8580559" cy="43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C1EFD1-D686-4274-A652-BF4AFD01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1015663"/>
          </a:xfrm>
        </p:spPr>
        <p:txBody>
          <a:bodyPr/>
          <a:lstStyle/>
          <a:p>
            <a:r>
              <a:rPr lang="de-DE" dirty="0"/>
              <a:t>COVID-19-Fälle nach Geschlecht sowie Anteil Hospitalisierung und Verstorbener für die Meldewochen KW 36 – 49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4572E6-814E-46C8-8266-B189440ADB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09.12.2020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C9BD34-7FB4-4746-8127-6B403BAB52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662D14-81FA-44BF-A0B1-ABF74D48F2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AB7870-B041-4781-BBDD-C2A06F139653}"/>
              </a:ext>
            </a:extLst>
          </p:cNvPr>
          <p:cNvSpPr/>
          <p:nvPr/>
        </p:nvSpPr>
        <p:spPr>
          <a:xfrm>
            <a:off x="377417" y="5588491"/>
            <a:ext cx="8529024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45AA6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Arial" panose="020B0604020202020204" pitchFamily="34" charset="0"/>
              </a:rPr>
              <a:t>*Anteil Verstorbene aus KW 47-49 noch nicht aussagekräftig, da Ausgang der Erkrankungen in diesen Wochen noch unklar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Arial" panose="020B060402020202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9AD381D-C343-492D-9825-0FB0A82D7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80038"/>
              </p:ext>
            </p:extLst>
          </p:nvPr>
        </p:nvGraphicFramePr>
        <p:xfrm>
          <a:off x="360845" y="1617785"/>
          <a:ext cx="8325958" cy="3970703"/>
        </p:xfrm>
        <a:graphic>
          <a:graphicData uri="http://schemas.openxmlformats.org/drawingml/2006/table">
            <a:tbl>
              <a:tblPr/>
              <a:tblGrid>
                <a:gridCol w="374501">
                  <a:extLst>
                    <a:ext uri="{9D8B030D-6E8A-4147-A177-3AD203B41FA5}">
                      <a16:colId xmlns:a16="http://schemas.microsoft.com/office/drawing/2014/main" val="1824590825"/>
                    </a:ext>
                  </a:extLst>
                </a:gridCol>
                <a:gridCol w="551720">
                  <a:extLst>
                    <a:ext uri="{9D8B030D-6E8A-4147-A177-3AD203B41FA5}">
                      <a16:colId xmlns:a16="http://schemas.microsoft.com/office/drawing/2014/main" val="114642231"/>
                    </a:ext>
                  </a:extLst>
                </a:gridCol>
                <a:gridCol w="588501">
                  <a:extLst>
                    <a:ext uri="{9D8B030D-6E8A-4147-A177-3AD203B41FA5}">
                      <a16:colId xmlns:a16="http://schemas.microsoft.com/office/drawing/2014/main" val="3234337234"/>
                    </a:ext>
                  </a:extLst>
                </a:gridCol>
                <a:gridCol w="551720">
                  <a:extLst>
                    <a:ext uri="{9D8B030D-6E8A-4147-A177-3AD203B41FA5}">
                      <a16:colId xmlns:a16="http://schemas.microsoft.com/office/drawing/2014/main" val="4179513277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2829678724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4103334732"/>
                    </a:ext>
                  </a:extLst>
                </a:gridCol>
                <a:gridCol w="882752">
                  <a:extLst>
                    <a:ext uri="{9D8B030D-6E8A-4147-A177-3AD203B41FA5}">
                      <a16:colId xmlns:a16="http://schemas.microsoft.com/office/drawing/2014/main" val="1680736074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1749875343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4158750856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251154845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2581806626"/>
                    </a:ext>
                  </a:extLst>
                </a:gridCol>
                <a:gridCol w="802502">
                  <a:extLst>
                    <a:ext uri="{9D8B030D-6E8A-4147-A177-3AD203B41FA5}">
                      <a16:colId xmlns:a16="http://schemas.microsoft.com/office/drawing/2014/main" val="4058274098"/>
                    </a:ext>
                  </a:extLst>
                </a:gridCol>
              </a:tblGrid>
              <a:tr h="95679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Fälle gesamt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Mittelwert Alter (Jahre)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Männer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Frauen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mit Angaben zu Symptomen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keine, bzw. keine für COVID-19 bedeutsamen Symptome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mit Angaben zur Hospitalisierung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hospitalisiert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hospitalisiert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Verstorben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Verstorben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984436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44419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677213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487389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002002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97629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960524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06993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380393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111.116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50523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125.747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71.565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15932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127.736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71.147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82.259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014223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81.609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735517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65.567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854418"/>
                  </a:ext>
                </a:extLst>
              </a:tr>
              <a:tr h="21527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126.427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69.368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859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6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7F7F98-D789-4C4E-B211-9A1AE648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4" y="185141"/>
            <a:ext cx="8092592" cy="1015663"/>
          </a:xfrm>
        </p:spPr>
        <p:txBody>
          <a:bodyPr/>
          <a:lstStyle/>
          <a:p>
            <a:r>
              <a:rPr lang="de-DE" dirty="0"/>
              <a:t>COVID-19 Fälle und Anteil der Verstorbenen sowie Anteil der Hospitalisierten und COVID-19 Fälle mit für COVID-19 relevanten Symptomen nach Meldewoche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61E3CF-E0D6-40CA-B342-6220D019E0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EC939C-6457-4509-B911-D6099A04F9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36935-9066-4114-9E99-CC16E2D448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AC3E51-6245-4AF7-A367-A6E8911E56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489709"/>
            <a:ext cx="8686800" cy="5004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89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C964CA-2E23-4D8F-8EF3-B7912828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</p:spPr>
        <p:txBody>
          <a:bodyPr/>
          <a:lstStyle/>
          <a:p>
            <a:r>
              <a:rPr lang="de-DE" dirty="0"/>
              <a:t>Anzahl COVID-19-Todesfälle nach Sterbewoche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D20173-908E-4ABD-9F97-3E6FBBC9E9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09.12.2020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AE5038-9B3D-453A-8ADB-B289101D8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2DA4AD-EB75-4984-9B26-132C9D30AA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A1E6-7131-4149-9135-326E2EED23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1430215"/>
            <a:ext cx="8557846" cy="4548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08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</Words>
  <Application>Microsoft Office PowerPoint</Application>
  <PresentationFormat>Bildschirmpräsentation (4:3)</PresentationFormat>
  <Paragraphs>260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MS Mincho</vt:lpstr>
      <vt:lpstr>MS Mincho</vt:lpstr>
      <vt:lpstr>Wingdings</vt:lpstr>
      <vt:lpstr>Office-Design</vt:lpstr>
      <vt:lpstr>COVID-19:   Lage National, 09.12.2020  Informationen für den Krisenstab</vt:lpstr>
      <vt:lpstr>PowerPoint-Präsentation</vt:lpstr>
      <vt:lpstr>PowerPoint-Präsentation</vt:lpstr>
      <vt:lpstr>7-Tage-Inzidenz der COVID-19-Fälle nach Altersgruppe und Meldewoche </vt:lpstr>
      <vt:lpstr>COVID-19-Fälle nach Geschlecht sowie Anteil Hospitalisierung und Verstorbener für die Meldewochen KW 36 – 49 </vt:lpstr>
      <vt:lpstr>COVID-19 Fälle und Anteil der Verstorbenen sowie Anteil der Hospitalisierten und COVID-19 Fälle mit für COVID-19 relevanten Symptomen nach Meldewoche</vt:lpstr>
      <vt:lpstr>Anzahl COVID-19-Todesfälle nach Sterbewoche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2944</cp:revision>
  <cp:lastPrinted>2020-08-31T05:46:37Z</cp:lastPrinted>
  <dcterms:created xsi:type="dcterms:W3CDTF">2015-11-02T12:29:13Z</dcterms:created>
  <dcterms:modified xsi:type="dcterms:W3CDTF">2020-12-09T08:30:15Z</dcterms:modified>
</cp:coreProperties>
</file>