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3" r:id="rId3"/>
    <p:sldId id="258" r:id="rId4"/>
    <p:sldId id="256" r:id="rId5"/>
    <p:sldId id="257" r:id="rId6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'2019_2020'!$B$1</c:f>
              <c:strCache>
                <c:ptCount val="1"/>
                <c:pt idx="0">
                  <c:v>Eins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'2019_2020'!$A$2:$A$66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'2019_2020'!$B$2:$B$66</c:f>
              <c:numCache>
                <c:formatCode>General</c:formatCode>
                <c:ptCount val="65"/>
                <c:pt idx="0">
                  <c:v>37</c:v>
                </c:pt>
                <c:pt idx="1">
                  <c:v>76</c:v>
                </c:pt>
                <c:pt idx="2">
                  <c:v>58</c:v>
                </c:pt>
                <c:pt idx="3">
                  <c:v>66</c:v>
                </c:pt>
                <c:pt idx="4">
                  <c:v>63</c:v>
                </c:pt>
                <c:pt idx="5">
                  <c:v>101</c:v>
                </c:pt>
                <c:pt idx="6">
                  <c:v>90</c:v>
                </c:pt>
                <c:pt idx="7">
                  <c:v>95</c:v>
                </c:pt>
                <c:pt idx="8">
                  <c:v>102</c:v>
                </c:pt>
                <c:pt idx="9">
                  <c:v>105</c:v>
                </c:pt>
                <c:pt idx="10">
                  <c:v>98</c:v>
                </c:pt>
                <c:pt idx="11">
                  <c:v>91</c:v>
                </c:pt>
                <c:pt idx="12">
                  <c:v>23</c:v>
                </c:pt>
                <c:pt idx="13">
                  <c:v>43</c:v>
                </c:pt>
                <c:pt idx="14">
                  <c:v>114</c:v>
                </c:pt>
                <c:pt idx="15">
                  <c:v>147</c:v>
                </c:pt>
                <c:pt idx="16">
                  <c:v>187</c:v>
                </c:pt>
                <c:pt idx="17">
                  <c:v>241</c:v>
                </c:pt>
                <c:pt idx="18">
                  <c:v>219</c:v>
                </c:pt>
                <c:pt idx="19">
                  <c:v>215</c:v>
                </c:pt>
                <c:pt idx="20">
                  <c:v>191</c:v>
                </c:pt>
                <c:pt idx="21">
                  <c:v>229</c:v>
                </c:pt>
                <c:pt idx="22">
                  <c:v>263</c:v>
                </c:pt>
                <c:pt idx="23">
                  <c:v>244</c:v>
                </c:pt>
                <c:pt idx="24">
                  <c:v>207</c:v>
                </c:pt>
                <c:pt idx="25">
                  <c:v>133</c:v>
                </c:pt>
                <c:pt idx="26">
                  <c:v>101</c:v>
                </c:pt>
                <c:pt idx="27">
                  <c:v>41</c:v>
                </c:pt>
                <c:pt idx="28">
                  <c:v>34</c:v>
                </c:pt>
                <c:pt idx="29">
                  <c:v>66</c:v>
                </c:pt>
                <c:pt idx="30">
                  <c:v>50</c:v>
                </c:pt>
                <c:pt idx="31">
                  <c:v>61</c:v>
                </c:pt>
                <c:pt idx="32">
                  <c:v>57</c:v>
                </c:pt>
                <c:pt idx="33">
                  <c:v>39</c:v>
                </c:pt>
                <c:pt idx="34">
                  <c:v>56</c:v>
                </c:pt>
                <c:pt idx="35">
                  <c:v>33</c:v>
                </c:pt>
                <c:pt idx="36">
                  <c:v>36</c:v>
                </c:pt>
                <c:pt idx="37">
                  <c:v>42</c:v>
                </c:pt>
                <c:pt idx="38">
                  <c:v>44</c:v>
                </c:pt>
                <c:pt idx="39">
                  <c:v>54</c:v>
                </c:pt>
                <c:pt idx="40">
                  <c:v>42</c:v>
                </c:pt>
                <c:pt idx="41">
                  <c:v>40</c:v>
                </c:pt>
                <c:pt idx="42">
                  <c:v>47</c:v>
                </c:pt>
                <c:pt idx="43">
                  <c:v>31</c:v>
                </c:pt>
                <c:pt idx="44">
                  <c:v>30</c:v>
                </c:pt>
                <c:pt idx="45">
                  <c:v>21</c:v>
                </c:pt>
                <c:pt idx="46">
                  <c:v>38</c:v>
                </c:pt>
                <c:pt idx="47">
                  <c:v>36</c:v>
                </c:pt>
                <c:pt idx="48">
                  <c:v>51</c:v>
                </c:pt>
                <c:pt idx="49">
                  <c:v>42</c:v>
                </c:pt>
                <c:pt idx="50">
                  <c:v>44</c:v>
                </c:pt>
                <c:pt idx="51">
                  <c:v>25</c:v>
                </c:pt>
                <c:pt idx="52">
                  <c:v>56</c:v>
                </c:pt>
                <c:pt idx="53">
                  <c:v>55</c:v>
                </c:pt>
                <c:pt idx="54">
                  <c:v>33</c:v>
                </c:pt>
                <c:pt idx="55">
                  <c:v>36</c:v>
                </c:pt>
                <c:pt idx="56">
                  <c:v>53</c:v>
                </c:pt>
                <c:pt idx="57">
                  <c:v>52</c:v>
                </c:pt>
                <c:pt idx="58">
                  <c:v>86</c:v>
                </c:pt>
                <c:pt idx="59">
                  <c:v>97</c:v>
                </c:pt>
                <c:pt idx="60">
                  <c:v>96</c:v>
                </c:pt>
                <c:pt idx="61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5-46CA-B2F2-D059438C7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059792"/>
        <c:axId val="554060448"/>
      </c:barChart>
      <c:catAx>
        <c:axId val="55405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4060448"/>
        <c:crosses val="autoZero"/>
        <c:auto val="1"/>
        <c:lblAlgn val="ctr"/>
        <c:lblOffset val="100"/>
        <c:noMultiLvlLbl val="0"/>
      </c:catAx>
      <c:valAx>
        <c:axId val="5540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Samples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405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'2019_2020'!$C$70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'2019_2020'!$B$71:$B$135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'2019_2020'!$C$71:$C$135</c:f>
              <c:numCache>
                <c:formatCode>General</c:formatCode>
                <c:ptCount val="65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2.63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96-4582-A10E-EDBA5243962D}"/>
            </c:ext>
          </c:extLst>
        </c:ser>
        <c:ser>
          <c:idx val="1"/>
          <c:order val="1"/>
          <c:tx>
            <c:strRef>
              <c:f>'2019_2020'!$D$70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'2019_2020'!$B$71:$B$135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'2019_2020'!$D$71:$D$135</c:f>
              <c:numCache>
                <c:formatCode>General</c:formatCode>
                <c:ptCount val="65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96-4582-A10E-EDBA5243962D}"/>
            </c:ext>
          </c:extLst>
        </c:ser>
        <c:ser>
          <c:idx val="2"/>
          <c:order val="2"/>
          <c:tx>
            <c:strRef>
              <c:f>'2019_2020'!$E$70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'2019_2020'!$B$71:$B$135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'2019_2020'!$E$71:$E$135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96-4582-A10E-EDBA5243962D}"/>
            </c:ext>
          </c:extLst>
        </c:ser>
        <c:ser>
          <c:idx val="3"/>
          <c:order val="3"/>
          <c:tx>
            <c:strRef>
              <c:f>'2019_2020'!$F$70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'2019_2020'!$B$71:$B$135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'2019_2020'!$F$71:$F$135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2.7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96-4582-A10E-EDBA52439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270912"/>
        <c:axId val="560271240"/>
      </c:lineChart>
      <c:catAx>
        <c:axId val="560270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0271240"/>
        <c:crosses val="autoZero"/>
        <c:auto val="1"/>
        <c:lblAlgn val="ctr"/>
        <c:lblOffset val="100"/>
        <c:noMultiLvlLbl val="0"/>
      </c:catAx>
      <c:valAx>
        <c:axId val="560271240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Relative frequency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02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'2019_2020'!$I$70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'2019_2020'!$I$71:$I$135</c:f>
              <c:numCache>
                <c:formatCode>General</c:formatCode>
                <c:ptCount val="65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19.899999999999999</c:v>
                </c:pt>
                <c:pt idx="62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E-4E4B-96B7-0584ACA6ED40}"/>
            </c:ext>
          </c:extLst>
        </c:ser>
        <c:ser>
          <c:idx val="1"/>
          <c:order val="1"/>
          <c:tx>
            <c:strRef>
              <c:f>'2019_2020'!$J$70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'2019_2020'!$J$71:$J$135</c:f>
              <c:numCache>
                <c:formatCode>General</c:formatCode>
                <c:ptCount val="65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EE-4E4B-96B7-0584ACA6ED40}"/>
            </c:ext>
          </c:extLst>
        </c:ser>
        <c:ser>
          <c:idx val="2"/>
          <c:order val="2"/>
          <c:tx>
            <c:strRef>
              <c:f>'2019_2020'!$K$70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'2019_2020'!$K$71:$K$135</c:f>
              <c:numCache>
                <c:formatCode>General</c:formatCode>
                <c:ptCount val="65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EE-4E4B-96B7-0584ACA6ED40}"/>
            </c:ext>
          </c:extLst>
        </c:ser>
        <c:ser>
          <c:idx val="3"/>
          <c:order val="3"/>
          <c:tx>
            <c:strRef>
              <c:f>'2019_2020'!$L$70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'2019_2020'!$L$71:$L$135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EE-4E4B-96B7-0584ACA6ED40}"/>
            </c:ext>
          </c:extLst>
        </c:ser>
        <c:ser>
          <c:idx val="4"/>
          <c:order val="4"/>
          <c:tx>
            <c:strRef>
              <c:f>'2019_2020'!$M$70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'2019_2020'!$H$71:$H$135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'2019_2020'!$M$71:$M$135</c:f>
              <c:numCache>
                <c:formatCode>General</c:formatCode>
                <c:ptCount val="65"/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12.04</c:v>
                </c:pt>
                <c:pt idx="62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EE-4E4B-96B7-0584ACA6E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696960"/>
        <c:axId val="559697288"/>
      </c:lineChart>
      <c:catAx>
        <c:axId val="55969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7288"/>
        <c:crosses val="autoZero"/>
        <c:auto val="1"/>
        <c:lblAlgn val="ctr"/>
        <c:lblOffset val="100"/>
        <c:noMultiLvlLbl val="0"/>
      </c:catAx>
      <c:valAx>
        <c:axId val="559697288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Relative frequency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6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'2019_2020'!$AI$69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'2019_2020'!$AH$70:$AH$134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'2019_2020'!$AI$70:$AI$134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39-4DEB-BBF1-A53A495E23BF}"/>
            </c:ext>
          </c:extLst>
        </c:ser>
        <c:ser>
          <c:idx val="1"/>
          <c:order val="1"/>
          <c:tx>
            <c:strRef>
              <c:f>'2019_2020'!$AJ$69</c:f>
              <c:strCache>
                <c:ptCount val="1"/>
                <c:pt idx="0">
                  <c:v>HKuV1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'2019_2020'!$AH$70:$AH$134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'2019_2020'!$AJ$70:$AJ$134</c:f>
              <c:numCache>
                <c:formatCode>General</c:formatCode>
                <c:ptCount val="65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39-4DEB-BBF1-A53A495E23BF}"/>
            </c:ext>
          </c:extLst>
        </c:ser>
        <c:ser>
          <c:idx val="2"/>
          <c:order val="2"/>
          <c:tx>
            <c:strRef>
              <c:f>'2019_2020'!$AK$69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'2019_2020'!$AH$70:$AH$134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'2019_2020'!$AK$70:$AK$134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39-4DEB-BBF1-A53A495E23BF}"/>
            </c:ext>
          </c:extLst>
        </c:ser>
        <c:ser>
          <c:idx val="3"/>
          <c:order val="3"/>
          <c:tx>
            <c:strRef>
              <c:f>'2019_2020'!$AL$69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'2019_2020'!$AH$70:$AH$134</c:f>
              <c:numCache>
                <c:formatCode>General</c:formatCode>
                <c:ptCount val="65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</c:numCache>
            </c:numRef>
          </c:cat>
          <c:val>
            <c:numRef>
              <c:f>'2019_2020'!$AL$70:$AL$134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39-4DEB-BBF1-A53A495E2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5744880"/>
        <c:axId val="675754064"/>
      </c:lineChart>
      <c:catAx>
        <c:axId val="67574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5754064"/>
        <c:crosses val="autoZero"/>
        <c:auto val="1"/>
        <c:lblAlgn val="ctr"/>
        <c:lblOffset val="100"/>
        <c:noMultiLvlLbl val="0"/>
      </c:catAx>
      <c:valAx>
        <c:axId val="675754064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Relative frequency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574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1C04E-D3CB-4738-8B11-6491D1BDA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352507-0AD9-4048-B111-CF3946CD5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BFE6AD-90B3-4A74-BD8F-C35D7F82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51B7-77DA-425A-B0B7-6E5FED2DCE5C}" type="datetimeFigureOut">
              <a:rPr lang="de-DE" smtClean="0"/>
              <a:t>08.12.2020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508A1B-1D27-4C37-A87F-E3BA1900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EC4F92-CCF4-4D53-9CBB-0204E7D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3C21-CB45-4D2D-875F-17B00196E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01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1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09.12.2020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AD03876-F105-46D2-BD94-F58EEB7AA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62263"/>
              </p:ext>
            </p:extLst>
          </p:nvPr>
        </p:nvGraphicFramePr>
        <p:xfrm>
          <a:off x="3454172" y="229604"/>
          <a:ext cx="3229056" cy="1804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8348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920833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67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Week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6%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47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166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12%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09.12.2020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5782E6E0-7530-4908-AFFA-55CB62F9FAB1}"/>
              </a:ext>
            </a:extLst>
          </p:cNvPr>
          <p:cNvGraphicFramePr>
            <a:graphicFrameLocks/>
          </p:cNvGraphicFramePr>
          <p:nvPr/>
        </p:nvGraphicFramePr>
        <p:xfrm>
          <a:off x="680322" y="2034540"/>
          <a:ext cx="7937898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1993B5D8-92B3-4A24-8F06-943C0E2BF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9" y="171952"/>
            <a:ext cx="3009561" cy="180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9AF012AD-ABEB-4398-A100-F10B2E694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661128"/>
              </p:ext>
            </p:extLst>
          </p:nvPr>
        </p:nvGraphicFramePr>
        <p:xfrm>
          <a:off x="928548" y="228671"/>
          <a:ext cx="7036188" cy="246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B7A7FC01-27C9-4D2D-A67D-4E9859166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690221"/>
              </p:ext>
            </p:extLst>
          </p:nvPr>
        </p:nvGraphicFramePr>
        <p:xfrm>
          <a:off x="954990" y="2584521"/>
          <a:ext cx="6908847" cy="233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E0A1834A-FA9A-45EC-A8D2-88596052A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91585"/>
              </p:ext>
            </p:extLst>
          </p:nvPr>
        </p:nvGraphicFramePr>
        <p:xfrm>
          <a:off x="954990" y="4631831"/>
          <a:ext cx="6623100" cy="246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B0BF9D4-B156-4CD6-99EB-40FEE0CD7644}"/>
              </a:ext>
            </a:extLst>
          </p:cNvPr>
          <p:cNvCxnSpPr>
            <a:cxnSpLocks/>
          </p:cNvCxnSpPr>
          <p:nvPr/>
        </p:nvCxnSpPr>
        <p:spPr>
          <a:xfrm>
            <a:off x="6021636" y="2698186"/>
            <a:ext cx="0" cy="549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BE5759F4-0ED3-46DB-942A-B6C95BD2C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960" y="4880633"/>
            <a:ext cx="2265708" cy="136183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C0E20E8-3740-4E4F-BE41-BF13E211D3EC}"/>
              </a:ext>
            </a:extLst>
          </p:cNvPr>
          <p:cNvSpPr txBox="1"/>
          <p:nvPr/>
        </p:nvSpPr>
        <p:spPr>
          <a:xfrm>
            <a:off x="5898474" y="4880633"/>
            <a:ext cx="6191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n=3208</a:t>
            </a:r>
          </a:p>
        </p:txBody>
      </p:sp>
    </p:spTree>
    <p:extLst>
      <p:ext uri="{BB962C8B-B14F-4D97-AF65-F5344CB8AC3E}">
        <p14:creationId xmlns:p14="http://schemas.microsoft.com/office/powerpoint/2010/main" val="308001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340A8A-3BD7-44D5-8C77-F9AA01F3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19" y="2000250"/>
            <a:ext cx="4729163" cy="2857500"/>
          </a:xfrm>
          <a:prstGeom prst="rect">
            <a:avLst/>
          </a:prstGeom>
        </p:spPr>
      </p:pic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79AB960D-D387-4CA5-9A1D-C135247A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09.12.2020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3983C4D8-5E0E-425C-AD31-F1D2BCFF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 err="1"/>
              <a:t>Rhinoviren</a:t>
            </a:r>
            <a:r>
              <a:rPr lang="de-DE" dirty="0"/>
              <a:t> RESPVIR</a:t>
            </a:r>
          </a:p>
        </p:txBody>
      </p:sp>
    </p:spTree>
    <p:extLst>
      <p:ext uri="{BB962C8B-B14F-4D97-AF65-F5344CB8AC3E}">
        <p14:creationId xmlns:p14="http://schemas.microsoft.com/office/powerpoint/2010/main" val="209091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49F4DE7-B2C9-42DD-930D-6B22CEDD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00" y="1032751"/>
            <a:ext cx="3942000" cy="23818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DD341DD-ABC9-4270-B48D-DDC3B0136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00" y="1667250"/>
            <a:ext cx="3942000" cy="162393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EAC3D7-998E-4950-931C-0EF101958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000" y="3691651"/>
            <a:ext cx="3942000" cy="23818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D73FFF-8CE8-4FFD-BECB-839A6A099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00" y="3665250"/>
            <a:ext cx="3942000" cy="2381873"/>
          </a:xfrm>
          <a:prstGeom prst="rect">
            <a:avLst/>
          </a:prstGeom>
        </p:spPr>
      </p:pic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350454FB-63A1-4A5C-9CCB-D17838C9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09.12.2020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D8E0587-6DC4-47CC-9354-28AB7D35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 err="1"/>
              <a:t>HCoV</a:t>
            </a:r>
            <a:r>
              <a:rPr lang="de-DE" dirty="0"/>
              <a:t> RESPVIR</a:t>
            </a:r>
          </a:p>
        </p:txBody>
      </p:sp>
    </p:spTree>
    <p:extLst>
      <p:ext uri="{BB962C8B-B14F-4D97-AF65-F5344CB8AC3E}">
        <p14:creationId xmlns:p14="http://schemas.microsoft.com/office/powerpoint/2010/main" val="230955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Bildschirmpräsentation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NRZ Influenzaviren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132</cp:revision>
  <cp:lastPrinted>2017-12-12T09:03:07Z</cp:lastPrinted>
  <dcterms:created xsi:type="dcterms:W3CDTF">2015-11-02T12:29:13Z</dcterms:created>
  <dcterms:modified xsi:type="dcterms:W3CDTF">2020-12-08T19:25:57Z</dcterms:modified>
</cp:coreProperties>
</file>