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3" r:id="rId3"/>
    <p:sldId id="528" r:id="rId4"/>
    <p:sldId id="524" r:id="rId5"/>
    <p:sldId id="632" r:id="rId6"/>
    <p:sldId id="527" r:id="rId7"/>
    <p:sldId id="504" r:id="rId8"/>
    <p:sldId id="499" r:id="rId9"/>
    <p:sldId id="422" r:id="rId10"/>
    <p:sldId id="401" r:id="rId11"/>
    <p:sldId id="411" r:id="rId12"/>
    <p:sldId id="412" r:id="rId13"/>
    <p:sldId id="417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433" autoAdjust="0"/>
  </p:normalViewPr>
  <p:slideViewPr>
    <p:cSldViewPr snapToGrid="0" snapToObjects="1">
      <p:cViewPr varScale="1">
        <p:scale>
          <a:sx n="99" d="100"/>
          <a:sy n="99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17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9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9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4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80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89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41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72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92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9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85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C48-A76D-4A3B-8F06-5684C22C38B3}" type="datetime1">
              <a:rPr lang="de-DE" smtClean="0"/>
              <a:t>11.12.2020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B90A-6635-4679-A346-85A3CA7BD78B}" type="datetime1">
              <a:rPr lang="de-DE" smtClean="0"/>
              <a:t>11.12.2020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9C9-FCE5-480B-91C0-2F97B39503C8}" type="datetime1">
              <a:rPr lang="de-DE" smtClean="0"/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076B-7EB3-452E-8EA8-26551437CFB8}" type="datetime1">
              <a:rPr lang="de-DE" smtClean="0"/>
              <a:t>11.12.2020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7EC-067C-45AF-B4B1-9A90B2EF0BD5}" type="datetime1">
              <a:rPr lang="de-DE" smtClean="0"/>
              <a:t>11.12.2020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6B18-5297-4BEE-86F5-6FCB1165AF65}" type="datetime1">
              <a:rPr lang="de-DE" smtClean="0"/>
              <a:t>11.12.2020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F822-CF43-4B5F-9491-EA593CA2BEA1}" type="datetime1">
              <a:rPr lang="de-DE" smtClean="0"/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DC2F-02AC-46D3-A6C1-11EC91BED65A}" type="datetime1">
              <a:rPr lang="de-DE" smtClean="0"/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D1C000F1-6AEB-4A68-9473-483DAF1F35D0}" type="datetime1">
              <a:rPr lang="de-DE" smtClean="0"/>
              <a:t>11.12.2020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\\rki.local\daten\Wissdaten\RKI_nCoV-Lage\2.Themen\2.1.Epidemiologie\ZIG_1\Fallzahlen_ECD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jhu.edu/data/mortali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jhu.edu/data/mortali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orldometers.info/coronavir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Wissdaten\RKI_nCoV-Lage\2.Themen\2.1.Epidemiologie\Daten_Graphen_Sammlu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Wissdaten\RKI_nCoV-Lage\3.Kommunikation\3.7.Lageberich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riesel.com/coron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2756" y="2267304"/>
            <a:ext cx="5228365" cy="2671017"/>
          </a:xfrm>
        </p:spPr>
        <p:txBody>
          <a:bodyPr>
            <a:normAutofit fontScale="90000"/>
          </a:bodyPr>
          <a:lstStyle/>
          <a:p>
            <a:r>
              <a:rPr lang="de-DE" dirty="0"/>
              <a:t>Nationale und internationale epidemiologische Daten zu SARS-CoV-2/COVID-19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1600" b="0" dirty="0"/>
              <a:t>Dr. Tanja Jung-Sendzik, </a:t>
            </a:r>
            <a:r>
              <a:rPr lang="de-DE" sz="1600" b="0" dirty="0" err="1"/>
              <a:t>MScPH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D58125C-6F3C-4B1F-8CDA-ADDEEE24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36" r="17436"/>
          <a:stretch>
            <a:fillRect/>
          </a:stretch>
        </p:blipFill>
        <p:spPr>
          <a:xfrm>
            <a:off x="0" y="1945090"/>
            <a:ext cx="3041228" cy="2993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70898FE-B2E4-46FD-8747-9A678D64E1CE}"/>
              </a:ext>
            </a:extLst>
          </p:cNvPr>
          <p:cNvSpPr/>
          <p:nvPr/>
        </p:nvSpPr>
        <p:spPr>
          <a:xfrm>
            <a:off x="-93446" y="499149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b="1" dirty="0"/>
              <a:t>https://www.bmbf.de/de/karliczek-forschung-fuer-ein-besseres-verstaendnis-des-coronavirus-beschleunigen-11030.html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E833E5-6B6A-4873-8CEF-CBFF838C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786"/>
            <a:ext cx="7608591" cy="538263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DCB982-6E2A-44F6-AB59-543C0A19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C45A958-F8AD-4AB3-87C9-5405B955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23" y="23712"/>
            <a:ext cx="8775482" cy="849876"/>
          </a:xfrm>
          <a:solidFill>
            <a:schemeClr val="bg1"/>
          </a:solidFill>
        </p:spPr>
        <p:txBody>
          <a:bodyPr/>
          <a:lstStyle/>
          <a:p>
            <a:r>
              <a:rPr lang="de-DE" sz="1800" dirty="0"/>
              <a:t>Daten ZIG (ECDC):</a:t>
            </a:r>
            <a:br>
              <a:rPr lang="de-DE" sz="1800" dirty="0"/>
            </a:br>
            <a:r>
              <a:rPr lang="de-DE" sz="1800" dirty="0"/>
              <a:t>Z.B.: Verteilung der COVID-19 </a:t>
            </a:r>
            <a:r>
              <a:rPr lang="en-US" sz="1800" dirty="0" err="1"/>
              <a:t>Fälle</a:t>
            </a:r>
            <a:r>
              <a:rPr lang="en-US" sz="1800" dirty="0"/>
              <a:t> in </a:t>
            </a:r>
            <a:r>
              <a:rPr lang="en-US" sz="1800" dirty="0" err="1"/>
              <a:t>Ländern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über</a:t>
            </a:r>
            <a:r>
              <a:rPr lang="en-US" sz="1800" dirty="0"/>
              <a:t> 70.000 </a:t>
            </a:r>
            <a:r>
              <a:rPr lang="en-US" sz="1800" dirty="0" err="1"/>
              <a:t>neuen</a:t>
            </a:r>
            <a:r>
              <a:rPr lang="en-US" sz="1800" dirty="0"/>
              <a:t> </a:t>
            </a:r>
            <a:r>
              <a:rPr lang="en-US" sz="1800" dirty="0" err="1"/>
              <a:t>Fällen</a:t>
            </a:r>
            <a:r>
              <a:rPr lang="en-US" sz="1800" dirty="0"/>
              <a:t> in den </a:t>
            </a:r>
            <a:r>
              <a:rPr lang="en-US" sz="1800" dirty="0" err="1"/>
              <a:t>letzten</a:t>
            </a:r>
            <a:r>
              <a:rPr lang="en-US" sz="1800" dirty="0"/>
              <a:t> 7 </a:t>
            </a:r>
            <a:r>
              <a:rPr lang="en-US" sz="1800" dirty="0" err="1"/>
              <a:t>Tagen</a:t>
            </a:r>
            <a:r>
              <a:rPr lang="en-US" sz="1800" dirty="0"/>
              <a:t>; Trend der </a:t>
            </a:r>
            <a:r>
              <a:rPr lang="en-US" sz="1800" dirty="0" err="1"/>
              <a:t>letzten</a:t>
            </a:r>
            <a:r>
              <a:rPr lang="en-US" sz="1800" dirty="0"/>
              <a:t> 14 </a:t>
            </a:r>
            <a:r>
              <a:rPr lang="en-US" sz="1800" dirty="0" err="1"/>
              <a:t>Tage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schwarze</a:t>
            </a:r>
            <a:r>
              <a:rPr lang="en-US" sz="1800" dirty="0"/>
              <a:t> </a:t>
            </a:r>
            <a:r>
              <a:rPr lang="en-US" sz="1800" dirty="0" err="1"/>
              <a:t>Linie</a:t>
            </a:r>
            <a:r>
              <a:rPr lang="en-US" sz="1800" dirty="0"/>
              <a:t> </a:t>
            </a:r>
            <a:r>
              <a:rPr lang="en-US" sz="1800" dirty="0" err="1"/>
              <a:t>dargestellt</a:t>
            </a:r>
            <a:r>
              <a:rPr lang="en-US" sz="1800" dirty="0"/>
              <a:t> – (Stand 10.12.2020)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FF6FD9-3E38-4EBD-B8F2-DB9CF656BB69}"/>
              </a:ext>
            </a:extLst>
          </p:cNvPr>
          <p:cNvSpPr txBox="1"/>
          <p:nvPr/>
        </p:nvSpPr>
        <p:spPr>
          <a:xfrm>
            <a:off x="6329605" y="4930883"/>
            <a:ext cx="211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Folie updaten/Wann</a:t>
            </a:r>
          </a:p>
          <a:p>
            <a:pPr algn="ctr"/>
            <a:r>
              <a:rPr lang="de-DE" dirty="0"/>
              <a:t> JA/täglich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916F50-E939-4D44-BC4D-73378BED2FED}"/>
              </a:ext>
            </a:extLst>
          </p:cNvPr>
          <p:cNvSpPr txBox="1"/>
          <p:nvPr/>
        </p:nvSpPr>
        <p:spPr>
          <a:xfrm>
            <a:off x="1539091" y="901744"/>
            <a:ext cx="537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hlinkClick r:id="rId4" action="ppaction://hlinkfile"/>
              </a:rPr>
              <a:t>S:\Wissdaten\RKI_nCoV-Lage\2.Themen\2.1.Epidemiologie\ZIG_1\Fallzahlen_ECDC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1515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5F34F-2CA0-463A-A111-8A119299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496A8-C981-48BD-8F4A-E9FC0DE5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7" y="147530"/>
            <a:ext cx="7983646" cy="714291"/>
          </a:xfrm>
        </p:spPr>
        <p:txBody>
          <a:bodyPr/>
          <a:lstStyle/>
          <a:p>
            <a:r>
              <a:rPr lang="de-DE" dirty="0"/>
              <a:t>Fall-Verstorbenen-Anteil - Vergleich weltweit </a:t>
            </a:r>
            <a:br>
              <a:rPr lang="de-DE" dirty="0"/>
            </a:br>
            <a:r>
              <a:rPr lang="de-DE" dirty="0"/>
              <a:t>(Stand 10.12.2020)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1D5EE6-CF2B-4C30-834D-8D78F649B454}"/>
              </a:ext>
            </a:extLst>
          </p:cNvPr>
          <p:cNvSpPr/>
          <p:nvPr/>
        </p:nvSpPr>
        <p:spPr>
          <a:xfrm>
            <a:off x="2154882" y="5580859"/>
            <a:ext cx="427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  <a:hlinkClick r:id="rId3"/>
              </a:rPr>
              <a:t>https://coronavirus.jhu.edu/data/mortality</a:t>
            </a: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86BBFF-8E32-48C8-9EC7-0E1FFCE03B1D}"/>
              </a:ext>
            </a:extLst>
          </p:cNvPr>
          <p:cNvSpPr txBox="1"/>
          <p:nvPr/>
        </p:nvSpPr>
        <p:spPr>
          <a:xfrm>
            <a:off x="6628993" y="3455047"/>
            <a:ext cx="211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Folie updaten/Wann</a:t>
            </a:r>
          </a:p>
          <a:p>
            <a:pPr algn="ctr"/>
            <a:r>
              <a:rPr lang="de-DE" dirty="0"/>
              <a:t> JA/täglich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A93BA8-8EDA-4430-8868-3EA2CC455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42" y="1298953"/>
            <a:ext cx="6032387" cy="41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7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74D631-E863-4F42-BE23-2811354A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01D2A5-ACC9-4E16-9B1B-9586C6DF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7" y="550418"/>
            <a:ext cx="7983646" cy="714291"/>
          </a:xfrm>
          <a:noFill/>
        </p:spPr>
        <p:txBody>
          <a:bodyPr/>
          <a:lstStyle/>
          <a:p>
            <a:r>
              <a:rPr lang="de-DE" sz="2400" dirty="0"/>
              <a:t>Todesfallzahlen/100.000 Einwohner  - Vergleich weltweit </a:t>
            </a:r>
            <a:br>
              <a:rPr lang="de-DE" sz="2400" dirty="0"/>
            </a:br>
            <a:r>
              <a:rPr lang="de-DE" sz="2400" dirty="0"/>
              <a:t>(Stand 10.12.2020)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8E4073-8A66-4AC9-AD57-FAAE857D945A}"/>
              </a:ext>
            </a:extLst>
          </p:cNvPr>
          <p:cNvSpPr/>
          <p:nvPr/>
        </p:nvSpPr>
        <p:spPr>
          <a:xfrm>
            <a:off x="2898846" y="5838139"/>
            <a:ext cx="2688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hlinkClick r:id="rId3"/>
              </a:rPr>
              <a:t>https://coronavirus.jhu.edu/data/mortality</a:t>
            </a:r>
            <a:r>
              <a:rPr lang="de-DE" sz="110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4F1762-C095-4851-B0C6-32E4D91C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55" y="1220429"/>
            <a:ext cx="6658897" cy="462423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2FB634-4AB8-4123-9578-920112EF2594}"/>
              </a:ext>
            </a:extLst>
          </p:cNvPr>
          <p:cNvSpPr txBox="1"/>
          <p:nvPr/>
        </p:nvSpPr>
        <p:spPr>
          <a:xfrm>
            <a:off x="6533129" y="3280417"/>
            <a:ext cx="211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Folie updaten/Wann</a:t>
            </a:r>
          </a:p>
          <a:p>
            <a:pPr algn="ctr"/>
            <a:r>
              <a:rPr lang="de-DE" dirty="0"/>
              <a:t> JA/täglich</a:t>
            </a:r>
          </a:p>
        </p:txBody>
      </p:sp>
    </p:spTree>
    <p:extLst>
      <p:ext uri="{BB962C8B-B14F-4D97-AF65-F5344CB8AC3E}">
        <p14:creationId xmlns:p14="http://schemas.microsoft.com/office/powerpoint/2010/main" val="132364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57CEF7-34C5-48EF-A1C4-E1DE1D2A3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5233" r="1810" b="9661"/>
          <a:stretch/>
        </p:blipFill>
        <p:spPr>
          <a:xfrm>
            <a:off x="577049" y="1692545"/>
            <a:ext cx="7585167" cy="386307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263DEC-C69F-408C-931C-CE344DA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0F3630A-EE1D-4B2F-9FD3-13EF639C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7" y="251544"/>
            <a:ext cx="7983646" cy="714291"/>
          </a:xfrm>
        </p:spPr>
        <p:txBody>
          <a:bodyPr/>
          <a:lstStyle/>
          <a:p>
            <a:r>
              <a:rPr lang="de-DE" dirty="0"/>
              <a:t>Aktive Fälle weltweit – täglicher Stand  </a:t>
            </a:r>
            <a:br>
              <a:rPr lang="de-DE" dirty="0"/>
            </a:br>
            <a:r>
              <a:rPr lang="de-DE" dirty="0"/>
              <a:t>(Stand 09.12.2020)</a:t>
            </a:r>
            <a:br>
              <a:rPr lang="de-DE" dirty="0"/>
            </a:br>
            <a:r>
              <a:rPr lang="de-DE" dirty="0"/>
              <a:t>(Filtern in jeder Spalte möglich)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AD6C73-D584-484A-9417-E7D4BD283D83}"/>
              </a:ext>
            </a:extLst>
          </p:cNvPr>
          <p:cNvSpPr/>
          <p:nvPr/>
        </p:nvSpPr>
        <p:spPr>
          <a:xfrm>
            <a:off x="2667525" y="6015733"/>
            <a:ext cx="4015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hlinkClick r:id="rId4"/>
              </a:rPr>
              <a:t>https://www.worldometers.info/coronavirus/</a:t>
            </a:r>
            <a:r>
              <a:rPr lang="de-DE" sz="1600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53A701-B642-4476-A249-47A6DBD68479}"/>
              </a:ext>
            </a:extLst>
          </p:cNvPr>
          <p:cNvSpPr/>
          <p:nvPr/>
        </p:nvSpPr>
        <p:spPr>
          <a:xfrm>
            <a:off x="4125937" y="1960241"/>
            <a:ext cx="539646" cy="33892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112ED4-0999-42F1-9D1A-27968496FD3B}"/>
              </a:ext>
            </a:extLst>
          </p:cNvPr>
          <p:cNvSpPr txBox="1"/>
          <p:nvPr/>
        </p:nvSpPr>
        <p:spPr>
          <a:xfrm>
            <a:off x="5132460" y="897352"/>
            <a:ext cx="211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Folie updaten/Wann</a:t>
            </a:r>
          </a:p>
          <a:p>
            <a:pPr algn="ctr"/>
            <a:r>
              <a:rPr lang="de-DE" dirty="0"/>
              <a:t> JA/täglich</a:t>
            </a:r>
          </a:p>
        </p:txBody>
      </p:sp>
    </p:spTree>
    <p:extLst>
      <p:ext uri="{BB962C8B-B14F-4D97-AF65-F5344CB8AC3E}">
        <p14:creationId xmlns:p14="http://schemas.microsoft.com/office/powerpoint/2010/main" val="7664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9028" y="452309"/>
            <a:ext cx="7983646" cy="874368"/>
          </a:xfrm>
        </p:spPr>
        <p:txBody>
          <a:bodyPr/>
          <a:lstStyle/>
          <a:p>
            <a:r>
              <a:rPr lang="de-DE" dirty="0"/>
              <a:t>Datenübersicht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45449" y="1072513"/>
            <a:ext cx="8937522" cy="440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WO finde ich eigentlich WELCHE epidemiologische Daten zum Infektionsgeschehen?</a:t>
            </a:r>
          </a:p>
          <a:p>
            <a:r>
              <a:rPr lang="de-DE" dirty="0"/>
              <a:t>Lagebericht</a:t>
            </a:r>
          </a:p>
          <a:p>
            <a:r>
              <a:rPr lang="de-DE" dirty="0"/>
              <a:t>Tolle interne Daten (bspw. im Krisenstab vorgestellt)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hlinkClick r:id="rId3" action="ppaction://hlinkfile"/>
              </a:rPr>
              <a:t>S:\Wissdaten\RKI_nCoV-Lage\2.Themen\2.1.Epidemiologie\Daten_Graphen_Sammlung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Excel: Übersicht und Links zu Quellen</a:t>
            </a:r>
          </a:p>
          <a:p>
            <a:r>
              <a:rPr lang="de-DE" dirty="0"/>
              <a:t>Power Point: Graphen und Tabellen, Links zu Quellen und Information, wann Aktualisierungen erfolgen</a:t>
            </a:r>
          </a:p>
          <a:p>
            <a:r>
              <a:rPr lang="de-DE" dirty="0"/>
              <a:t>Beide Dokumente sind aufeinander abgestimmt, werden regelmäßig aktualisiert</a:t>
            </a:r>
          </a:p>
        </p:txBody>
      </p:sp>
    </p:spTree>
    <p:extLst>
      <p:ext uri="{BB962C8B-B14F-4D97-AF65-F5344CB8AC3E}">
        <p14:creationId xmlns:p14="http://schemas.microsoft.com/office/powerpoint/2010/main" val="142220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92A14A-B2C8-42E3-8D5E-74DCDAB9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D0759BB1-3254-463D-9C33-28247EE5B0A8}"/>
              </a:ext>
            </a:extLst>
          </p:cNvPr>
          <p:cNvSpPr txBox="1">
            <a:spLocks/>
          </p:cNvSpPr>
          <p:nvPr/>
        </p:nvSpPr>
        <p:spPr>
          <a:xfrm>
            <a:off x="457199" y="1426319"/>
            <a:ext cx="8384959" cy="3244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Epidemiologische Daten zur COVID-19 Pandemie National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Epidemiologische Daten zur COVID-19 Pandemie International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5E74F73C-606E-47D6-8568-F4B16819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226569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38E1D5-0834-4FF7-B7BE-A6236E83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6A068C-D9EC-4154-955C-525E695A562D}"/>
              </a:ext>
            </a:extLst>
          </p:cNvPr>
          <p:cNvSpPr/>
          <p:nvPr/>
        </p:nvSpPr>
        <p:spPr>
          <a:xfrm>
            <a:off x="142043" y="665811"/>
            <a:ext cx="8922057" cy="596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1. Surveillance-Systeme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1.1 Daten aus gesetzlichen Meldesystemen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1.2.1 Daten aus (Sentinel-Surveillance)-Systemen 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Laborbasierte Surveillance (LB)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Grippeweb und ICOSARI (INTERN)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Corona-Kita-Studie Daten (INTERN)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Notaufnahme Surveillance (SUMO, LB)</a:t>
            </a:r>
          </a:p>
          <a:p>
            <a:pPr marL="171450" indent="-1714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 err="1"/>
              <a:t>Mobilitätsmonitoring</a:t>
            </a:r>
            <a:r>
              <a:rPr lang="de-DE" dirty="0"/>
              <a:t> (LB und externe Quellen)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2. Andere Datenquellen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de-DE" dirty="0"/>
              <a:t>SARS-CoV-2 Testungen und Testkapazitäten, Probenrückstau (LB)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2.3 Anzahl der Testungen und Positiven-Anteile pro Woche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2.4 Positiven-Anteil nach Altersgruppe und KW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2.5 Anzahl Testungen pro 100K nach Altersgruppe und KW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/>
              <a:t>2.6 Anzahl Personen mit positiver SARS-CoV-2-PCR pro 100K nach Altersgruppe und KW (INTERN)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2.7 Modellierungen, R0 and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Nowcasting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(LB)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2.8 Datenspende-App (LB)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19845C-9E7F-47B5-9CCB-00C236B23A00}"/>
              </a:ext>
            </a:extLst>
          </p:cNvPr>
          <p:cNvSpPr txBox="1"/>
          <p:nvPr/>
        </p:nvSpPr>
        <p:spPr>
          <a:xfrm>
            <a:off x="0" y="93771"/>
            <a:ext cx="355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Datenquellen National</a:t>
            </a:r>
          </a:p>
        </p:txBody>
      </p:sp>
    </p:spTree>
    <p:extLst>
      <p:ext uri="{BB962C8B-B14F-4D97-AF65-F5344CB8AC3E}">
        <p14:creationId xmlns:p14="http://schemas.microsoft.com/office/powerpoint/2010/main" val="421010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01EF22-D441-487A-83A2-5F0B3E0A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DBEE52-FC1A-45F7-813F-E903E3C637D6}"/>
              </a:ext>
            </a:extLst>
          </p:cNvPr>
          <p:cNvSpPr/>
          <p:nvPr/>
        </p:nvSpPr>
        <p:spPr>
          <a:xfrm>
            <a:off x="430567" y="836224"/>
            <a:ext cx="8282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. Studien (Hierzu Quellen verlinkt)</a:t>
            </a: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de-D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Seroepidemiologische</a:t>
            </a: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 Studien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Corona Lokal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Corona Bundesweit</a:t>
            </a:r>
          </a:p>
          <a:p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SeBluCo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SOEP</a:t>
            </a:r>
          </a:p>
          <a:p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3.2. Andere Studien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CoViRis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(Fall-Kontroll-Studie, Survey)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COSIK (Surveillance Studie)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COALA (Längsschnittstudie)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LEOSS (Kohortenstudie)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COSMO (Survey)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EA35F4-675F-4B7B-8062-4016CF40B7AA}"/>
              </a:ext>
            </a:extLst>
          </p:cNvPr>
          <p:cNvSpPr txBox="1"/>
          <p:nvPr/>
        </p:nvSpPr>
        <p:spPr>
          <a:xfrm>
            <a:off x="0" y="93771"/>
            <a:ext cx="355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Datenquellen National</a:t>
            </a:r>
          </a:p>
        </p:txBody>
      </p:sp>
    </p:spTree>
    <p:extLst>
      <p:ext uri="{BB962C8B-B14F-4D97-AF65-F5344CB8AC3E}">
        <p14:creationId xmlns:p14="http://schemas.microsoft.com/office/powerpoint/2010/main" val="20659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972A230-CEA9-48FA-B917-BC267519703A}"/>
              </a:ext>
            </a:extLst>
          </p:cNvPr>
          <p:cNvSpPr/>
          <p:nvPr/>
        </p:nvSpPr>
        <p:spPr>
          <a:xfrm>
            <a:off x="282407" y="136525"/>
            <a:ext cx="8719550" cy="6257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DE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e-DE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Surveillancesysteme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de-DE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Daten aus gesetzlichen Meldesystemen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Übersicht tägliche Meldezahlen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7-Tage–Inzidenzen/100K, Top15  Kreise, geographische Verteilung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7-Tages-Inzidenzen im Vergleich zur Vorwoche und Trends in den TOP LK/SK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Differenz in 7 Tages-Inzidenz seit Beginn der Pandemie- Visualisierung Zu-/Abnahme nach LK, und Meldewoche 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Fälle sowie Inzidenz nach BL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7-Tages-Inzidenzen nach BL (LB)</a:t>
            </a:r>
            <a:endParaRPr lang="de-DE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Verteilung der Differenz in Inzidenz zur Vorwoche nach </a:t>
            </a:r>
            <a:r>
              <a:rPr lang="de-DE" sz="1100" dirty="0" err="1"/>
              <a:t>Bev.Dichte</a:t>
            </a:r>
            <a:r>
              <a:rPr lang="de-DE" sz="1100" dirty="0"/>
              <a:t> seit Beginn der Pandemie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Differenz in 7 Tages-Inzidenz seit Beginn der Pandemie- Zu-/Abnahme nach LK, und nach Meldewoche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Verteilung der Differenz in Inzidenz zur Vorwoche aller 412 LK/SK seit Beginn der Pandemie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Entwicklung der aktiven Fälle/Genesene/gemeldete Todesfälle, Gesamt-D, seit Beginn der Pandemie (Wiki)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Entwicklung der aktiven Fälle/Genesene/gemeldete Todesfälle seit Beginn der Pandemie, Gesamt-D und einzelne BL, UND Angaben der Prozentänderungen der Fälle (Daniel </a:t>
            </a:r>
            <a:r>
              <a:rPr lang="de-DE" sz="1100" dirty="0" err="1"/>
              <a:t>Kriesel</a:t>
            </a:r>
            <a:r>
              <a:rPr lang="de-DE" sz="1100" dirty="0"/>
              <a:t>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COVID-19 Fälle nach Erkrankungsbeginn, ersatzweise nach Meldedatum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Demografische Verteilung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Inzidenz nach Altersgruppen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Anteil Altersgruppen der COVID-Fälle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Demografische Verteilung BL </a:t>
            </a:r>
            <a:r>
              <a:rPr lang="de-DE" sz="1100" dirty="0">
                <a:solidFill>
                  <a:srgbClr val="FF0000"/>
                </a:solidFill>
              </a:rPr>
              <a:t>(INTERN)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Fälle und Inzidenz pro BL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Anzahl übermittelter Fälle und Todesfälle pro BL </a:t>
            </a:r>
            <a:r>
              <a:rPr lang="de-DE" sz="1100" dirty="0" err="1"/>
              <a:t>kum</a:t>
            </a:r>
            <a:r>
              <a:rPr lang="de-DE" sz="1100" dirty="0"/>
              <a:t>.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COVID-19-Fälle und Anteil der Verstorbenen sowie Hospitalisierten mit oder ohne relevante Symptome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Klinische Merkmale/Symptome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DIVI-Intensivregister/Belegung Intensivbetten (LB, Wiki)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Todesfälle nach Sterbewoche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Todesfälle nach Altersgruppen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 err="1"/>
              <a:t>Mortalitätssurveillance</a:t>
            </a:r>
            <a:r>
              <a:rPr lang="de-DE" sz="1100" dirty="0"/>
              <a:t> (LB)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COVID-19 Todesfälle und Fall-Verstorbenen-Anteil </a:t>
            </a:r>
            <a:r>
              <a:rPr lang="de-DE" sz="1100" dirty="0">
                <a:solidFill>
                  <a:srgbClr val="FF0000"/>
                </a:solidFill>
              </a:rPr>
              <a:t>(INTERN</a:t>
            </a:r>
            <a:r>
              <a:rPr lang="de-DE" sz="1100" dirty="0"/>
              <a:t>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100" dirty="0"/>
              <a:t>Übermittelte Fälle nach Tätigkeit oder Betreuung in Einrichtungen mit besonderer Relevanz für die Transmission von Infektionskrankheiten (LB)</a:t>
            </a:r>
          </a:p>
          <a:p>
            <a:pPr marL="171450" indent="-171450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dirty="0"/>
              <a:t>Expositionsländer (LB)</a:t>
            </a:r>
          </a:p>
          <a:p>
            <a:pPr marL="171450" indent="-171450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dirty="0"/>
              <a:t>Infektionssetting (LB)</a:t>
            </a:r>
          </a:p>
          <a:p>
            <a:pPr marL="171450" indent="-171450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dirty="0"/>
              <a:t>……….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0C06A5-4459-4BC3-B5D4-542FC13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8E4157-746B-4645-88D3-629AFC1790DA}"/>
              </a:ext>
            </a:extLst>
          </p:cNvPr>
          <p:cNvSpPr txBox="1"/>
          <p:nvPr/>
        </p:nvSpPr>
        <p:spPr>
          <a:xfrm>
            <a:off x="2660325" y="1557074"/>
            <a:ext cx="3963714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dirty="0"/>
              <a:t>Datenquellen: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Interne (bspw. Krisenstab)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Externe</a:t>
            </a:r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Angaben auf Folien: </a:t>
            </a:r>
          </a:p>
          <a:p>
            <a:r>
              <a:rPr lang="de-DE" sz="2400" dirty="0"/>
              <a:t>Update/Wann/INTERN</a:t>
            </a:r>
          </a:p>
          <a:p>
            <a:r>
              <a:rPr lang="de-DE" sz="2400" dirty="0"/>
              <a:t>Link zu Quellen</a:t>
            </a:r>
          </a:p>
        </p:txBody>
      </p:sp>
    </p:spTree>
    <p:extLst>
      <p:ext uri="{BB962C8B-B14F-4D97-AF65-F5344CB8AC3E}">
        <p14:creationId xmlns:p14="http://schemas.microsoft.com/office/powerpoint/2010/main" val="19536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E2F16FC-751D-4921-A561-FB559CD2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2F7636-4022-4728-8BF5-355FB9BF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2" y="331694"/>
            <a:ext cx="7983646" cy="714291"/>
          </a:xfrm>
        </p:spPr>
        <p:txBody>
          <a:bodyPr/>
          <a:lstStyle/>
          <a:p>
            <a:r>
              <a:rPr lang="de-DE" dirty="0"/>
              <a:t>7- Tages-Inzidenz nach Altersgruppen</a:t>
            </a:r>
            <a:br>
              <a:rPr lang="de-DE" dirty="0"/>
            </a:br>
            <a:r>
              <a:rPr lang="de-DE" dirty="0"/>
              <a:t>(Stand 11.12.2020)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3C299E-C736-4E10-9FC1-061677F8F9EC}"/>
              </a:ext>
            </a:extLst>
          </p:cNvPr>
          <p:cNvSpPr txBox="1"/>
          <p:nvPr/>
        </p:nvSpPr>
        <p:spPr>
          <a:xfrm>
            <a:off x="1454948" y="5672907"/>
            <a:ext cx="56332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Folie updaten/Wann: JA/täglich</a:t>
            </a:r>
          </a:p>
          <a:p>
            <a:r>
              <a:rPr lang="de-DE" b="1" dirty="0">
                <a:solidFill>
                  <a:srgbClr val="C00000"/>
                </a:solidFill>
              </a:rPr>
              <a:t>Intern</a:t>
            </a:r>
          </a:p>
          <a:p>
            <a:r>
              <a:rPr lang="de-DE" sz="1600" dirty="0"/>
              <a:t>In „Karten – Lage Altersgruppen“:</a:t>
            </a:r>
          </a:p>
          <a:p>
            <a:r>
              <a:rPr lang="de-DE" sz="1600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S:\Wissdaten\RKI_nCoV-Lage\3.Kommunikation\3.7.Lageberichte</a:t>
            </a: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E476AF-B549-4EAD-AD77-3CB5BAC2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2" y="1425168"/>
            <a:ext cx="8771558" cy="42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9FBECD-0D7E-4988-90AE-2D2F58B7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CA8D77-0B9E-4AE8-B4F4-1FA27E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220098"/>
            <a:ext cx="8727626" cy="714291"/>
          </a:xfrm>
          <a:solidFill>
            <a:schemeClr val="bg1"/>
          </a:solidFill>
        </p:spPr>
        <p:txBody>
          <a:bodyPr/>
          <a:lstStyle/>
          <a:p>
            <a:r>
              <a:rPr lang="de-DE" sz="2400" dirty="0"/>
              <a:t>Externe Quellen, die Daten zu D graphisch aufbereiten:</a:t>
            </a:r>
            <a:br>
              <a:rPr lang="de-DE" sz="2400" dirty="0"/>
            </a:br>
            <a:r>
              <a:rPr lang="de-DE" sz="2400" dirty="0"/>
              <a:t>Entwicklung der aktiven Fälle/Genesenen und Todesfälle seit Beginn der Pandemie </a:t>
            </a:r>
            <a:br>
              <a:rPr lang="de-DE" sz="2400" dirty="0"/>
            </a:br>
            <a:r>
              <a:rPr lang="de-DE" sz="2000" dirty="0"/>
              <a:t>Gesamt D – Datenquelle: JHSPH</a:t>
            </a:r>
            <a:br>
              <a:rPr lang="de-DE" dirty="0"/>
            </a:br>
            <a:r>
              <a:rPr lang="de-DE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http://www.dkriesel.com/corona</a:t>
            </a:r>
            <a:r>
              <a:rPr lang="de-DE" sz="140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80CD85-5459-4A56-8B1F-2CEAB3A281B9}"/>
              </a:ext>
            </a:extLst>
          </p:cNvPr>
          <p:cNvSpPr txBox="1"/>
          <p:nvPr/>
        </p:nvSpPr>
        <p:spPr>
          <a:xfrm>
            <a:off x="2777442" y="5405157"/>
            <a:ext cx="32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Folie updaten/Wann: JA/täglich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EF5F53-B2A1-4AF9-BDBE-E0B1CA63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" y="2121369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F3DAAF-04C0-490B-B38A-B6FD6B40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5CBF73-D7A3-4314-A607-42F007EE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28" y="147355"/>
            <a:ext cx="4751881" cy="714291"/>
          </a:xfrm>
        </p:spPr>
        <p:txBody>
          <a:bodyPr/>
          <a:lstStyle/>
          <a:p>
            <a:r>
              <a:rPr lang="de-DE" sz="2000" dirty="0"/>
              <a:t>SARS-CoV-2/COVID-19 Daten International</a:t>
            </a:r>
            <a:br>
              <a:rPr lang="de-DE" sz="1100" dirty="0"/>
            </a:br>
            <a:br>
              <a:rPr lang="de-DE" sz="1100" dirty="0"/>
            </a:br>
            <a:endParaRPr lang="de-DE" sz="11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BF5916-A8DA-45F6-8A9A-C3A0AD62F13E}"/>
              </a:ext>
            </a:extLst>
          </p:cNvPr>
          <p:cNvSpPr/>
          <p:nvPr/>
        </p:nvSpPr>
        <p:spPr>
          <a:xfrm>
            <a:off x="278856" y="776806"/>
            <a:ext cx="8325029" cy="544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7-Tages-Inzidenzen und Fälle </a:t>
            </a:r>
            <a:r>
              <a:rPr lang="de-DE" sz="1600" dirty="0" err="1"/>
              <a:t>kum</a:t>
            </a:r>
            <a:r>
              <a:rPr lang="de-DE" sz="1600" dirty="0"/>
              <a:t>. seit Beginn der Pandemie, Welt (Statista, </a:t>
            </a:r>
            <a:r>
              <a:rPr lang="de-DE" sz="1600" dirty="0" err="1"/>
              <a:t>ourworldindata</a:t>
            </a:r>
            <a:r>
              <a:rPr lang="de-DE" sz="1600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COVID-Fälle und Todesfälle kumulativ seit Beginn der Pandemie Welt und Europa (WHO)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Aktuelle 7/14-Tages Inzidenzen Europa/Welt (ECDC, WHO)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Tabellarischer Vergleich COVID-19 Fälle/neue Fälle/Inzidenz/Todesfälle/Inzidenz Todesfälle Vergleich Weltweit und Todesfälle/100K Weltweit im Vergleich (ZIG/ECDC/JHSPH)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   Fall-Verstorbenen-Anteil und Todesfälle/100K Weltweit (JHSPH)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   Aktive Fälle weltweit (</a:t>
            </a:r>
            <a:r>
              <a:rPr lang="de-DE" sz="1600" dirty="0" err="1"/>
              <a:t>worldometer</a:t>
            </a:r>
            <a:r>
              <a:rPr lang="de-DE" sz="1600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Fallzahlen Trends (Länder mit mehr als 70K Fällen innerhalb einer Woche) (ZIG/ECDC)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Fallzahlen Trends allgemein (ZIG/ECDC)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Mobilitätsdaten (Länder mit mehr als 70K Fällen innerhalb einer Woche) - März bis Juni (ZIG/ECDC)</a:t>
            </a:r>
          </a:p>
        </p:txBody>
      </p:sp>
    </p:spTree>
    <p:extLst>
      <p:ext uri="{BB962C8B-B14F-4D97-AF65-F5344CB8AC3E}">
        <p14:creationId xmlns:p14="http://schemas.microsoft.com/office/powerpoint/2010/main" val="405754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Bildschirmpräsentation (4:3)</PresentationFormat>
  <Paragraphs>150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Times New Roman</vt:lpstr>
      <vt:lpstr>Wingdings</vt:lpstr>
      <vt:lpstr>Office-Design</vt:lpstr>
      <vt:lpstr>Nationale und internationale epidemiologische Daten zu SARS-CoV-2/COVID-19     Dr. Tanja Jung-Sendzik, MScPH</vt:lpstr>
      <vt:lpstr>Datenübersicht</vt:lpstr>
      <vt:lpstr>Übersicht</vt:lpstr>
      <vt:lpstr>PowerPoint-Präsentation</vt:lpstr>
      <vt:lpstr>PowerPoint-Präsentation</vt:lpstr>
      <vt:lpstr>PowerPoint-Präsentation</vt:lpstr>
      <vt:lpstr>7- Tages-Inzidenz nach Altersgruppen (Stand 11.12.2020)</vt:lpstr>
      <vt:lpstr>Externe Quellen, die Daten zu D graphisch aufbereiten: Entwicklung der aktiven Fälle/Genesenen und Todesfälle seit Beginn der Pandemie  Gesamt D – Datenquelle: JHSPH http://www.dkriesel.com/corona </vt:lpstr>
      <vt:lpstr>SARS-CoV-2/COVID-19 Daten International  </vt:lpstr>
      <vt:lpstr>Daten ZIG (ECDC): Z.B.: Verteilung der COVID-19 Fälle in Ländern mit über 70.000 neuen Fällen in den letzten 7 Tagen; Trend der letzten 14 Tage ist als schwarze Linie dargestellt – (Stand 10.12.2020)</vt:lpstr>
      <vt:lpstr>Fall-Verstorbenen-Anteil - Vergleich weltweit  (Stand 10.12.2020)</vt:lpstr>
      <vt:lpstr>Todesfallzahlen/100.000 Einwohner  - Vergleich weltweit  (Stand 10.12.2020)</vt:lpstr>
      <vt:lpstr>Aktive Fälle weltweit – täglicher Stand   (Stand 09.12.2020) (Filtern in jeder Spalte möglich)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Jung-Sendzik, Tanja</cp:lastModifiedBy>
  <cp:revision>85</cp:revision>
  <dcterms:created xsi:type="dcterms:W3CDTF">2015-11-02T12:29:13Z</dcterms:created>
  <dcterms:modified xsi:type="dcterms:W3CDTF">2020-12-11T09:30:45Z</dcterms:modified>
</cp:coreProperties>
</file>