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97" r:id="rId2"/>
    <p:sldId id="598" r:id="rId3"/>
    <p:sldId id="383" r:id="rId4"/>
    <p:sldId id="59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45" autoAdjust="0"/>
    <p:restoredTop sz="78794" autoAdjust="0"/>
  </p:normalViewPr>
  <p:slideViewPr>
    <p:cSldViewPr>
      <p:cViewPr>
        <p:scale>
          <a:sx n="90" d="100"/>
          <a:sy n="90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utschlandfunk.de/newsblog-zum-coronavirus-13-363-neuinfektionen-in.2852.de.html?dram:article_id=472514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049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Nicht mehr auf die Liste:</a:t>
            </a:r>
          </a:p>
          <a:p>
            <a:pPr rtl="0" eaLnBrk="1" fontAlgn="b" latinLnBrk="0" hangingPunct="1"/>
            <a:r>
              <a:rPr lang="de-DE" baseline="0" dirty="0" smtClean="0"/>
              <a:t>AFRIKA: </a:t>
            </a:r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Cabo Verde, Botswana</a:t>
            </a:r>
          </a:p>
          <a:p>
            <a:pPr rtl="0" eaLnBrk="1" fontAlgn="b" latinLnBrk="0" hangingPunct="1"/>
            <a:endParaRPr lang="de-DE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endParaRPr lang="de-DE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" latinLnBrk="0" hangingPunct="1"/>
            <a:r>
              <a:rPr lang="de-D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Unter 50 in Europa nicht EU: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Isle of Man, Guernsey, Holy See</a:t>
            </a:r>
            <a:r>
              <a:rPr lang="en-US" dirty="0" smtClean="0"/>
              <a:t> </a:t>
            </a:r>
            <a:endParaRPr lang="de-DE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7694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https://www.deutschlandfunk.de/newsblog-zum-coronavirus-13-363-neuinfektionen-in.2852.de.html?dram:article_id=472514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14.12.2020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734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tx2"/>
                </a:solidFill>
              </a:rPr>
              <a:t>70.957.979 </a:t>
            </a:r>
            <a:r>
              <a:rPr lang="de-DE" sz="2400" b="1" dirty="0" smtClean="0">
                <a:solidFill>
                  <a:schemeClr val="tx2"/>
                </a:solidFill>
              </a:rPr>
              <a:t>Fälle </a:t>
            </a:r>
            <a:endParaRPr lang="de-DE" sz="2400" b="1" dirty="0">
              <a:solidFill>
                <a:schemeClr val="tx2"/>
              </a:solidFill>
            </a:endParaRPr>
          </a:p>
          <a:p>
            <a:r>
              <a:rPr lang="de-DE" sz="2400" b="1" dirty="0">
                <a:solidFill>
                  <a:schemeClr val="tx2"/>
                </a:solidFill>
              </a:rPr>
              <a:t>1.605.595 Todesfälle </a:t>
            </a:r>
            <a:r>
              <a:rPr lang="de-DE" sz="2400" b="1" dirty="0">
                <a:solidFill>
                  <a:schemeClr val="tx2"/>
                </a:solidFill>
              </a:rPr>
              <a:t>(2,3%)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13</a:t>
            </a:r>
            <a:r>
              <a:rPr lang="de-DE" sz="1400" i="1" dirty="0" smtClean="0">
                <a:solidFill>
                  <a:prstClr val="black"/>
                </a:solidFill>
              </a:rPr>
              <a:t>.12.2020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512976"/>
              </p:ext>
            </p:extLst>
          </p:nvPr>
        </p:nvGraphicFramePr>
        <p:xfrm>
          <a:off x="107504" y="1744702"/>
          <a:ext cx="8928992" cy="4717637"/>
        </p:xfrm>
        <a:graphic>
          <a:graphicData uri="http://schemas.openxmlformats.org/drawingml/2006/table">
            <a:tbl>
              <a:tblPr firstRow="1" firstCol="1" bandRow="1"/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Ew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826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16.067.031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1.483.465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450,81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6.880.127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302.950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143,54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9.857.029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212.807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-15,32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15,57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2.625.848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194.117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133,07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Türkei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966.335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189.979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-13,47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231,67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Deutschland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1.320.716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149.394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179,95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1.830.956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124.985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187,53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1.825.775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115.784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-20,4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191,82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2.365.319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83.844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125,12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Ukraine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885.039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83.323</a:t>
                      </a:r>
                      <a:endParaRPr lang="de-DE" sz="18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-9,45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189,4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959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</a:t>
            </a:r>
            <a:r>
              <a:rPr lang="de-DE" sz="1000" i="1" dirty="0" smtClean="0">
                <a:solidFill>
                  <a:prstClr val="black"/>
                </a:solidFill>
              </a:rPr>
              <a:t>13.12.2020</a:t>
            </a:r>
            <a:endParaRPr lang="de-DE" sz="10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837492" y="40717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560527" y="4071744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407474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01422"/>
              </p:ext>
            </p:extLst>
          </p:nvPr>
        </p:nvGraphicFramePr>
        <p:xfrm>
          <a:off x="46726" y="4365104"/>
          <a:ext cx="1428930" cy="10706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Südafrika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72,6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048281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Namibia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52,88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975856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234043"/>
              </p:ext>
            </p:extLst>
          </p:nvPr>
        </p:nvGraphicFramePr>
        <p:xfrm>
          <a:off x="3696072" y="4378066"/>
          <a:ext cx="1596008" cy="20231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11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48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Uruguay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63,99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Falkland</a:t>
                      </a:r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Islands (Malvinas)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59,31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Mexiko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Dominikanische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55,22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40738652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435777"/>
              </p:ext>
            </p:extLst>
          </p:nvPr>
        </p:nvGraphicFramePr>
        <p:xfrm>
          <a:off x="5486275" y="4386287"/>
          <a:ext cx="1382713" cy="14897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195,63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760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39860"/>
              </p:ext>
            </p:extLst>
          </p:nvPr>
        </p:nvGraphicFramePr>
        <p:xfrm>
          <a:off x="46726" y="5848434"/>
          <a:ext cx="1428930" cy="69215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182,97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521325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665204" y="2201089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783072"/>
              </p:ext>
            </p:extLst>
          </p:nvPr>
        </p:nvGraphicFramePr>
        <p:xfrm>
          <a:off x="7364259" y="2711489"/>
          <a:ext cx="1707669" cy="4029879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642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683,45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415,06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Jersey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673348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Aserbaidschan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251,43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33997586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Türkei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231,67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713704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215,98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16449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48955037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Bosnia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Herzegovina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198,06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9236151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Albanien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195,43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16513695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Weißrussland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138,11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6255311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46724784"/>
                  </a:ext>
                </a:extLst>
              </a:tr>
              <a:tr h="18936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953968" y="3658158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82</a:t>
            </a:r>
            <a:r>
              <a:rPr lang="de-DE" sz="1400" b="1" dirty="0" smtClean="0"/>
              <a:t> </a:t>
            </a:r>
            <a:r>
              <a:rPr lang="de-DE" sz="1400" b="1" dirty="0"/>
              <a:t>Länder/Territorien mit einer 7-Tages-Inzidenz &gt; 50 Fälle / 100.000 Ew.</a:t>
            </a: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420233"/>
              </p:ext>
            </p:extLst>
          </p:nvPr>
        </p:nvGraphicFramePr>
        <p:xfrm>
          <a:off x="1763688" y="4372202"/>
          <a:ext cx="1828176" cy="2286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34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38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615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402,71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508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355,56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Curacao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345,73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Maarten (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NL)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700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Bermuda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164,78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United States Virgin Islands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151,08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143,87</a:t>
                      </a:r>
                    </a:p>
                  </a:txBody>
                  <a:tcPr marL="9525" marR="9525" marT="9525" marB="0" anchor="b"/>
                </a:tc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143,54</a:t>
                      </a:r>
                    </a:p>
                  </a:txBody>
                  <a:tcPr marL="9525" marR="9525" marT="9525" marB="0" anchor="b"/>
                </a:tc>
              </a:tr>
              <a:tr h="168853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122,77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91" y="556278"/>
            <a:ext cx="6826105" cy="3052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21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13</a:t>
            </a:r>
            <a:r>
              <a:rPr lang="de-DE" sz="1400" i="1" dirty="0" smtClean="0">
                <a:solidFill>
                  <a:prstClr val="black"/>
                </a:solidFill>
              </a:rPr>
              <a:t>.12.2020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75556" y="37823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723320"/>
              </p:ext>
            </p:extLst>
          </p:nvPr>
        </p:nvGraphicFramePr>
        <p:xfrm>
          <a:off x="271562" y="746589"/>
          <a:ext cx="2808312" cy="573593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81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598,96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Litauen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503,34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53330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361,15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Liechtenstein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Schweiz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2536050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Bulgarien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2794190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Zypern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80813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61997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00269870"/>
                  </a:ext>
                </a:extLst>
              </a:tr>
              <a:tr h="12455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09392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Dänemark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Schweden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159,25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Deutschland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Griechenland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xmlns="" id="{E0156E18-5051-4CE2-952C-8BFA56425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889118"/>
              </p:ext>
            </p:extLst>
          </p:nvPr>
        </p:nvGraphicFramePr>
        <p:xfrm>
          <a:off x="3465876" y="578292"/>
          <a:ext cx="1638861" cy="709367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64034">
                  <a:extLst>
                    <a:ext uri="{9D8B030D-6E8A-4147-A177-3AD203B41FA5}">
                      <a16:colId xmlns:a16="http://schemas.microsoft.com/office/drawing/2014/main" xmlns="" val="888845614"/>
                    </a:ext>
                  </a:extLst>
                </a:gridCol>
                <a:gridCol w="974827">
                  <a:extLst>
                    <a:ext uri="{9D8B030D-6E8A-4147-A177-3AD203B41FA5}">
                      <a16:colId xmlns:a16="http://schemas.microsoft.com/office/drawing/2014/main" xmlns="" val="3000375676"/>
                    </a:ext>
                  </a:extLst>
                </a:gridCol>
              </a:tblGrid>
              <a:tr h="177872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32062592"/>
                  </a:ext>
                </a:extLst>
              </a:tr>
              <a:tr h="12997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Norwegen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46,84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1849020"/>
                  </a:ext>
                </a:extLst>
              </a:tr>
              <a:tr h="142312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Irland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39,23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3173303"/>
                  </a:ext>
                </a:extLst>
              </a:tr>
              <a:tr h="142312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Island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29,13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9357224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009" y="1412776"/>
            <a:ext cx="5543259" cy="461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980728"/>
            <a:ext cx="8525524" cy="5400600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r>
              <a:rPr lang="de-DE" sz="1400" b="1" dirty="0" smtClean="0"/>
              <a:t>Weltweit </a:t>
            </a:r>
            <a:r>
              <a:rPr lang="de-DE" sz="1400" dirty="0" smtClean="0"/>
              <a:t>4.347.030  in der letzten 7 Tage gemeldet</a:t>
            </a:r>
            <a:endParaRPr lang="de-DE" sz="1400" b="1" dirty="0" smtClean="0"/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Afrika</a:t>
            </a:r>
            <a:r>
              <a:rPr lang="de-DE" sz="1400" b="1" dirty="0" smtClean="0"/>
              <a:t>: </a:t>
            </a:r>
            <a:r>
              <a:rPr lang="de-DE" sz="1400" dirty="0" smtClean="0"/>
              <a:t>2,6% </a:t>
            </a:r>
            <a:r>
              <a:rPr lang="de-DE" sz="1400" dirty="0"/>
              <a:t>der neuen Fälle </a:t>
            </a:r>
            <a:r>
              <a:rPr lang="de-DE" sz="1400" dirty="0" smtClean="0"/>
              <a:t>der </a:t>
            </a:r>
            <a:r>
              <a:rPr lang="de-DE" sz="1400" dirty="0"/>
              <a:t>vergangenen 7  </a:t>
            </a:r>
            <a:r>
              <a:rPr lang="de-DE" sz="1400" dirty="0" smtClean="0"/>
              <a:t>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Top 5 Ländern (neue Fälle in den letzten 7 Tagen): </a:t>
            </a:r>
            <a:r>
              <a:rPr lang="fi-FI" sz="1400" dirty="0" smtClean="0"/>
              <a:t>Südafrika, Marokko, Tunesien, Uganda, Libyen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fi-FI" sz="1400" dirty="0"/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Amerika</a:t>
            </a:r>
            <a:r>
              <a:rPr lang="de-DE" sz="1400" b="1" dirty="0" smtClean="0"/>
              <a:t>:</a:t>
            </a:r>
            <a:r>
              <a:rPr lang="de-DE" sz="1400" dirty="0" smtClean="0"/>
              <a:t> </a:t>
            </a:r>
            <a:r>
              <a:rPr lang="de-DE" sz="1400" dirty="0" smtClean="0"/>
              <a:t>47,9% </a:t>
            </a:r>
            <a:r>
              <a:rPr lang="de-DE" sz="1400" dirty="0"/>
              <a:t>der neuen Fälle </a:t>
            </a:r>
            <a:r>
              <a:rPr lang="de-DE" sz="1400" dirty="0" smtClean="0"/>
              <a:t>der </a:t>
            </a:r>
            <a:r>
              <a:rPr lang="de-DE" sz="1400" dirty="0"/>
              <a:t>vergangenen 7  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Top 5 Ländern (neue Fälle in den letzten 7 Tagen): </a:t>
            </a:r>
            <a:r>
              <a:rPr lang="de-DE" sz="1400" dirty="0" smtClean="0"/>
              <a:t>Vereinigte Staaten, Brasilien, Mexiko, Kolumbien, Kanada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dirty="0"/>
          </a:p>
          <a:p>
            <a:pPr lv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sz="1400" b="1" dirty="0" smtClean="0"/>
              <a:t>Asien: </a:t>
            </a:r>
            <a:r>
              <a:rPr lang="de-DE" sz="1400" dirty="0" smtClean="0"/>
              <a:t>12,01% </a:t>
            </a:r>
            <a:r>
              <a:rPr lang="de-DE" sz="1400" dirty="0"/>
              <a:t>der neuen Fälle </a:t>
            </a:r>
            <a:r>
              <a:rPr lang="de-DE" sz="1400" dirty="0" smtClean="0"/>
              <a:t>der </a:t>
            </a:r>
            <a:r>
              <a:rPr lang="de-DE" sz="1400" dirty="0"/>
              <a:t>vergangenen 7  </a:t>
            </a:r>
            <a:r>
              <a:rPr lang="de-DE" sz="1400" dirty="0" smtClean="0"/>
              <a:t>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Top 5 Ländern (neue Fälle in den letzten 7 Tagen): </a:t>
            </a:r>
            <a:r>
              <a:rPr lang="de-DE" sz="1400" dirty="0"/>
              <a:t>Indien, Iran, Indonesien, Pakistan, </a:t>
            </a:r>
            <a:r>
              <a:rPr lang="de-DE" sz="1400" dirty="0" smtClean="0"/>
              <a:t>Jordanien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de-DE" sz="1000" dirty="0"/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Europa</a:t>
            </a:r>
            <a:r>
              <a:rPr lang="de-DE" sz="1400" b="1" dirty="0" smtClean="0"/>
              <a:t>: </a:t>
            </a:r>
            <a:r>
              <a:rPr lang="de-DE" sz="1400" b="1" dirty="0" smtClean="0"/>
              <a:t>37,4 </a:t>
            </a:r>
            <a:r>
              <a:rPr lang="de-DE" sz="1400" dirty="0"/>
              <a:t>% der neuen Fälle der vergangenen 7  </a:t>
            </a:r>
            <a:r>
              <a:rPr lang="de-DE" sz="1400" dirty="0" smtClean="0"/>
              <a:t>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Top 5 Ländern (neue Fälle in den letzten 7 Tagen): </a:t>
            </a:r>
            <a:r>
              <a:rPr lang="de-DE" sz="1400" dirty="0"/>
              <a:t>Russische </a:t>
            </a:r>
            <a:r>
              <a:rPr lang="de-DE" sz="1400" dirty="0" smtClean="0"/>
              <a:t>Föderation (12% der in Europa gemeldete Fälle) , </a:t>
            </a:r>
            <a:r>
              <a:rPr lang="de-DE" sz="1400" dirty="0"/>
              <a:t>Türkei, </a:t>
            </a:r>
            <a:r>
              <a:rPr lang="de-DE" sz="1400" dirty="0" smtClean="0"/>
              <a:t>Deutschland (9,2% der in Europa gemeldete Fälle), </a:t>
            </a:r>
            <a:r>
              <a:rPr lang="de-DE" sz="1400" dirty="0"/>
              <a:t>Großbritannien, Italien</a:t>
            </a:r>
            <a:endParaRPr lang="de-DE" sz="1400" dirty="0"/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0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0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Ozeanien</a:t>
            </a:r>
            <a:r>
              <a:rPr lang="de-DE" sz="1400" b="1" dirty="0" smtClean="0"/>
              <a:t>: </a:t>
            </a:r>
            <a:r>
              <a:rPr lang="de-DE" sz="1400" dirty="0" smtClean="0"/>
              <a:t>0,017% </a:t>
            </a:r>
            <a:r>
              <a:rPr lang="de-DE" sz="1400" dirty="0"/>
              <a:t>der neuen </a:t>
            </a:r>
            <a:r>
              <a:rPr lang="de-DE" sz="1400" dirty="0" smtClean="0"/>
              <a:t>Fälle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42329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597</Words>
  <Application>Microsoft Office PowerPoint</Application>
  <PresentationFormat>Bildschirmpräsentation (4:3)</PresentationFormat>
  <Paragraphs>317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Romo Ventura, Eugenia</cp:lastModifiedBy>
  <cp:revision>1432</cp:revision>
  <dcterms:created xsi:type="dcterms:W3CDTF">2020-04-16T05:25:18Z</dcterms:created>
  <dcterms:modified xsi:type="dcterms:W3CDTF">2020-12-14T12:17:50Z</dcterms:modified>
</cp:coreProperties>
</file>