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61" r:id="rId5"/>
    <p:sldId id="264" r:id="rId6"/>
    <p:sldId id="260" r:id="rId7"/>
    <p:sldId id="263" r:id="rId8"/>
    <p:sldId id="258" r:id="rId9"/>
    <p:sldId id="262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in Houben" initials="RH" lastIdx="1" clrIdx="0">
    <p:extLst>
      <p:ext uri="{19B8F6BF-5375-455C-9EA6-DF929625EA0E}">
        <p15:presenceInfo xmlns:p15="http://schemas.microsoft.com/office/powerpoint/2012/main" userId="1f806163fd5d230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94648"/>
  </p:normalViewPr>
  <p:slideViewPr>
    <p:cSldViewPr snapToGrid="0" snapToObjects="1" showGuides="1">
      <p:cViewPr varScale="1">
        <p:scale>
          <a:sx n="68" d="100"/>
          <a:sy n="68" d="100"/>
        </p:scale>
        <p:origin x="5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58057-E5B1-6E45-8E43-4EC7DD57F5E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86D6E8A-328A-C649-8C14-C2B2033BC30B}">
      <dgm:prSet/>
      <dgm:spPr/>
      <dgm:t>
        <a:bodyPr/>
        <a:lstStyle/>
        <a:p>
          <a:r>
            <a:rPr lang="de-DE" dirty="0" err="1"/>
            <a:t>Probability</a:t>
          </a:r>
          <a:r>
            <a:rPr lang="de-DE" dirty="0"/>
            <a:t> Samples</a:t>
          </a:r>
        </a:p>
      </dgm:t>
    </dgm:pt>
    <dgm:pt modelId="{4ED5A87A-7B11-564B-BBF8-771E0E0B6E7E}" type="parTrans" cxnId="{0865C58A-BBB4-4643-9660-EA5FBE3EBC7F}">
      <dgm:prSet/>
      <dgm:spPr/>
      <dgm:t>
        <a:bodyPr/>
        <a:lstStyle/>
        <a:p>
          <a:endParaRPr lang="de-DE"/>
        </a:p>
      </dgm:t>
    </dgm:pt>
    <dgm:pt modelId="{84C0B560-CAC6-5F45-8F41-0B05E3EC568F}" type="sibTrans" cxnId="{0865C58A-BBB4-4643-9660-EA5FBE3EBC7F}">
      <dgm:prSet/>
      <dgm:spPr/>
      <dgm:t>
        <a:bodyPr/>
        <a:lstStyle/>
        <a:p>
          <a:endParaRPr lang="de-DE"/>
        </a:p>
      </dgm:t>
    </dgm:pt>
    <dgm:pt modelId="{006D65A7-13AC-4D40-A1B4-81B62A26A52D}">
      <dgm:prSet/>
      <dgm:spPr/>
      <dgm:t>
        <a:bodyPr/>
        <a:lstStyle/>
        <a:p>
          <a:r>
            <a:rPr lang="de-DE" dirty="0"/>
            <a:t>Non-</a:t>
          </a:r>
          <a:r>
            <a:rPr lang="de-DE" dirty="0" err="1"/>
            <a:t>Probabilty</a:t>
          </a:r>
          <a:r>
            <a:rPr lang="de-DE" dirty="0"/>
            <a:t> Samples</a:t>
          </a:r>
        </a:p>
      </dgm:t>
    </dgm:pt>
    <dgm:pt modelId="{2FCBC01C-9C17-014B-8C04-89849291428F}" type="parTrans" cxnId="{4F38844E-4934-7642-B9FC-31567B808A73}">
      <dgm:prSet/>
      <dgm:spPr/>
      <dgm:t>
        <a:bodyPr/>
        <a:lstStyle/>
        <a:p>
          <a:endParaRPr lang="de-DE"/>
        </a:p>
      </dgm:t>
    </dgm:pt>
    <dgm:pt modelId="{3F9F0C0E-7515-2E41-9EBA-3AE2A386D427}" type="sibTrans" cxnId="{4F38844E-4934-7642-B9FC-31567B808A73}">
      <dgm:prSet/>
      <dgm:spPr/>
      <dgm:t>
        <a:bodyPr/>
        <a:lstStyle/>
        <a:p>
          <a:endParaRPr lang="de-DE"/>
        </a:p>
      </dgm:t>
    </dgm:pt>
    <dgm:pt modelId="{4C522C59-C8A0-2449-90EF-FF1761BEE8EC}">
      <dgm:prSet/>
      <dgm:spPr/>
      <dgm:t>
        <a:bodyPr/>
        <a:lstStyle/>
        <a:p>
          <a:r>
            <a:rPr lang="de-DE" sz="1900" dirty="0"/>
            <a:t>GEDA Basis </a:t>
          </a:r>
        </a:p>
      </dgm:t>
    </dgm:pt>
    <dgm:pt modelId="{C51FCED0-025F-124D-AC7F-C97DED14A504}" type="parTrans" cxnId="{CA81A723-009C-5942-8832-FC92C3798BAD}">
      <dgm:prSet/>
      <dgm:spPr/>
      <dgm:t>
        <a:bodyPr/>
        <a:lstStyle/>
        <a:p>
          <a:endParaRPr lang="de-DE"/>
        </a:p>
      </dgm:t>
    </dgm:pt>
    <dgm:pt modelId="{C924F5D7-62C5-6A41-BA8A-A000C31DD34F}" type="sibTrans" cxnId="{CA81A723-009C-5942-8832-FC92C3798BAD}">
      <dgm:prSet/>
      <dgm:spPr/>
      <dgm:t>
        <a:bodyPr/>
        <a:lstStyle/>
        <a:p>
          <a:endParaRPr lang="de-DE"/>
        </a:p>
      </dgm:t>
    </dgm:pt>
    <dgm:pt modelId="{8D9E3ED3-D32E-E546-BC63-1696B5BD8629}">
      <dgm:prSet custT="1"/>
      <dgm:spPr/>
      <dgm:t>
        <a:bodyPr/>
        <a:lstStyle/>
        <a:p>
          <a:r>
            <a:rPr lang="de-DE" sz="1900" dirty="0" err="1"/>
            <a:t>Covimo</a:t>
          </a:r>
          <a:r>
            <a:rPr lang="de-DE" sz="1900" dirty="0"/>
            <a:t> </a:t>
          </a:r>
          <a:r>
            <a:rPr lang="de-DE" sz="1600" dirty="0"/>
            <a:t>(CATI Befragung)</a:t>
          </a:r>
        </a:p>
      </dgm:t>
    </dgm:pt>
    <dgm:pt modelId="{419802E6-CB43-3E4B-8253-34DA0D5FF010}" type="parTrans" cxnId="{618F4349-ACF0-7C48-B1D4-6B3BA25E2613}">
      <dgm:prSet/>
      <dgm:spPr/>
      <dgm:t>
        <a:bodyPr/>
        <a:lstStyle/>
        <a:p>
          <a:endParaRPr lang="de-DE"/>
        </a:p>
      </dgm:t>
    </dgm:pt>
    <dgm:pt modelId="{1D5F99F1-1852-5E4F-8D3D-579EA25C0B83}" type="sibTrans" cxnId="{618F4349-ACF0-7C48-B1D4-6B3BA25E2613}">
      <dgm:prSet/>
      <dgm:spPr/>
      <dgm:t>
        <a:bodyPr/>
        <a:lstStyle/>
        <a:p>
          <a:endParaRPr lang="de-DE"/>
        </a:p>
      </dgm:t>
    </dgm:pt>
    <dgm:pt modelId="{8C9F6A1E-CF49-4A4F-A22D-1AF64D444035}">
      <dgm:prSet/>
      <dgm:spPr/>
      <dgm:t>
        <a:bodyPr/>
        <a:lstStyle/>
        <a:p>
          <a:r>
            <a:rPr lang="de-DE" dirty="0"/>
            <a:t>Datenspende</a:t>
          </a:r>
        </a:p>
      </dgm:t>
    </dgm:pt>
    <dgm:pt modelId="{6794995B-A8D3-044F-8E0C-815411CE24CE}" type="parTrans" cxnId="{AE44C894-3781-6B40-AAB3-205629DED7F5}">
      <dgm:prSet/>
      <dgm:spPr/>
      <dgm:t>
        <a:bodyPr/>
        <a:lstStyle/>
        <a:p>
          <a:endParaRPr lang="de-DE"/>
        </a:p>
      </dgm:t>
    </dgm:pt>
    <dgm:pt modelId="{CC9D2F1E-CFCF-0B4C-93F9-F72EB39B980E}" type="sibTrans" cxnId="{AE44C894-3781-6B40-AAB3-205629DED7F5}">
      <dgm:prSet/>
      <dgm:spPr/>
      <dgm:t>
        <a:bodyPr/>
        <a:lstStyle/>
        <a:p>
          <a:endParaRPr lang="de-DE"/>
        </a:p>
      </dgm:t>
    </dgm:pt>
    <dgm:pt modelId="{B85DD042-6B23-6845-878D-BD7D93877361}">
      <dgm:prSet/>
      <dgm:spPr/>
      <dgm:t>
        <a:bodyPr/>
        <a:lstStyle/>
        <a:p>
          <a:r>
            <a:rPr lang="de-DE" dirty="0"/>
            <a:t>Aufruf zur Teilnahme (bspw. Link)</a:t>
          </a:r>
        </a:p>
      </dgm:t>
    </dgm:pt>
    <dgm:pt modelId="{4543D5EC-CA9E-554D-BD7A-1224CEAC8BAC}" type="parTrans" cxnId="{0F2FAB17-AA15-7F4E-A086-227783D9C6F9}">
      <dgm:prSet/>
      <dgm:spPr/>
      <dgm:t>
        <a:bodyPr/>
        <a:lstStyle/>
        <a:p>
          <a:endParaRPr lang="de-DE"/>
        </a:p>
      </dgm:t>
    </dgm:pt>
    <dgm:pt modelId="{46DCEC1F-531C-9A43-9EAD-783AA9422D25}" type="sibTrans" cxnId="{0F2FAB17-AA15-7F4E-A086-227783D9C6F9}">
      <dgm:prSet/>
      <dgm:spPr/>
      <dgm:t>
        <a:bodyPr/>
        <a:lstStyle/>
        <a:p>
          <a:endParaRPr lang="de-DE"/>
        </a:p>
      </dgm:t>
    </dgm:pt>
    <dgm:pt modelId="{EFECE20F-0B15-4142-8629-E2E1D76C5517}">
      <dgm:prSet/>
      <dgm:spPr/>
      <dgm:t>
        <a:bodyPr/>
        <a:lstStyle/>
        <a:p>
          <a:r>
            <a:rPr lang="de-DE" dirty="0">
              <a:solidFill>
                <a:schemeClr val="tx1"/>
              </a:solidFill>
            </a:rPr>
            <a:t>Weitere Erhebungen des RKI</a:t>
          </a:r>
        </a:p>
      </dgm:t>
    </dgm:pt>
    <dgm:pt modelId="{00FC25ED-8920-4C58-9E8A-D968E005D0E4}" type="parTrans" cxnId="{75719B72-7E85-492F-807C-362CA8E3E31A}">
      <dgm:prSet/>
      <dgm:spPr/>
      <dgm:t>
        <a:bodyPr/>
        <a:lstStyle/>
        <a:p>
          <a:endParaRPr lang="de-DE"/>
        </a:p>
      </dgm:t>
    </dgm:pt>
    <dgm:pt modelId="{C7F95675-167E-4199-8DF6-443793462E70}" type="sibTrans" cxnId="{75719B72-7E85-492F-807C-362CA8E3E31A}">
      <dgm:prSet/>
      <dgm:spPr/>
      <dgm:t>
        <a:bodyPr/>
        <a:lstStyle/>
        <a:p>
          <a:endParaRPr lang="de-DE"/>
        </a:p>
      </dgm:t>
    </dgm:pt>
    <dgm:pt modelId="{A2E81AA7-8A53-4583-A96F-A0BB74200F74}">
      <dgm:prSet custT="1"/>
      <dgm:spPr/>
      <dgm:t>
        <a:bodyPr/>
        <a:lstStyle/>
        <a:p>
          <a:r>
            <a:rPr lang="de-DE" sz="1600" dirty="0"/>
            <a:t>KiGGS</a:t>
          </a:r>
        </a:p>
      </dgm:t>
    </dgm:pt>
    <dgm:pt modelId="{A1EAC592-B944-48A7-BD16-F19F3F75AEF2}" type="parTrans" cxnId="{2528AB57-9F75-45E7-9D1C-DE853A9C6DB0}">
      <dgm:prSet/>
      <dgm:spPr/>
      <dgm:t>
        <a:bodyPr/>
        <a:lstStyle/>
        <a:p>
          <a:endParaRPr lang="de-DE"/>
        </a:p>
      </dgm:t>
    </dgm:pt>
    <dgm:pt modelId="{DC83E920-FE1C-411B-95C9-05C99A64B53C}" type="sibTrans" cxnId="{2528AB57-9F75-45E7-9D1C-DE853A9C6DB0}">
      <dgm:prSet/>
      <dgm:spPr/>
      <dgm:t>
        <a:bodyPr/>
        <a:lstStyle/>
        <a:p>
          <a:endParaRPr lang="de-DE"/>
        </a:p>
      </dgm:t>
    </dgm:pt>
    <dgm:pt modelId="{6C54882E-2F4E-7742-A75C-365556F2D18A}">
      <dgm:prSet custT="1"/>
      <dgm:spPr/>
      <dgm:t>
        <a:bodyPr/>
        <a:lstStyle/>
        <a:p>
          <a:r>
            <a:rPr lang="de-DE" sz="1600" dirty="0"/>
            <a:t>Corona-Monitoring lokal</a:t>
          </a:r>
        </a:p>
      </dgm:t>
    </dgm:pt>
    <dgm:pt modelId="{5FBB59B5-C72F-5D42-ADF5-F3DEA70BA2C9}" type="parTrans" cxnId="{A4EAE8D6-B796-4847-8F3B-DD5EC127D77D}">
      <dgm:prSet/>
      <dgm:spPr/>
      <dgm:t>
        <a:bodyPr/>
        <a:lstStyle/>
        <a:p>
          <a:endParaRPr lang="de-DE"/>
        </a:p>
      </dgm:t>
    </dgm:pt>
    <dgm:pt modelId="{D60FEF93-D993-EA41-9F76-4BD5F893EE2A}" type="sibTrans" cxnId="{A4EAE8D6-B796-4847-8F3B-DD5EC127D77D}">
      <dgm:prSet/>
      <dgm:spPr/>
      <dgm:t>
        <a:bodyPr/>
        <a:lstStyle/>
        <a:p>
          <a:endParaRPr lang="de-DE"/>
        </a:p>
      </dgm:t>
    </dgm:pt>
    <dgm:pt modelId="{4947A177-BC5A-4266-9C2B-032BFE3BEED1}">
      <dgm:prSet/>
      <dgm:spPr/>
      <dgm:t>
        <a:bodyPr/>
        <a:lstStyle/>
        <a:p>
          <a:r>
            <a:rPr lang="de-DE" sz="1900" b="0" dirty="0"/>
            <a:t>EMA-Stichprobe</a:t>
          </a:r>
        </a:p>
      </dgm:t>
    </dgm:pt>
    <dgm:pt modelId="{D6D97949-F1FE-41EB-9C06-DBAA3F058364}" type="parTrans" cxnId="{74033062-9FB7-45E6-9C13-025E5C611374}">
      <dgm:prSet/>
      <dgm:spPr/>
      <dgm:t>
        <a:bodyPr/>
        <a:lstStyle/>
        <a:p>
          <a:endParaRPr lang="de-DE"/>
        </a:p>
      </dgm:t>
    </dgm:pt>
    <dgm:pt modelId="{795E275D-3341-4D32-96C5-25C2112B1E79}" type="sibTrans" cxnId="{74033062-9FB7-45E6-9C13-025E5C611374}">
      <dgm:prSet/>
      <dgm:spPr/>
      <dgm:t>
        <a:bodyPr/>
        <a:lstStyle/>
        <a:p>
          <a:endParaRPr lang="de-DE"/>
        </a:p>
      </dgm:t>
    </dgm:pt>
    <dgm:pt modelId="{4832C688-AF1D-2B44-8F7E-9F3BB79D33EF}" type="pres">
      <dgm:prSet presAssocID="{26E58057-E5B1-6E45-8E43-4EC7DD57F5EA}" presName="Name0" presStyleCnt="0">
        <dgm:presLayoutVars>
          <dgm:dir/>
          <dgm:animLvl val="lvl"/>
          <dgm:resizeHandles val="exact"/>
        </dgm:presLayoutVars>
      </dgm:prSet>
      <dgm:spPr/>
    </dgm:pt>
    <dgm:pt modelId="{F82E974B-9151-0348-A3B7-0821F59394B3}" type="pres">
      <dgm:prSet presAssocID="{006D65A7-13AC-4D40-A1B4-81B62A26A52D}" presName="composite" presStyleCnt="0"/>
      <dgm:spPr/>
    </dgm:pt>
    <dgm:pt modelId="{ACA28A93-3770-F648-9B51-DF22AD5E3E58}" type="pres">
      <dgm:prSet presAssocID="{006D65A7-13AC-4D40-A1B4-81B62A26A52D}" presName="parTx" presStyleLbl="alignNode1" presStyleIdx="0" presStyleCnt="2" custLinFactNeighborX="-1" custLinFactNeighborY="-23993">
        <dgm:presLayoutVars>
          <dgm:chMax val="0"/>
          <dgm:chPref val="0"/>
          <dgm:bulletEnabled val="1"/>
        </dgm:presLayoutVars>
      </dgm:prSet>
      <dgm:spPr/>
    </dgm:pt>
    <dgm:pt modelId="{3907773A-9F62-FA4B-9137-9FB2305955C3}" type="pres">
      <dgm:prSet presAssocID="{006D65A7-13AC-4D40-A1B4-81B62A26A52D}" presName="desTx" presStyleLbl="alignAccFollowNode1" presStyleIdx="0" presStyleCnt="2" custLinFactNeighborX="-1" custLinFactNeighborY="-12294">
        <dgm:presLayoutVars>
          <dgm:bulletEnabled val="1"/>
        </dgm:presLayoutVars>
      </dgm:prSet>
      <dgm:spPr/>
    </dgm:pt>
    <dgm:pt modelId="{CA4E24D2-08EB-BC4A-9129-DCEBA19FE7B6}" type="pres">
      <dgm:prSet presAssocID="{3F9F0C0E-7515-2E41-9EBA-3AE2A386D427}" presName="space" presStyleCnt="0"/>
      <dgm:spPr/>
    </dgm:pt>
    <dgm:pt modelId="{D6D633DF-441A-2049-85A3-749B40F0FEDC}" type="pres">
      <dgm:prSet presAssocID="{586D6E8A-328A-C649-8C14-C2B2033BC30B}" presName="composite" presStyleCnt="0"/>
      <dgm:spPr/>
    </dgm:pt>
    <dgm:pt modelId="{8768E30D-62FE-284A-AABE-80F08F62BAD2}" type="pres">
      <dgm:prSet presAssocID="{586D6E8A-328A-C649-8C14-C2B2033BC30B}" presName="parTx" presStyleLbl="alignNode1" presStyleIdx="1" presStyleCnt="2" custLinFactNeighborX="-872" custLinFactNeighborY="-45547">
        <dgm:presLayoutVars>
          <dgm:chMax val="0"/>
          <dgm:chPref val="0"/>
          <dgm:bulletEnabled val="1"/>
        </dgm:presLayoutVars>
      </dgm:prSet>
      <dgm:spPr/>
    </dgm:pt>
    <dgm:pt modelId="{ECF344B3-0C8D-1845-AEB7-881E5E5BD1EC}" type="pres">
      <dgm:prSet presAssocID="{586D6E8A-328A-C649-8C14-C2B2033BC30B}" presName="desTx" presStyleLbl="alignAccFollowNode1" presStyleIdx="1" presStyleCnt="2" custLinFactNeighborX="-471" custLinFactNeighborY="-12332">
        <dgm:presLayoutVars>
          <dgm:bulletEnabled val="1"/>
        </dgm:presLayoutVars>
      </dgm:prSet>
      <dgm:spPr/>
    </dgm:pt>
  </dgm:ptLst>
  <dgm:cxnLst>
    <dgm:cxn modelId="{F3CFA907-05B2-40D2-8B27-60064C89A946}" type="presOf" srcId="{4947A177-BC5A-4266-9C2B-032BFE3BEED1}" destId="{ECF344B3-0C8D-1845-AEB7-881E5E5BD1EC}" srcOrd="0" destOrd="1" presId="urn:microsoft.com/office/officeart/2005/8/layout/hList1"/>
    <dgm:cxn modelId="{0F2FAB17-AA15-7F4E-A086-227783D9C6F9}" srcId="{006D65A7-13AC-4D40-A1B4-81B62A26A52D}" destId="{B85DD042-6B23-6845-878D-BD7D93877361}" srcOrd="2" destOrd="0" parTransId="{4543D5EC-CA9E-554D-BD7A-1224CEAC8BAC}" sibTransId="{46DCEC1F-531C-9A43-9EAD-783AA9422D25}"/>
    <dgm:cxn modelId="{CA81A723-009C-5942-8832-FC92C3798BAD}" srcId="{586D6E8A-328A-C649-8C14-C2B2033BC30B}" destId="{4C522C59-C8A0-2449-90EF-FF1761BEE8EC}" srcOrd="0" destOrd="0" parTransId="{C51FCED0-025F-124D-AC7F-C97DED14A504}" sibTransId="{C924F5D7-62C5-6A41-BA8A-A000C31DD34F}"/>
    <dgm:cxn modelId="{5B408126-0478-014F-9C7E-A579164236B6}" type="presOf" srcId="{8D9E3ED3-D32E-E546-BC63-1696B5BD8629}" destId="{ECF344B3-0C8D-1845-AEB7-881E5E5BD1EC}" srcOrd="0" destOrd="2" presId="urn:microsoft.com/office/officeart/2005/8/layout/hList1"/>
    <dgm:cxn modelId="{74033062-9FB7-45E6-9C13-025E5C611374}" srcId="{586D6E8A-328A-C649-8C14-C2B2033BC30B}" destId="{4947A177-BC5A-4266-9C2B-032BFE3BEED1}" srcOrd="1" destOrd="0" parTransId="{D6D97949-F1FE-41EB-9C06-DBAA3F058364}" sibTransId="{795E275D-3341-4D32-96C5-25C2112B1E79}"/>
    <dgm:cxn modelId="{307F7B64-4CD7-4A39-A281-B583CB15415F}" type="presOf" srcId="{EFECE20F-0B15-4142-8629-E2E1D76C5517}" destId="{3907773A-9F62-FA4B-9137-9FB2305955C3}" srcOrd="0" destOrd="1" presId="urn:microsoft.com/office/officeart/2005/8/layout/hList1"/>
    <dgm:cxn modelId="{618F4349-ACF0-7C48-B1D4-6B3BA25E2613}" srcId="{586D6E8A-328A-C649-8C14-C2B2033BC30B}" destId="{8D9E3ED3-D32E-E546-BC63-1696B5BD8629}" srcOrd="2" destOrd="0" parTransId="{419802E6-CB43-3E4B-8253-34DA0D5FF010}" sibTransId="{1D5F99F1-1852-5E4F-8D3D-579EA25C0B83}"/>
    <dgm:cxn modelId="{4F38844E-4934-7642-B9FC-31567B808A73}" srcId="{26E58057-E5B1-6E45-8E43-4EC7DD57F5EA}" destId="{006D65A7-13AC-4D40-A1B4-81B62A26A52D}" srcOrd="0" destOrd="0" parTransId="{2FCBC01C-9C17-014B-8C04-89849291428F}" sibTransId="{3F9F0C0E-7515-2E41-9EBA-3AE2A386D427}"/>
    <dgm:cxn modelId="{75719B72-7E85-492F-807C-362CA8E3E31A}" srcId="{006D65A7-13AC-4D40-A1B4-81B62A26A52D}" destId="{EFECE20F-0B15-4142-8629-E2E1D76C5517}" srcOrd="1" destOrd="0" parTransId="{00FC25ED-8920-4C58-9E8A-D968E005D0E4}" sibTransId="{C7F95675-167E-4199-8DF6-443793462E70}"/>
    <dgm:cxn modelId="{2528AB57-9F75-45E7-9D1C-DE853A9C6DB0}" srcId="{586D6E8A-328A-C649-8C14-C2B2033BC30B}" destId="{A2E81AA7-8A53-4583-A96F-A0BB74200F74}" srcOrd="3" destOrd="0" parTransId="{A1EAC592-B944-48A7-BD16-F19F3F75AEF2}" sibTransId="{DC83E920-FE1C-411B-95C9-05C99A64B53C}"/>
    <dgm:cxn modelId="{6D409C7E-E0A6-724A-80BE-BD2639C0AAFD}" type="presOf" srcId="{4C522C59-C8A0-2449-90EF-FF1761BEE8EC}" destId="{ECF344B3-0C8D-1845-AEB7-881E5E5BD1EC}" srcOrd="0" destOrd="0" presId="urn:microsoft.com/office/officeart/2005/8/layout/hList1"/>
    <dgm:cxn modelId="{35E5BA7F-9169-CB46-931D-177C2BFCBC78}" type="presOf" srcId="{006D65A7-13AC-4D40-A1B4-81B62A26A52D}" destId="{ACA28A93-3770-F648-9B51-DF22AD5E3E58}" srcOrd="0" destOrd="0" presId="urn:microsoft.com/office/officeart/2005/8/layout/hList1"/>
    <dgm:cxn modelId="{0865C58A-BBB4-4643-9660-EA5FBE3EBC7F}" srcId="{26E58057-E5B1-6E45-8E43-4EC7DD57F5EA}" destId="{586D6E8A-328A-C649-8C14-C2B2033BC30B}" srcOrd="1" destOrd="0" parTransId="{4ED5A87A-7B11-564B-BBF8-771E0E0B6E7E}" sibTransId="{84C0B560-CAC6-5F45-8F41-0B05E3EC568F}"/>
    <dgm:cxn modelId="{AE44C894-3781-6B40-AAB3-205629DED7F5}" srcId="{006D65A7-13AC-4D40-A1B4-81B62A26A52D}" destId="{8C9F6A1E-CF49-4A4F-A22D-1AF64D444035}" srcOrd="0" destOrd="0" parTransId="{6794995B-A8D3-044F-8E0C-815411CE24CE}" sibTransId="{CC9D2F1E-CFCF-0B4C-93F9-F72EB39B980E}"/>
    <dgm:cxn modelId="{716EF697-4350-0646-B67F-CBEBDF53E190}" type="presOf" srcId="{B85DD042-6B23-6845-878D-BD7D93877361}" destId="{3907773A-9F62-FA4B-9137-9FB2305955C3}" srcOrd="0" destOrd="2" presId="urn:microsoft.com/office/officeart/2005/8/layout/hList1"/>
    <dgm:cxn modelId="{4C8517BD-82DA-D844-8968-4D51D08E3B0E}" type="presOf" srcId="{6C54882E-2F4E-7742-A75C-365556F2D18A}" destId="{ECF344B3-0C8D-1845-AEB7-881E5E5BD1EC}" srcOrd="0" destOrd="4" presId="urn:microsoft.com/office/officeart/2005/8/layout/hList1"/>
    <dgm:cxn modelId="{A6302ED3-6DD3-5640-B7CC-A6801D7200B7}" type="presOf" srcId="{586D6E8A-328A-C649-8C14-C2B2033BC30B}" destId="{8768E30D-62FE-284A-AABE-80F08F62BAD2}" srcOrd="0" destOrd="0" presId="urn:microsoft.com/office/officeart/2005/8/layout/hList1"/>
    <dgm:cxn modelId="{A4EAE8D6-B796-4847-8F3B-DD5EC127D77D}" srcId="{586D6E8A-328A-C649-8C14-C2B2033BC30B}" destId="{6C54882E-2F4E-7742-A75C-365556F2D18A}" srcOrd="4" destOrd="0" parTransId="{5FBB59B5-C72F-5D42-ADF5-F3DEA70BA2C9}" sibTransId="{D60FEF93-D993-EA41-9F76-4BD5F893EE2A}"/>
    <dgm:cxn modelId="{B963E3E4-69A9-D343-9263-98489906FC2B}" type="presOf" srcId="{26E58057-E5B1-6E45-8E43-4EC7DD57F5EA}" destId="{4832C688-AF1D-2B44-8F7E-9F3BB79D33EF}" srcOrd="0" destOrd="0" presId="urn:microsoft.com/office/officeart/2005/8/layout/hList1"/>
    <dgm:cxn modelId="{310858EB-CEF7-FB45-90AE-47F2C859612A}" type="presOf" srcId="{8C9F6A1E-CF49-4A4F-A22D-1AF64D444035}" destId="{3907773A-9F62-FA4B-9137-9FB2305955C3}" srcOrd="0" destOrd="0" presId="urn:microsoft.com/office/officeart/2005/8/layout/hList1"/>
    <dgm:cxn modelId="{353BF9F8-B8B4-4FA4-9502-020E72E6B438}" type="presOf" srcId="{A2E81AA7-8A53-4583-A96F-A0BB74200F74}" destId="{ECF344B3-0C8D-1845-AEB7-881E5E5BD1EC}" srcOrd="0" destOrd="3" presId="urn:microsoft.com/office/officeart/2005/8/layout/hList1"/>
    <dgm:cxn modelId="{720B51D4-6C79-2249-B00C-4B70F03E8FB1}" type="presParOf" srcId="{4832C688-AF1D-2B44-8F7E-9F3BB79D33EF}" destId="{F82E974B-9151-0348-A3B7-0821F59394B3}" srcOrd="0" destOrd="0" presId="urn:microsoft.com/office/officeart/2005/8/layout/hList1"/>
    <dgm:cxn modelId="{96AA2DD8-D2D4-CD48-8502-98F6B2FEB93F}" type="presParOf" srcId="{F82E974B-9151-0348-A3B7-0821F59394B3}" destId="{ACA28A93-3770-F648-9B51-DF22AD5E3E58}" srcOrd="0" destOrd="0" presId="urn:microsoft.com/office/officeart/2005/8/layout/hList1"/>
    <dgm:cxn modelId="{1C3E4520-F351-5D4D-B34A-23534D5AD755}" type="presParOf" srcId="{F82E974B-9151-0348-A3B7-0821F59394B3}" destId="{3907773A-9F62-FA4B-9137-9FB2305955C3}" srcOrd="1" destOrd="0" presId="urn:microsoft.com/office/officeart/2005/8/layout/hList1"/>
    <dgm:cxn modelId="{8FF637B9-975F-C546-973B-44FED7CA67D2}" type="presParOf" srcId="{4832C688-AF1D-2B44-8F7E-9F3BB79D33EF}" destId="{CA4E24D2-08EB-BC4A-9129-DCEBA19FE7B6}" srcOrd="1" destOrd="0" presId="urn:microsoft.com/office/officeart/2005/8/layout/hList1"/>
    <dgm:cxn modelId="{A711C805-C67F-D04C-BD31-6D92A2FD8218}" type="presParOf" srcId="{4832C688-AF1D-2B44-8F7E-9F3BB79D33EF}" destId="{D6D633DF-441A-2049-85A3-749B40F0FEDC}" srcOrd="2" destOrd="0" presId="urn:microsoft.com/office/officeart/2005/8/layout/hList1"/>
    <dgm:cxn modelId="{D03F4C83-C5D1-1245-B3B6-4AB592259D51}" type="presParOf" srcId="{D6D633DF-441A-2049-85A3-749B40F0FEDC}" destId="{8768E30D-62FE-284A-AABE-80F08F62BAD2}" srcOrd="0" destOrd="0" presId="urn:microsoft.com/office/officeart/2005/8/layout/hList1"/>
    <dgm:cxn modelId="{8755AFFF-EDA3-0344-B0B0-11A97081DEA4}" type="presParOf" srcId="{D6D633DF-441A-2049-85A3-749B40F0FEDC}" destId="{ECF344B3-0C8D-1845-AEB7-881E5E5BD1E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28A93-3770-F648-9B51-DF22AD5E3E58}">
      <dsp:nvSpPr>
        <dsp:cNvPr id="0" name=""/>
        <dsp:cNvSpPr/>
      </dsp:nvSpPr>
      <dsp:spPr>
        <a:xfrm>
          <a:off x="1" y="0"/>
          <a:ext cx="4137754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Non-</a:t>
          </a:r>
          <a:r>
            <a:rPr lang="de-DE" sz="1900" kern="1200" dirty="0" err="1"/>
            <a:t>Probabilty</a:t>
          </a:r>
          <a:r>
            <a:rPr lang="de-DE" sz="1900" kern="1200" dirty="0"/>
            <a:t> Samples</a:t>
          </a:r>
        </a:p>
      </dsp:txBody>
      <dsp:txXfrm>
        <a:off x="1" y="0"/>
        <a:ext cx="4137754" cy="547200"/>
      </dsp:txXfrm>
    </dsp:sp>
    <dsp:sp modelId="{3907773A-9F62-FA4B-9137-9FB2305955C3}">
      <dsp:nvSpPr>
        <dsp:cNvPr id="0" name=""/>
        <dsp:cNvSpPr/>
      </dsp:nvSpPr>
      <dsp:spPr>
        <a:xfrm>
          <a:off x="1" y="347258"/>
          <a:ext cx="4137754" cy="16852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Datenspende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>
              <a:solidFill>
                <a:schemeClr val="tx1"/>
              </a:solidFill>
            </a:rPr>
            <a:t>Weitere Erhebungen des RKI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Aufruf zur Teilnahme (bspw. Link)</a:t>
          </a:r>
        </a:p>
      </dsp:txBody>
      <dsp:txXfrm>
        <a:off x="1" y="347258"/>
        <a:ext cx="4137754" cy="1685258"/>
      </dsp:txXfrm>
    </dsp:sp>
    <dsp:sp modelId="{8768E30D-62FE-284A-AABE-80F08F62BAD2}">
      <dsp:nvSpPr>
        <dsp:cNvPr id="0" name=""/>
        <dsp:cNvSpPr/>
      </dsp:nvSpPr>
      <dsp:spPr>
        <a:xfrm>
          <a:off x="4681002" y="0"/>
          <a:ext cx="4137754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/>
            <a:t>Probability</a:t>
          </a:r>
          <a:r>
            <a:rPr lang="de-DE" sz="1900" kern="1200" dirty="0"/>
            <a:t> Samples</a:t>
          </a:r>
        </a:p>
      </dsp:txBody>
      <dsp:txXfrm>
        <a:off x="4681002" y="0"/>
        <a:ext cx="4137754" cy="547200"/>
      </dsp:txXfrm>
    </dsp:sp>
    <dsp:sp modelId="{ECF344B3-0C8D-1845-AEB7-881E5E5BD1EC}">
      <dsp:nvSpPr>
        <dsp:cNvPr id="0" name=""/>
        <dsp:cNvSpPr/>
      </dsp:nvSpPr>
      <dsp:spPr>
        <a:xfrm>
          <a:off x="4697595" y="346617"/>
          <a:ext cx="4137754" cy="16852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GEDA Basis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b="0" kern="1200" dirty="0"/>
            <a:t>EMA-Stichprobe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 err="1"/>
            <a:t>Covimo</a:t>
          </a:r>
          <a:r>
            <a:rPr lang="de-DE" sz="1900" kern="1200" dirty="0"/>
            <a:t> </a:t>
          </a:r>
          <a:r>
            <a:rPr lang="de-DE" sz="1600" kern="1200" dirty="0"/>
            <a:t>(CATI Befragung)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KiGGS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Corona-Monitoring lokal</a:t>
          </a:r>
        </a:p>
      </dsp:txBody>
      <dsp:txXfrm>
        <a:off x="4697595" y="346617"/>
        <a:ext cx="4137754" cy="1685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F2CD7-5338-804B-8810-5C207A51FF59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8FA17-1C2A-6143-BFFD-DB4405230D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198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8FA17-1C2A-6143-BFFD-DB4405230D3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62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52997-E519-9341-8F13-B6E067601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B03126-ED10-D449-B1E3-E4B5B08F0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66C5D2-555A-434A-9B12-51F323B71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7B7993-C0C1-9B4C-9D2D-40CBE6D48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AC3E90-ADBC-C745-8C82-9553A07E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49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7EE4D-B8DB-DF40-A1F8-7C1444D68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920BE5-D1EE-FD45-A7C8-960975BCC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455AC1-8933-934E-83EC-EC16E16B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EEB76D-74F2-5348-9A1A-CFA86856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E2D61F-22F9-7A4B-8CDE-8E2E82E9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89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9E531B-5E44-8D40-A54F-5A36D22A2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7C155BD-22E6-D645-9DAD-A972FCF6C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66426F-FD86-EC4F-A20E-FA6AC92B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984531-24A3-C645-9B4B-A6D52F68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C1286F-AA75-BB41-B856-F4B3F5D3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98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70E812-4655-1940-891B-4A1500E3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065A0F-FB4E-EB41-A124-75E0081EC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F8C446-768F-2946-BC8A-4FE72884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AF6371-DF87-9B48-ACF1-A987AFFC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5BB0B-09E8-5541-9AC7-DF02F3C8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34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8DB8E5-9083-0A4E-A0E9-F5E3445BC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8E9B87-7F5B-D943-BB30-0F2667A64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1CE2C4-CE2F-AC4A-B35E-0407D7748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B00559-1060-714D-A3DB-E5377FCA7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0681B5-2CA2-E642-B03A-012A41A56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65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FBD27-0807-5245-9218-AB93D603B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E49F44-6743-6D4F-8515-852A068FF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0333FB-899E-8142-9019-FF9F961EB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3BE92-522B-DB4C-8B3A-56394262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61FA98-EB79-7343-8EE6-2CEA82B5D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3D27B9-95A9-C146-82CD-20FF27D3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994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493B78-ACDD-EA4F-AAC6-DDBA41D7B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3827CF-BAE6-4047-A289-64D2D151F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AA0951-DC59-984E-99BB-C56AE519B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E30496E-3801-3744-8CE4-36A802A0B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737A918-1D84-1040-9596-9E40A3571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0298EBA-C10B-F547-8608-89FFA5FF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61DABA-9EFC-4F40-BD35-187E9239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CECCCD-1ED8-8445-BE27-29A75C76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80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232E7-E85F-FA4D-98FF-8A29C1DA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59FC1D5-E09B-7144-BC64-19DD1C97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6748F0-7DDA-2C46-A7D8-078E52A92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B624A-AFC1-AC4A-B74F-9865538E7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91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9C64CD0-5B7B-D045-9245-4CA59104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B3637C-E643-8447-89C0-BCC9B12C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7BAA69-EAFA-9444-BC18-2C4142874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04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77745-EEEE-C74E-834A-A36C9C2A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6C6EF2-B960-D941-9630-B955472AF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4BD96D-A3CB-DB4E-884D-28A877046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DBD610-8576-3E4A-B106-87D768DB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74E5D2-B61B-164C-ACED-0B8BDE2D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566D12-C11D-BB47-B228-B0B89CE8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3B4D9-E277-F04F-BD61-A40B190D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F014BA-15D3-CC46-BE66-F50F05BAC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7C7FD0-CAB0-424B-8330-35B632A0B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779511-9EAA-C144-B784-789F7A65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5B881A-A1C9-514B-B8E3-D775C48E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A456C1-EDA5-314D-AEDE-4512E603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23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79F8D6D-1FC1-DB41-86E0-E25EE7158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A80CCE-BF5D-A042-A76A-3631CA134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8BC725-DE26-5A4F-87A6-2E6CEC0EE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5E0-2578-154B-8C9E-544890358835}" type="datetimeFigureOut">
              <a:rPr lang="de-DE" smtClean="0"/>
              <a:t>14.12.2020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F093F3-81BE-554D-95A3-FD71A20DE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D4E6F5-B45C-BE46-9942-3465F8568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174D3-ABF5-A443-B13F-5CA50530E6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95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peoplepopulationandcommunity/healthandsocialcare/conditionsanddiseases/methodologies/covid19infectionsurveypilotmethodsandfurtherinformation" TargetMode="External"/><Relationship Id="rId2" Type="http://schemas.openxmlformats.org/officeDocument/2006/relationships/hyperlink" Target="https://www.imperial.ac.uk/medicine/research-and-impact/groups/react-study/the-react-1-programm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5B0C2-30A9-4E4A-9574-D746084122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Schnelle Erhebung von Daten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205F5B5-1C22-F443-BD80-960B6BC76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Auf dem Weg zum Panel</a:t>
            </a:r>
          </a:p>
        </p:txBody>
      </p:sp>
    </p:spTree>
    <p:extLst>
      <p:ext uri="{BB962C8B-B14F-4D97-AF65-F5344CB8AC3E}">
        <p14:creationId xmlns:p14="http://schemas.microsoft.com/office/powerpoint/2010/main" val="4186104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7D6BC6-8142-42DE-9EC7-AC2E38E58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Ablauf Rekrutierung Panel via telefonische Befragung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6B4E52F-86EE-45AE-810C-92E5152CDE4D}"/>
              </a:ext>
            </a:extLst>
          </p:cNvPr>
          <p:cNvGrpSpPr/>
          <p:nvPr/>
        </p:nvGrpSpPr>
        <p:grpSpPr>
          <a:xfrm>
            <a:off x="1850994" y="1784327"/>
            <a:ext cx="7983645" cy="4507455"/>
            <a:chOff x="457200" y="1710636"/>
            <a:chExt cx="7983645" cy="4507455"/>
          </a:xfrm>
        </p:grpSpPr>
        <p:sp>
          <p:nvSpPr>
            <p:cNvPr id="16" name="Freihandform 7">
              <a:extLst>
                <a:ext uri="{FF2B5EF4-FFF2-40B4-BE49-F238E27FC236}">
                  <a16:creationId xmlns:a16="http://schemas.microsoft.com/office/drawing/2014/main" id="{9AEE58AC-1EDE-40A0-863B-611EB02F6A30}"/>
                </a:ext>
              </a:extLst>
            </p:cNvPr>
            <p:cNvSpPr/>
            <p:nvPr/>
          </p:nvSpPr>
          <p:spPr>
            <a:xfrm>
              <a:off x="457200" y="1710636"/>
              <a:ext cx="865912" cy="1237017"/>
            </a:xfrm>
            <a:custGeom>
              <a:avLst/>
              <a:gdLst>
                <a:gd name="connsiteX0" fmla="*/ 0 w 1237016"/>
                <a:gd name="connsiteY0" fmla="*/ 0 h 865911"/>
                <a:gd name="connsiteX1" fmla="*/ 804061 w 1237016"/>
                <a:gd name="connsiteY1" fmla="*/ 0 h 865911"/>
                <a:gd name="connsiteX2" fmla="*/ 1237016 w 1237016"/>
                <a:gd name="connsiteY2" fmla="*/ 432956 h 865911"/>
                <a:gd name="connsiteX3" fmla="*/ 804061 w 1237016"/>
                <a:gd name="connsiteY3" fmla="*/ 865911 h 865911"/>
                <a:gd name="connsiteX4" fmla="*/ 0 w 1237016"/>
                <a:gd name="connsiteY4" fmla="*/ 865911 h 865911"/>
                <a:gd name="connsiteX5" fmla="*/ 432956 w 1237016"/>
                <a:gd name="connsiteY5" fmla="*/ 432956 h 865911"/>
                <a:gd name="connsiteX6" fmla="*/ 0 w 1237016"/>
                <a:gd name="connsiteY6" fmla="*/ 0 h 865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7016" h="865911">
                  <a:moveTo>
                    <a:pt x="1237015" y="0"/>
                  </a:moveTo>
                  <a:lnTo>
                    <a:pt x="1237015" y="562842"/>
                  </a:lnTo>
                  <a:lnTo>
                    <a:pt x="618507" y="865911"/>
                  </a:lnTo>
                  <a:lnTo>
                    <a:pt x="1" y="562842"/>
                  </a:lnTo>
                  <a:lnTo>
                    <a:pt x="1" y="0"/>
                  </a:lnTo>
                  <a:lnTo>
                    <a:pt x="618507" y="303069"/>
                  </a:lnTo>
                  <a:lnTo>
                    <a:pt x="1237015" y="0"/>
                  </a:lnTo>
                  <a:close/>
                </a:path>
              </a:pathLst>
            </a:custGeom>
            <a:solidFill>
              <a:srgbClr val="045AA6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48197" rIns="15240" bIns="44819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400" kern="1200" dirty="0"/>
            </a:p>
          </p:txBody>
        </p:sp>
        <p:sp>
          <p:nvSpPr>
            <p:cNvPr id="17" name="Freihandform 8">
              <a:extLst>
                <a:ext uri="{FF2B5EF4-FFF2-40B4-BE49-F238E27FC236}">
                  <a16:creationId xmlns:a16="http://schemas.microsoft.com/office/drawing/2014/main" id="{BDFFFF69-5EFE-4B48-8ECC-97123DE40461}"/>
                </a:ext>
              </a:extLst>
            </p:cNvPr>
            <p:cNvSpPr/>
            <p:nvPr/>
          </p:nvSpPr>
          <p:spPr>
            <a:xfrm>
              <a:off x="1323111" y="1711020"/>
              <a:ext cx="7117734" cy="804062"/>
            </a:xfrm>
            <a:custGeom>
              <a:avLst/>
              <a:gdLst>
                <a:gd name="connsiteX0" fmla="*/ 134013 w 804060"/>
                <a:gd name="connsiteY0" fmla="*/ 0 h 7117734"/>
                <a:gd name="connsiteX1" fmla="*/ 670047 w 804060"/>
                <a:gd name="connsiteY1" fmla="*/ 0 h 7117734"/>
                <a:gd name="connsiteX2" fmla="*/ 804060 w 804060"/>
                <a:gd name="connsiteY2" fmla="*/ 134013 h 7117734"/>
                <a:gd name="connsiteX3" fmla="*/ 804060 w 804060"/>
                <a:gd name="connsiteY3" fmla="*/ 7117734 h 7117734"/>
                <a:gd name="connsiteX4" fmla="*/ 804060 w 804060"/>
                <a:gd name="connsiteY4" fmla="*/ 7117734 h 7117734"/>
                <a:gd name="connsiteX5" fmla="*/ 0 w 804060"/>
                <a:gd name="connsiteY5" fmla="*/ 7117734 h 7117734"/>
                <a:gd name="connsiteX6" fmla="*/ 0 w 804060"/>
                <a:gd name="connsiteY6" fmla="*/ 7117734 h 7117734"/>
                <a:gd name="connsiteX7" fmla="*/ 0 w 804060"/>
                <a:gd name="connsiteY7" fmla="*/ 134013 h 7117734"/>
                <a:gd name="connsiteX8" fmla="*/ 134013 w 804060"/>
                <a:gd name="connsiteY8" fmla="*/ 0 h 7117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4060" h="7117734">
                  <a:moveTo>
                    <a:pt x="804060" y="1186319"/>
                  </a:moveTo>
                  <a:lnTo>
                    <a:pt x="804060" y="5931415"/>
                  </a:lnTo>
                  <a:cubicBezTo>
                    <a:pt x="804060" y="6586596"/>
                    <a:pt x="797282" y="7117730"/>
                    <a:pt x="788921" y="7117730"/>
                  </a:cubicBezTo>
                  <a:lnTo>
                    <a:pt x="0" y="7117730"/>
                  </a:lnTo>
                  <a:lnTo>
                    <a:pt x="0" y="71177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88921" y="4"/>
                  </a:lnTo>
                  <a:cubicBezTo>
                    <a:pt x="797282" y="4"/>
                    <a:pt x="804060" y="531138"/>
                    <a:pt x="804060" y="1186319"/>
                  </a:cubicBezTo>
                  <a:close/>
                </a:path>
              </a:pathLst>
            </a:custGeom>
            <a:ln>
              <a:solidFill>
                <a:srgbClr val="045AA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9" tIns="51316" rIns="51315" bIns="51318" numCol="1" spcCol="1270" anchor="ctr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900" kern="1200" dirty="0"/>
                <a:t>Abfrage Wiederbefragungsbereitschaft am Ende </a:t>
              </a:r>
              <a:r>
                <a:rPr lang="de-DE" sz="1900" dirty="0"/>
                <a:t>telefonische </a:t>
              </a:r>
              <a:r>
                <a:rPr lang="de-DE" sz="1900" kern="1200" dirty="0"/>
                <a:t>Befragung</a:t>
              </a:r>
            </a:p>
          </p:txBody>
        </p:sp>
        <p:sp>
          <p:nvSpPr>
            <p:cNvPr id="18" name="Freihandform 9">
              <a:extLst>
                <a:ext uri="{FF2B5EF4-FFF2-40B4-BE49-F238E27FC236}">
                  <a16:creationId xmlns:a16="http://schemas.microsoft.com/office/drawing/2014/main" id="{993590C6-A07C-403B-AD4B-8FC45928288E}"/>
                </a:ext>
              </a:extLst>
            </p:cNvPr>
            <p:cNvSpPr/>
            <p:nvPr/>
          </p:nvSpPr>
          <p:spPr>
            <a:xfrm>
              <a:off x="457200" y="2801038"/>
              <a:ext cx="865912" cy="1237017"/>
            </a:xfrm>
            <a:custGeom>
              <a:avLst/>
              <a:gdLst>
                <a:gd name="connsiteX0" fmla="*/ 0 w 1237016"/>
                <a:gd name="connsiteY0" fmla="*/ 0 h 865911"/>
                <a:gd name="connsiteX1" fmla="*/ 804061 w 1237016"/>
                <a:gd name="connsiteY1" fmla="*/ 0 h 865911"/>
                <a:gd name="connsiteX2" fmla="*/ 1237016 w 1237016"/>
                <a:gd name="connsiteY2" fmla="*/ 432956 h 865911"/>
                <a:gd name="connsiteX3" fmla="*/ 804061 w 1237016"/>
                <a:gd name="connsiteY3" fmla="*/ 865911 h 865911"/>
                <a:gd name="connsiteX4" fmla="*/ 0 w 1237016"/>
                <a:gd name="connsiteY4" fmla="*/ 865911 h 865911"/>
                <a:gd name="connsiteX5" fmla="*/ 432956 w 1237016"/>
                <a:gd name="connsiteY5" fmla="*/ 432956 h 865911"/>
                <a:gd name="connsiteX6" fmla="*/ 0 w 1237016"/>
                <a:gd name="connsiteY6" fmla="*/ 0 h 865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7016" h="865911">
                  <a:moveTo>
                    <a:pt x="1237015" y="0"/>
                  </a:moveTo>
                  <a:lnTo>
                    <a:pt x="1237015" y="562842"/>
                  </a:lnTo>
                  <a:lnTo>
                    <a:pt x="618507" y="865911"/>
                  </a:lnTo>
                  <a:lnTo>
                    <a:pt x="1" y="562842"/>
                  </a:lnTo>
                  <a:lnTo>
                    <a:pt x="1" y="0"/>
                  </a:lnTo>
                  <a:lnTo>
                    <a:pt x="618507" y="303069"/>
                  </a:lnTo>
                  <a:lnTo>
                    <a:pt x="1237015" y="0"/>
                  </a:lnTo>
                  <a:close/>
                </a:path>
              </a:pathLst>
            </a:custGeom>
            <a:solidFill>
              <a:srgbClr val="045AA6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48197" rIns="15240" bIns="44819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400" kern="1200" dirty="0"/>
            </a:p>
          </p:txBody>
        </p:sp>
        <p:sp>
          <p:nvSpPr>
            <p:cNvPr id="19" name="Freihandform 10">
              <a:extLst>
                <a:ext uri="{FF2B5EF4-FFF2-40B4-BE49-F238E27FC236}">
                  <a16:creationId xmlns:a16="http://schemas.microsoft.com/office/drawing/2014/main" id="{1026727C-91A3-49F7-806C-E0B8D5D5B380}"/>
                </a:ext>
              </a:extLst>
            </p:cNvPr>
            <p:cNvSpPr/>
            <p:nvPr/>
          </p:nvSpPr>
          <p:spPr>
            <a:xfrm>
              <a:off x="1323111" y="2801038"/>
              <a:ext cx="7117734" cy="804062"/>
            </a:xfrm>
            <a:custGeom>
              <a:avLst/>
              <a:gdLst>
                <a:gd name="connsiteX0" fmla="*/ 134013 w 804060"/>
                <a:gd name="connsiteY0" fmla="*/ 0 h 7117734"/>
                <a:gd name="connsiteX1" fmla="*/ 670047 w 804060"/>
                <a:gd name="connsiteY1" fmla="*/ 0 h 7117734"/>
                <a:gd name="connsiteX2" fmla="*/ 804060 w 804060"/>
                <a:gd name="connsiteY2" fmla="*/ 134013 h 7117734"/>
                <a:gd name="connsiteX3" fmla="*/ 804060 w 804060"/>
                <a:gd name="connsiteY3" fmla="*/ 7117734 h 7117734"/>
                <a:gd name="connsiteX4" fmla="*/ 804060 w 804060"/>
                <a:gd name="connsiteY4" fmla="*/ 7117734 h 7117734"/>
                <a:gd name="connsiteX5" fmla="*/ 0 w 804060"/>
                <a:gd name="connsiteY5" fmla="*/ 7117734 h 7117734"/>
                <a:gd name="connsiteX6" fmla="*/ 0 w 804060"/>
                <a:gd name="connsiteY6" fmla="*/ 7117734 h 7117734"/>
                <a:gd name="connsiteX7" fmla="*/ 0 w 804060"/>
                <a:gd name="connsiteY7" fmla="*/ 134013 h 7117734"/>
                <a:gd name="connsiteX8" fmla="*/ 134013 w 804060"/>
                <a:gd name="connsiteY8" fmla="*/ 0 h 7117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4060" h="7117734">
                  <a:moveTo>
                    <a:pt x="804060" y="1186319"/>
                  </a:moveTo>
                  <a:lnTo>
                    <a:pt x="804060" y="5931415"/>
                  </a:lnTo>
                  <a:cubicBezTo>
                    <a:pt x="804060" y="6586596"/>
                    <a:pt x="797282" y="7117730"/>
                    <a:pt x="788921" y="7117730"/>
                  </a:cubicBezTo>
                  <a:lnTo>
                    <a:pt x="0" y="7117730"/>
                  </a:lnTo>
                  <a:lnTo>
                    <a:pt x="0" y="71177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88921" y="4"/>
                  </a:lnTo>
                  <a:cubicBezTo>
                    <a:pt x="797282" y="4"/>
                    <a:pt x="804060" y="531138"/>
                    <a:pt x="804060" y="1186319"/>
                  </a:cubicBezTo>
                  <a:close/>
                </a:path>
              </a:pathLst>
            </a:custGeom>
            <a:ln>
              <a:solidFill>
                <a:srgbClr val="045AA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9" tIns="51316" rIns="51315" bIns="51318" numCol="1" spcCol="1270" anchor="ctr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900" kern="1200" dirty="0"/>
                <a:t>Abfrage Kontaktdaten (E-Mail oder Postanschrift)</a:t>
              </a:r>
            </a:p>
          </p:txBody>
        </p:sp>
        <p:sp>
          <p:nvSpPr>
            <p:cNvPr id="20" name="Freihandform 11">
              <a:extLst>
                <a:ext uri="{FF2B5EF4-FFF2-40B4-BE49-F238E27FC236}">
                  <a16:creationId xmlns:a16="http://schemas.microsoft.com/office/drawing/2014/main" id="{64BEE3F1-F7C2-45C5-A478-424E2CE6497B}"/>
                </a:ext>
              </a:extLst>
            </p:cNvPr>
            <p:cNvSpPr/>
            <p:nvPr/>
          </p:nvSpPr>
          <p:spPr>
            <a:xfrm>
              <a:off x="457200" y="3891056"/>
              <a:ext cx="865912" cy="1237017"/>
            </a:xfrm>
            <a:custGeom>
              <a:avLst/>
              <a:gdLst>
                <a:gd name="connsiteX0" fmla="*/ 0 w 1237016"/>
                <a:gd name="connsiteY0" fmla="*/ 0 h 865911"/>
                <a:gd name="connsiteX1" fmla="*/ 804061 w 1237016"/>
                <a:gd name="connsiteY1" fmla="*/ 0 h 865911"/>
                <a:gd name="connsiteX2" fmla="*/ 1237016 w 1237016"/>
                <a:gd name="connsiteY2" fmla="*/ 432956 h 865911"/>
                <a:gd name="connsiteX3" fmla="*/ 804061 w 1237016"/>
                <a:gd name="connsiteY3" fmla="*/ 865911 h 865911"/>
                <a:gd name="connsiteX4" fmla="*/ 0 w 1237016"/>
                <a:gd name="connsiteY4" fmla="*/ 865911 h 865911"/>
                <a:gd name="connsiteX5" fmla="*/ 432956 w 1237016"/>
                <a:gd name="connsiteY5" fmla="*/ 432956 h 865911"/>
                <a:gd name="connsiteX6" fmla="*/ 0 w 1237016"/>
                <a:gd name="connsiteY6" fmla="*/ 0 h 865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7016" h="865911">
                  <a:moveTo>
                    <a:pt x="1237015" y="0"/>
                  </a:moveTo>
                  <a:lnTo>
                    <a:pt x="1237015" y="562842"/>
                  </a:lnTo>
                  <a:lnTo>
                    <a:pt x="618507" y="865911"/>
                  </a:lnTo>
                  <a:lnTo>
                    <a:pt x="1" y="562842"/>
                  </a:lnTo>
                  <a:lnTo>
                    <a:pt x="1" y="0"/>
                  </a:lnTo>
                  <a:lnTo>
                    <a:pt x="618507" y="303069"/>
                  </a:lnTo>
                  <a:lnTo>
                    <a:pt x="1237015" y="0"/>
                  </a:lnTo>
                  <a:close/>
                </a:path>
              </a:pathLst>
            </a:custGeom>
            <a:solidFill>
              <a:srgbClr val="045AA6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48197" rIns="15240" bIns="44819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400" kern="1200" dirty="0"/>
            </a:p>
          </p:txBody>
        </p:sp>
        <p:sp>
          <p:nvSpPr>
            <p:cNvPr id="21" name="Freihandform 12">
              <a:extLst>
                <a:ext uri="{FF2B5EF4-FFF2-40B4-BE49-F238E27FC236}">
                  <a16:creationId xmlns:a16="http://schemas.microsoft.com/office/drawing/2014/main" id="{A4C0A0F5-DBEE-4991-A9AF-C3207CDF4ED3}"/>
                </a:ext>
              </a:extLst>
            </p:cNvPr>
            <p:cNvSpPr/>
            <p:nvPr/>
          </p:nvSpPr>
          <p:spPr>
            <a:xfrm>
              <a:off x="1323111" y="3891057"/>
              <a:ext cx="7117734" cy="804061"/>
            </a:xfrm>
            <a:custGeom>
              <a:avLst/>
              <a:gdLst>
                <a:gd name="connsiteX0" fmla="*/ 134013 w 804060"/>
                <a:gd name="connsiteY0" fmla="*/ 0 h 7117734"/>
                <a:gd name="connsiteX1" fmla="*/ 670047 w 804060"/>
                <a:gd name="connsiteY1" fmla="*/ 0 h 7117734"/>
                <a:gd name="connsiteX2" fmla="*/ 804060 w 804060"/>
                <a:gd name="connsiteY2" fmla="*/ 134013 h 7117734"/>
                <a:gd name="connsiteX3" fmla="*/ 804060 w 804060"/>
                <a:gd name="connsiteY3" fmla="*/ 7117734 h 7117734"/>
                <a:gd name="connsiteX4" fmla="*/ 804060 w 804060"/>
                <a:gd name="connsiteY4" fmla="*/ 7117734 h 7117734"/>
                <a:gd name="connsiteX5" fmla="*/ 0 w 804060"/>
                <a:gd name="connsiteY5" fmla="*/ 7117734 h 7117734"/>
                <a:gd name="connsiteX6" fmla="*/ 0 w 804060"/>
                <a:gd name="connsiteY6" fmla="*/ 7117734 h 7117734"/>
                <a:gd name="connsiteX7" fmla="*/ 0 w 804060"/>
                <a:gd name="connsiteY7" fmla="*/ 134013 h 7117734"/>
                <a:gd name="connsiteX8" fmla="*/ 134013 w 804060"/>
                <a:gd name="connsiteY8" fmla="*/ 0 h 7117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4060" h="7117734">
                  <a:moveTo>
                    <a:pt x="804060" y="1186319"/>
                  </a:moveTo>
                  <a:lnTo>
                    <a:pt x="804060" y="5931415"/>
                  </a:lnTo>
                  <a:cubicBezTo>
                    <a:pt x="804060" y="6586596"/>
                    <a:pt x="797282" y="7117730"/>
                    <a:pt x="788921" y="7117730"/>
                  </a:cubicBezTo>
                  <a:lnTo>
                    <a:pt x="0" y="7117730"/>
                  </a:lnTo>
                  <a:lnTo>
                    <a:pt x="0" y="71177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88921" y="4"/>
                  </a:lnTo>
                  <a:cubicBezTo>
                    <a:pt x="797282" y="4"/>
                    <a:pt x="804060" y="531138"/>
                    <a:pt x="804060" y="1186319"/>
                  </a:cubicBezTo>
                  <a:close/>
                </a:path>
              </a:pathLst>
            </a:custGeom>
            <a:ln>
              <a:solidFill>
                <a:srgbClr val="045AA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9" tIns="51315" rIns="51315" bIns="51318" numCol="1" spcCol="1270" anchor="ctr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900" kern="1200" dirty="0"/>
                <a:t>Weiterleitung Kontaktdaten 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900" kern="1200" dirty="0"/>
                <a:t>Einladungslink zur Registrierungswebsite via Brief oder E-Mail</a:t>
              </a:r>
            </a:p>
          </p:txBody>
        </p:sp>
        <p:sp>
          <p:nvSpPr>
            <p:cNvPr id="22" name="Freihandform 13">
              <a:extLst>
                <a:ext uri="{FF2B5EF4-FFF2-40B4-BE49-F238E27FC236}">
                  <a16:creationId xmlns:a16="http://schemas.microsoft.com/office/drawing/2014/main" id="{A0492DB0-65F4-4BA3-9FF9-B2C6972A2D2D}"/>
                </a:ext>
              </a:extLst>
            </p:cNvPr>
            <p:cNvSpPr/>
            <p:nvPr/>
          </p:nvSpPr>
          <p:spPr>
            <a:xfrm>
              <a:off x="457200" y="4981074"/>
              <a:ext cx="865912" cy="1237017"/>
            </a:xfrm>
            <a:custGeom>
              <a:avLst/>
              <a:gdLst>
                <a:gd name="connsiteX0" fmla="*/ 0 w 1237016"/>
                <a:gd name="connsiteY0" fmla="*/ 0 h 865911"/>
                <a:gd name="connsiteX1" fmla="*/ 804061 w 1237016"/>
                <a:gd name="connsiteY1" fmla="*/ 0 h 865911"/>
                <a:gd name="connsiteX2" fmla="*/ 1237016 w 1237016"/>
                <a:gd name="connsiteY2" fmla="*/ 432956 h 865911"/>
                <a:gd name="connsiteX3" fmla="*/ 804061 w 1237016"/>
                <a:gd name="connsiteY3" fmla="*/ 865911 h 865911"/>
                <a:gd name="connsiteX4" fmla="*/ 0 w 1237016"/>
                <a:gd name="connsiteY4" fmla="*/ 865911 h 865911"/>
                <a:gd name="connsiteX5" fmla="*/ 432956 w 1237016"/>
                <a:gd name="connsiteY5" fmla="*/ 432956 h 865911"/>
                <a:gd name="connsiteX6" fmla="*/ 0 w 1237016"/>
                <a:gd name="connsiteY6" fmla="*/ 0 h 865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7016" h="865911">
                  <a:moveTo>
                    <a:pt x="1237015" y="0"/>
                  </a:moveTo>
                  <a:lnTo>
                    <a:pt x="1237015" y="562842"/>
                  </a:lnTo>
                  <a:lnTo>
                    <a:pt x="618507" y="865911"/>
                  </a:lnTo>
                  <a:lnTo>
                    <a:pt x="1" y="562842"/>
                  </a:lnTo>
                  <a:lnTo>
                    <a:pt x="1" y="0"/>
                  </a:lnTo>
                  <a:lnTo>
                    <a:pt x="618507" y="303069"/>
                  </a:lnTo>
                  <a:lnTo>
                    <a:pt x="1237015" y="0"/>
                  </a:lnTo>
                  <a:close/>
                </a:path>
              </a:pathLst>
            </a:custGeom>
            <a:solidFill>
              <a:srgbClr val="045AA6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48197" rIns="15240" bIns="44819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400" kern="1200" dirty="0"/>
            </a:p>
          </p:txBody>
        </p:sp>
        <p:sp>
          <p:nvSpPr>
            <p:cNvPr id="23" name="Freihandform 14">
              <a:extLst>
                <a:ext uri="{FF2B5EF4-FFF2-40B4-BE49-F238E27FC236}">
                  <a16:creationId xmlns:a16="http://schemas.microsoft.com/office/drawing/2014/main" id="{6ECD529A-84E5-4B58-80B2-BDF4AD13C11A}"/>
                </a:ext>
              </a:extLst>
            </p:cNvPr>
            <p:cNvSpPr/>
            <p:nvPr/>
          </p:nvSpPr>
          <p:spPr>
            <a:xfrm>
              <a:off x="1323111" y="4981075"/>
              <a:ext cx="7117734" cy="804061"/>
            </a:xfrm>
            <a:custGeom>
              <a:avLst/>
              <a:gdLst>
                <a:gd name="connsiteX0" fmla="*/ 134013 w 804060"/>
                <a:gd name="connsiteY0" fmla="*/ 0 h 7117734"/>
                <a:gd name="connsiteX1" fmla="*/ 670047 w 804060"/>
                <a:gd name="connsiteY1" fmla="*/ 0 h 7117734"/>
                <a:gd name="connsiteX2" fmla="*/ 804060 w 804060"/>
                <a:gd name="connsiteY2" fmla="*/ 134013 h 7117734"/>
                <a:gd name="connsiteX3" fmla="*/ 804060 w 804060"/>
                <a:gd name="connsiteY3" fmla="*/ 7117734 h 7117734"/>
                <a:gd name="connsiteX4" fmla="*/ 804060 w 804060"/>
                <a:gd name="connsiteY4" fmla="*/ 7117734 h 7117734"/>
                <a:gd name="connsiteX5" fmla="*/ 0 w 804060"/>
                <a:gd name="connsiteY5" fmla="*/ 7117734 h 7117734"/>
                <a:gd name="connsiteX6" fmla="*/ 0 w 804060"/>
                <a:gd name="connsiteY6" fmla="*/ 7117734 h 7117734"/>
                <a:gd name="connsiteX7" fmla="*/ 0 w 804060"/>
                <a:gd name="connsiteY7" fmla="*/ 134013 h 7117734"/>
                <a:gd name="connsiteX8" fmla="*/ 134013 w 804060"/>
                <a:gd name="connsiteY8" fmla="*/ 0 h 7117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4060" h="7117734">
                  <a:moveTo>
                    <a:pt x="804060" y="1186319"/>
                  </a:moveTo>
                  <a:lnTo>
                    <a:pt x="804060" y="5931415"/>
                  </a:lnTo>
                  <a:cubicBezTo>
                    <a:pt x="804060" y="6586596"/>
                    <a:pt x="797282" y="7117730"/>
                    <a:pt x="788921" y="7117730"/>
                  </a:cubicBezTo>
                  <a:lnTo>
                    <a:pt x="0" y="7117730"/>
                  </a:lnTo>
                  <a:lnTo>
                    <a:pt x="0" y="7117730"/>
                  </a:lnTo>
                  <a:lnTo>
                    <a:pt x="0" y="4"/>
                  </a:lnTo>
                  <a:lnTo>
                    <a:pt x="0" y="4"/>
                  </a:lnTo>
                  <a:lnTo>
                    <a:pt x="788921" y="4"/>
                  </a:lnTo>
                  <a:cubicBezTo>
                    <a:pt x="797282" y="4"/>
                    <a:pt x="804060" y="531138"/>
                    <a:pt x="804060" y="1186319"/>
                  </a:cubicBezTo>
                  <a:close/>
                </a:path>
              </a:pathLst>
            </a:custGeom>
            <a:ln>
              <a:solidFill>
                <a:srgbClr val="045AA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9" tIns="51316" rIns="51315" bIns="51317" numCol="1" spcCol="1270" anchor="ctr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kern="1200" dirty="0"/>
                <a:t>Registrierung auf Panel-Website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kern="1200" dirty="0"/>
                <a:t>Einladung zur Stammdatenbefragung (soziodemographische Daten)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dirty="0"/>
                <a:t>Versand </a:t>
              </a:r>
              <a:r>
                <a:rPr lang="de-DE" dirty="0" err="1"/>
                <a:t>Selbsttestkit</a:t>
              </a:r>
              <a:endParaRPr lang="de-DE" kern="1200" dirty="0"/>
            </a:p>
          </p:txBody>
        </p:sp>
        <p:pic>
          <p:nvPicPr>
            <p:cNvPr id="24" name="Picture 4" descr="S:\Projekte\FG24_C-Team_T\RKI Panel\Workshop_28.11.2019\Präsentationen\Bilder\conversation.png">
              <a:extLst>
                <a:ext uri="{FF2B5EF4-FFF2-40B4-BE49-F238E27FC236}">
                  <a16:creationId xmlns:a16="http://schemas.microsoft.com/office/drawing/2014/main" id="{E4EC6517-161B-410C-8AEC-693844B64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75" y="2140210"/>
              <a:ext cx="548668" cy="548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5" descr="S:\Projekte\FG24_C-Team_T\RKI Panel\Workshop_28.11.2019\Präsentationen\Bilder\identification.png">
              <a:extLst>
                <a:ext uri="{FF2B5EF4-FFF2-40B4-BE49-F238E27FC236}">
                  <a16:creationId xmlns:a16="http://schemas.microsoft.com/office/drawing/2014/main" id="{A5286DBD-8C69-4A77-A547-FF3B468506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640" y="3203069"/>
              <a:ext cx="581032" cy="581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6" descr="S:\Projekte\FG24_C-Team_T\RKI Panel\Workshop_28.11.2019\Präsentationen\Bilder\cloud-computing.png">
              <a:extLst>
                <a:ext uri="{FF2B5EF4-FFF2-40B4-BE49-F238E27FC236}">
                  <a16:creationId xmlns:a16="http://schemas.microsoft.com/office/drawing/2014/main" id="{904DF318-883D-4C82-9AEC-B99825D738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38" y="4293087"/>
              <a:ext cx="573902" cy="573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7" descr="S:\Projekte\FG24_C-Team_T\RKI Panel\Workshop_28.11.2019\Präsentationen\Bilder\website.png">
              <a:extLst>
                <a:ext uri="{FF2B5EF4-FFF2-40B4-BE49-F238E27FC236}">
                  <a16:creationId xmlns:a16="http://schemas.microsoft.com/office/drawing/2014/main" id="{A3483E6B-C1BA-4869-BE64-960073F3D3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942" y="5473700"/>
              <a:ext cx="492534" cy="492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452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8D012-F81A-3046-8B87-00849E07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Status-quo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E86B71-0962-BB4F-980D-CD8EB8DD0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de-DE" dirty="0"/>
              <a:t>In den letzten Monaten wurden verschiedene Erhebungen durchgeführt</a:t>
            </a:r>
          </a:p>
          <a:p>
            <a:pPr lvl="1"/>
            <a:r>
              <a:rPr lang="de-DE" dirty="0"/>
              <a:t>Corona-Monitoring lokal (Auswertungen in Hotspots)</a:t>
            </a:r>
          </a:p>
          <a:p>
            <a:pPr lvl="2"/>
            <a:r>
              <a:rPr lang="de-DE" dirty="0"/>
              <a:t>Kupferzell, Bad-Feilnbach, Straubing und Berlin-Mitte </a:t>
            </a:r>
            <a:r>
              <a:rPr lang="de-DE" dirty="0">
                <a:sym typeface="Wingdings" panose="05000000000000000000" pitchFamily="2" charset="2"/>
              </a:rPr>
              <a:t> nicht repräsentativ für Bundesebene</a:t>
            </a:r>
            <a:endParaRPr lang="de-DE" dirty="0"/>
          </a:p>
          <a:p>
            <a:pPr lvl="1"/>
            <a:r>
              <a:rPr lang="de-DE" dirty="0"/>
              <a:t>Blutspender-Surveillance </a:t>
            </a:r>
            <a:r>
              <a:rPr lang="de-DE" dirty="0">
                <a:sym typeface="Wingdings" panose="05000000000000000000" pitchFamily="2" charset="2"/>
              </a:rPr>
              <a:t> keine Zufallsstichprobe!</a:t>
            </a:r>
            <a:endParaRPr lang="de-DE" dirty="0"/>
          </a:p>
          <a:p>
            <a:pPr lvl="1"/>
            <a:r>
              <a:rPr lang="de-DE" b="1" dirty="0"/>
              <a:t>Corona-Bundesweit (Kooperation mit SOEP) </a:t>
            </a:r>
            <a:r>
              <a:rPr lang="de-DE" b="1" dirty="0">
                <a:sym typeface="Wingdings" panose="05000000000000000000" pitchFamily="2" charset="2"/>
              </a:rPr>
              <a:t> repräsentativ!</a:t>
            </a:r>
            <a:endParaRPr lang="de-DE" b="1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Forsa (keine direkte Beteiligung des RKI)</a:t>
            </a:r>
          </a:p>
          <a:p>
            <a:pPr lvl="1"/>
            <a:endParaRPr lang="de-DE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itchFamily="2" charset="2"/>
              </a:rPr>
              <a:t>Es liegen kurzfristig (repräsentative) Daten zur </a:t>
            </a:r>
            <a:r>
              <a:rPr lang="de-DE" dirty="0" err="1">
                <a:sym typeface="Wingdings" pitchFamily="2" charset="2"/>
              </a:rPr>
              <a:t>Seroprävalenz</a:t>
            </a:r>
            <a:r>
              <a:rPr lang="de-DE" dirty="0">
                <a:sym typeface="Wingdings" pitchFamily="2" charset="2"/>
              </a:rPr>
              <a:t> vor!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itchFamily="2" charset="2"/>
              </a:rPr>
              <a:t>Keine weiteren kurzfristigen Daten im Jahr 2021 in Kooperation mit SOEP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395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FD5A3D-13B6-0946-81CB-05CD5664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Status quo (II)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11B0CB-87F3-5447-BB0E-1DCC54286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Studien in UK </a:t>
            </a:r>
          </a:p>
          <a:p>
            <a:pPr lvl="1"/>
            <a:r>
              <a:rPr lang="de-DE" dirty="0"/>
              <a:t>REACT-1 </a:t>
            </a:r>
            <a:r>
              <a:rPr lang="de-DE" sz="1300" dirty="0"/>
              <a:t>(</a:t>
            </a:r>
            <a:r>
              <a:rPr lang="de-DE" sz="1300" dirty="0">
                <a:hlinkClick r:id="rId2"/>
              </a:rPr>
              <a:t>https://www.imperial.ac.uk/medicine/research-and-impact/groups/react-study/the-react-1-programme/</a:t>
            </a:r>
            <a:r>
              <a:rPr lang="de-DE" sz="1300" dirty="0"/>
              <a:t>) </a:t>
            </a:r>
            <a:endParaRPr lang="de-DE" dirty="0"/>
          </a:p>
          <a:p>
            <a:pPr lvl="2"/>
            <a:r>
              <a:rPr lang="de-DE" dirty="0" err="1"/>
              <a:t>Repeated</a:t>
            </a:r>
            <a:r>
              <a:rPr lang="de-DE" dirty="0"/>
              <a:t> Cross-</a:t>
            </a:r>
            <a:r>
              <a:rPr lang="de-DE" dirty="0" err="1"/>
              <a:t>Sectional</a:t>
            </a:r>
            <a:endParaRPr lang="de-DE" dirty="0"/>
          </a:p>
          <a:p>
            <a:pPr lvl="2"/>
            <a:r>
              <a:rPr lang="en-US" dirty="0"/>
              <a:t>Antigen (swab) tests </a:t>
            </a:r>
          </a:p>
          <a:p>
            <a:pPr lvl="2"/>
            <a:r>
              <a:rPr lang="en-US" dirty="0"/>
              <a:t>N= &gt;100 000</a:t>
            </a:r>
          </a:p>
          <a:p>
            <a:pPr lvl="2"/>
            <a:r>
              <a:rPr lang="de-DE" dirty="0"/>
              <a:t>Rekrutierung über NHS + Hausärzte</a:t>
            </a:r>
          </a:p>
          <a:p>
            <a:pPr lvl="2"/>
            <a:endParaRPr lang="de-DE" dirty="0"/>
          </a:p>
          <a:p>
            <a:pPr lvl="1"/>
            <a:r>
              <a:rPr lang="de-DE" dirty="0"/>
              <a:t>Covid-19-Infection-Survey </a:t>
            </a:r>
            <a:r>
              <a:rPr lang="de-DE" sz="1600" dirty="0"/>
              <a:t>(</a:t>
            </a:r>
            <a:r>
              <a:rPr lang="de-DE" sz="1600" dirty="0">
                <a:hlinkClick r:id="rId3"/>
              </a:rPr>
              <a:t>https://www.ons.gov.uk/peoplepopulationandcommunity/healthandsocialcare/conditionsanddiseases/methodologies/covid19infectionsurveypilotmethodsandfurtherinformation</a:t>
            </a:r>
            <a:r>
              <a:rPr lang="de-DE" sz="1600" dirty="0"/>
              <a:t> )</a:t>
            </a:r>
          </a:p>
          <a:p>
            <a:pPr lvl="2"/>
            <a:r>
              <a:rPr lang="de-DE" dirty="0" err="1"/>
              <a:t>Repeated</a:t>
            </a:r>
            <a:r>
              <a:rPr lang="de-DE" dirty="0"/>
              <a:t> Cross-</a:t>
            </a:r>
            <a:r>
              <a:rPr lang="de-DE" dirty="0" err="1"/>
              <a:t>Sectional</a:t>
            </a:r>
            <a:r>
              <a:rPr lang="de-DE" dirty="0"/>
              <a:t> + </a:t>
            </a:r>
            <a:r>
              <a:rPr lang="en-US" dirty="0"/>
              <a:t>longitudinal follow-up</a:t>
            </a:r>
          </a:p>
          <a:p>
            <a:pPr lvl="2"/>
            <a:r>
              <a:rPr lang="de-DE" dirty="0"/>
              <a:t>N= 11 000 Haushalte (27 000 Personen)</a:t>
            </a:r>
          </a:p>
          <a:p>
            <a:pPr lvl="2"/>
            <a:r>
              <a:rPr lang="de-DE" dirty="0"/>
              <a:t>Hausbesuche PCR + Antikörper</a:t>
            </a:r>
          </a:p>
          <a:p>
            <a:pPr lvl="2"/>
            <a:r>
              <a:rPr lang="de-DE" b="1" dirty="0"/>
              <a:t>Rekrutierung über Personen, die bei einem Survey des National-Office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Statistic</a:t>
            </a:r>
            <a:r>
              <a:rPr lang="de-DE" b="1" dirty="0"/>
              <a:t> einer Wiederkontaktierung zugestimmt haben</a:t>
            </a:r>
          </a:p>
          <a:p>
            <a:pPr marL="914400" lvl="2" indent="0">
              <a:buNone/>
            </a:pPr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REACT-1 nicht 1:1 auf D übertragbar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/>
              <a:t>RKI-Panel ähnlich dem Covid-19-Infection-Survey könnte aufgebaut werden </a:t>
            </a: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646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5F239DAB-AFDA-D54D-B359-751627156B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043988"/>
              </p:ext>
            </p:extLst>
          </p:nvPr>
        </p:nvGraphicFramePr>
        <p:xfrm>
          <a:off x="1982882" y="2143789"/>
          <a:ext cx="8854882" cy="2246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Geschweifte Klammer rechts 5">
            <a:extLst>
              <a:ext uri="{FF2B5EF4-FFF2-40B4-BE49-F238E27FC236}">
                <a16:creationId xmlns:a16="http://schemas.microsoft.com/office/drawing/2014/main" id="{393EBA0C-91F9-DA43-A6A4-9BAD0D0B4C75}"/>
              </a:ext>
            </a:extLst>
          </p:cNvPr>
          <p:cNvSpPr/>
          <p:nvPr/>
        </p:nvSpPr>
        <p:spPr>
          <a:xfrm rot="5400000">
            <a:off x="3869320" y="2245440"/>
            <a:ext cx="322685" cy="4130675"/>
          </a:xfrm>
          <a:prstGeom prst="rightBrace">
            <a:avLst>
              <a:gd name="adj1" fmla="val 0"/>
              <a:gd name="adj2" fmla="val 50000"/>
            </a:avLst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Geschweifte Klammer rechts 6">
            <a:extLst>
              <a:ext uri="{FF2B5EF4-FFF2-40B4-BE49-F238E27FC236}">
                <a16:creationId xmlns:a16="http://schemas.microsoft.com/office/drawing/2014/main" id="{24A71DF9-6C0B-A942-A87A-259B7E1824CA}"/>
              </a:ext>
            </a:extLst>
          </p:cNvPr>
          <p:cNvSpPr/>
          <p:nvPr/>
        </p:nvSpPr>
        <p:spPr>
          <a:xfrm rot="5400000">
            <a:off x="8572983" y="2229740"/>
            <a:ext cx="322684" cy="4130675"/>
          </a:xfrm>
          <a:prstGeom prst="rightBrace">
            <a:avLst>
              <a:gd name="adj1" fmla="val 0"/>
              <a:gd name="adj2" fmla="val 50000"/>
            </a:avLst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205E5248-33DD-9F44-98F5-0A026143742B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4435571" y="1767084"/>
            <a:ext cx="1974752" cy="376705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E0EAEE6E-29FC-A543-9955-1ECF14A918A9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6410323" y="1767084"/>
            <a:ext cx="2174877" cy="376705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D6C24D6D-8FE4-5C4C-882F-8CBF00440A8E}"/>
              </a:ext>
            </a:extLst>
          </p:cNvPr>
          <p:cNvSpPr txBox="1"/>
          <p:nvPr/>
        </p:nvSpPr>
        <p:spPr>
          <a:xfrm>
            <a:off x="1982882" y="1213086"/>
            <a:ext cx="8854882" cy="553998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000" dirty="0"/>
              <a:t>Befragungen &amp; Versendungen von </a:t>
            </a:r>
            <a:r>
              <a:rPr lang="de-DE" sz="3000" dirty="0" err="1"/>
              <a:t>Testkits</a:t>
            </a:r>
            <a:endParaRPr lang="de-DE" sz="30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8B06D64-0A34-4F84-B983-3028D76E2734}"/>
              </a:ext>
            </a:extLst>
          </p:cNvPr>
          <p:cNvSpPr txBox="1"/>
          <p:nvPr/>
        </p:nvSpPr>
        <p:spPr>
          <a:xfrm>
            <a:off x="1982882" y="4614523"/>
            <a:ext cx="4130675" cy="707886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de-DE" sz="2000" dirty="0"/>
              <a:t>Hohe Fallzahl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Nicht repräsentativ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7606554-CDCB-4FBD-86E3-7472C34A40B2}"/>
              </a:ext>
            </a:extLst>
          </p:cNvPr>
          <p:cNvSpPr txBox="1"/>
          <p:nvPr/>
        </p:nvSpPr>
        <p:spPr>
          <a:xfrm>
            <a:off x="6707089" y="4614523"/>
            <a:ext cx="4130675" cy="707886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de-DE" sz="2000" dirty="0"/>
              <a:t>Geringere Fallzahl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Repräsentativ</a:t>
            </a:r>
          </a:p>
        </p:txBody>
      </p:sp>
      <p:sp>
        <p:nvSpPr>
          <p:cNvPr id="22" name="Titel 1">
            <a:extLst>
              <a:ext uri="{FF2B5EF4-FFF2-40B4-BE49-F238E27FC236}">
                <a16:creationId xmlns:a16="http://schemas.microsoft.com/office/drawing/2014/main" id="{358E6B4B-E889-41E6-B0AC-335C0698A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523" y="85524"/>
            <a:ext cx="10515600" cy="1325563"/>
          </a:xfrm>
        </p:spPr>
        <p:txBody>
          <a:bodyPr>
            <a:normAutofit/>
          </a:bodyPr>
          <a:lstStyle/>
          <a:p>
            <a:r>
              <a:rPr lang="de-DE" sz="3600" dirty="0"/>
              <a:t>Was könnten wir mit der RKI Infrastruktur</a:t>
            </a:r>
            <a:br>
              <a:rPr lang="de-DE" sz="3600" dirty="0"/>
            </a:br>
            <a:r>
              <a:rPr lang="de-DE" sz="3600" dirty="0"/>
              <a:t>leisten?</a:t>
            </a:r>
          </a:p>
        </p:txBody>
      </p:sp>
    </p:spTree>
    <p:extLst>
      <p:ext uri="{BB962C8B-B14F-4D97-AF65-F5344CB8AC3E}">
        <p14:creationId xmlns:p14="http://schemas.microsoft.com/office/powerpoint/2010/main" val="6816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>
            <a:extLst>
              <a:ext uri="{FF2B5EF4-FFF2-40B4-BE49-F238E27FC236}">
                <a16:creationId xmlns:a16="http://schemas.microsoft.com/office/drawing/2014/main" id="{686BAFF6-CBB5-4A87-B28A-A4C05F9CA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4520">
            <a:off x="4100815" y="2907193"/>
            <a:ext cx="5258487" cy="530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5577F8E-16DC-4762-8B37-547095EC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769" y="345133"/>
            <a:ext cx="10515600" cy="1325563"/>
          </a:xfrm>
        </p:spPr>
        <p:txBody>
          <a:bodyPr/>
          <a:lstStyle/>
          <a:p>
            <a:r>
              <a:rPr lang="de-DE" dirty="0"/>
              <a:t>Rekrutierung RKI Panel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9CFC3EA1-783A-4AA7-9BBC-16DE3754A188}"/>
              </a:ext>
            </a:extLst>
          </p:cNvPr>
          <p:cNvGrpSpPr/>
          <p:nvPr/>
        </p:nvGrpSpPr>
        <p:grpSpPr>
          <a:xfrm>
            <a:off x="1992394" y="2230209"/>
            <a:ext cx="2922107" cy="4115607"/>
            <a:chOff x="2753961" y="1388002"/>
            <a:chExt cx="3806338" cy="4972804"/>
          </a:xfrm>
        </p:grpSpPr>
        <p:sp>
          <p:nvSpPr>
            <p:cNvPr id="24" name="Abgerundetes Rechteck 32">
              <a:extLst>
                <a:ext uri="{FF2B5EF4-FFF2-40B4-BE49-F238E27FC236}">
                  <a16:creationId xmlns:a16="http://schemas.microsoft.com/office/drawing/2014/main" id="{B5AEB4A3-833B-475A-B6FD-1343058C9945}"/>
                </a:ext>
              </a:extLst>
            </p:cNvPr>
            <p:cNvSpPr/>
            <p:nvPr/>
          </p:nvSpPr>
          <p:spPr>
            <a:xfrm>
              <a:off x="3480354" y="1388002"/>
              <a:ext cx="2059699" cy="564931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err="1"/>
                <a:t>Probality</a:t>
              </a:r>
              <a:r>
                <a:rPr lang="de-DE" sz="1200" dirty="0"/>
                <a:t> &amp; </a:t>
              </a:r>
            </a:p>
            <a:p>
              <a:pPr algn="ctr"/>
              <a:r>
                <a:rPr lang="de-DE" sz="1200" dirty="0"/>
                <a:t>Non-</a:t>
              </a:r>
              <a:r>
                <a:rPr lang="de-DE" sz="1200" dirty="0" err="1"/>
                <a:t>Porbality</a:t>
              </a:r>
              <a:endParaRPr lang="de-DE" sz="1200" dirty="0"/>
            </a:p>
          </p:txBody>
        </p:sp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1D19418F-E990-4203-A092-2BBFB262CD1D}"/>
                </a:ext>
              </a:extLst>
            </p:cNvPr>
            <p:cNvGrpSpPr/>
            <p:nvPr/>
          </p:nvGrpSpPr>
          <p:grpSpPr>
            <a:xfrm>
              <a:off x="3569211" y="2689224"/>
              <a:ext cx="1970842" cy="2034860"/>
              <a:chOff x="3331456" y="2184752"/>
              <a:chExt cx="2403613" cy="2034860"/>
            </a:xfrm>
          </p:grpSpPr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BAE5DBE3-6964-4EFE-802C-938CFF796293}"/>
                  </a:ext>
                </a:extLst>
              </p:cNvPr>
              <p:cNvSpPr txBox="1"/>
              <p:nvPr/>
            </p:nvSpPr>
            <p:spPr>
              <a:xfrm>
                <a:off x="3331456" y="2184752"/>
                <a:ext cx="2403613" cy="1673461"/>
              </a:xfrm>
              <a:prstGeom prst="rect">
                <a:avLst/>
              </a:prstGeom>
              <a:gradFill>
                <a:gsLst>
                  <a:gs pos="14000">
                    <a:srgbClr val="045AA6"/>
                  </a:gs>
                  <a:gs pos="97500">
                    <a:schemeClr val="bg1"/>
                  </a:gs>
                  <a:gs pos="85000">
                    <a:schemeClr val="accent5">
                      <a:lumMod val="20000"/>
                      <a:lumOff val="80000"/>
                    </a:schemeClr>
                  </a:gs>
                  <a:gs pos="59000">
                    <a:schemeClr val="accent5"/>
                  </a:gs>
                </a:gsLst>
                <a:lin ang="16200000" scaled="0"/>
              </a:gradFill>
            </p:spPr>
            <p:txBody>
              <a:bodyPr wrap="square" rtlCol="0">
                <a:spAutoFit/>
              </a:bodyPr>
              <a:lstStyle/>
              <a:p>
                <a:endParaRPr lang="de-DE" dirty="0"/>
              </a:p>
              <a:p>
                <a:pPr algn="ctr"/>
                <a:r>
                  <a:rPr lang="de-DE" sz="1200" i="1" dirty="0">
                    <a:solidFill>
                      <a:schemeClr val="bg1"/>
                    </a:solidFill>
                  </a:rPr>
                  <a:t>Abfrage: Ist ein erneuter Kontakt gewünscht?</a:t>
                </a:r>
              </a:p>
              <a:p>
                <a:endParaRPr lang="de-DE" sz="3000" dirty="0"/>
              </a:p>
            </p:txBody>
          </p:sp>
          <p:sp>
            <p:nvSpPr>
              <p:cNvPr id="23" name="Eingekerbter Richtungspfeil 31">
                <a:extLst>
                  <a:ext uri="{FF2B5EF4-FFF2-40B4-BE49-F238E27FC236}">
                    <a16:creationId xmlns:a16="http://schemas.microsoft.com/office/drawing/2014/main" id="{6956F654-61B7-474F-BAC6-5C117AF6F362}"/>
                  </a:ext>
                </a:extLst>
              </p:cNvPr>
              <p:cNvSpPr/>
              <p:nvPr/>
            </p:nvSpPr>
            <p:spPr>
              <a:xfrm rot="5400000">
                <a:off x="4186292" y="2670834"/>
                <a:ext cx="700584" cy="2396971"/>
              </a:xfrm>
              <a:prstGeom prst="chevron">
                <a:avLst/>
              </a:prstGeom>
              <a:solidFill>
                <a:srgbClr val="045AA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Abgerundetes Rechteck 17">
              <a:extLst>
                <a:ext uri="{FF2B5EF4-FFF2-40B4-BE49-F238E27FC236}">
                  <a16:creationId xmlns:a16="http://schemas.microsoft.com/office/drawing/2014/main" id="{83E9A0E3-BB39-4EA9-97A3-9087AAF8F8D2}"/>
                </a:ext>
              </a:extLst>
            </p:cNvPr>
            <p:cNvSpPr/>
            <p:nvPr/>
          </p:nvSpPr>
          <p:spPr>
            <a:xfrm>
              <a:off x="2753961" y="4745568"/>
              <a:ext cx="3806338" cy="1615238"/>
            </a:xfrm>
            <a:prstGeom prst="roundRect">
              <a:avLst/>
            </a:prstGeom>
            <a:solidFill>
              <a:srgbClr val="045AA6"/>
            </a:solidFill>
            <a:ln w="3810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de-DE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600" dirty="0"/>
                <a:t>Wiederholte Querschnitte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600" dirty="0"/>
                <a:t>Längsschnitte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600" dirty="0"/>
                <a:t>Usw.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de-DE" dirty="0"/>
            </a:p>
            <a:p>
              <a:pPr algn="ctr"/>
              <a:endParaRPr lang="de-DE" dirty="0"/>
            </a:p>
            <a:p>
              <a:pPr algn="ctr"/>
              <a:endParaRPr lang="de-DE" dirty="0"/>
            </a:p>
          </p:txBody>
        </p:sp>
      </p:grpSp>
      <p:pic>
        <p:nvPicPr>
          <p:cNvPr id="26" name="Grafik 25">
            <a:extLst>
              <a:ext uri="{FF2B5EF4-FFF2-40B4-BE49-F238E27FC236}">
                <a16:creationId xmlns:a16="http://schemas.microsoft.com/office/drawing/2014/main" id="{5E018DCC-0099-42B2-B8DF-AFADD47CB6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62" y="2165002"/>
            <a:ext cx="1987128" cy="152247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35316C34-6BE5-4515-9B97-CC62A3AD7D72}"/>
              </a:ext>
            </a:extLst>
          </p:cNvPr>
          <p:cNvSpPr/>
          <p:nvPr/>
        </p:nvSpPr>
        <p:spPr>
          <a:xfrm>
            <a:off x="8333659" y="1549915"/>
            <a:ext cx="2833710" cy="2833710"/>
          </a:xfrm>
          <a:prstGeom prst="ellipse">
            <a:avLst/>
          </a:prstGeom>
          <a:noFill/>
          <a:ln w="6350">
            <a:solidFill>
              <a:srgbClr val="0070C0"/>
            </a:solidFill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449" tIns="43231" rIns="243449" bIns="43231" numCol="1" spcCol="1270" rtlCol="0" anchor="ctr" anchorCtr="0">
            <a:noAutofit/>
          </a:bodyPr>
          <a:lstStyle/>
          <a:p>
            <a:pPr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3000" kern="1200" dirty="0"/>
          </a:p>
        </p:txBody>
      </p:sp>
    </p:spTree>
    <p:extLst>
      <p:ext uri="{BB962C8B-B14F-4D97-AF65-F5344CB8AC3E}">
        <p14:creationId xmlns:p14="http://schemas.microsoft.com/office/powerpoint/2010/main" val="403499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09A07-2511-494C-B219-4A581FAB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Repräsentative Daten Fallzahlen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50CD50-98D8-4E49-A24E-5CAFF9BC1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246" y="1359547"/>
            <a:ext cx="10515600" cy="1097050"/>
          </a:xfrm>
        </p:spPr>
        <p:txBody>
          <a:bodyPr/>
          <a:lstStyle/>
          <a:p>
            <a:r>
              <a:rPr lang="de-DE" dirty="0"/>
              <a:t>Datengrundlage: GEDA, </a:t>
            </a:r>
            <a:r>
              <a:rPr lang="de-DE" dirty="0" err="1"/>
              <a:t>Impfmonitoring</a:t>
            </a:r>
            <a:r>
              <a:rPr lang="de-DE" dirty="0"/>
              <a:t>, </a:t>
            </a:r>
            <a:r>
              <a:rPr lang="de-DE" dirty="0" err="1"/>
              <a:t>MonAge</a:t>
            </a:r>
            <a:endParaRPr lang="de-DE" dirty="0"/>
          </a:p>
          <a:p>
            <a:r>
              <a:rPr lang="de-DE" dirty="0"/>
              <a:t>Teilnahmebereitschaft Befragung: 40%; Anteil Registrierung: 80%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5D2C5DE3-0887-484B-A675-22B067412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396260"/>
              </p:ext>
            </p:extLst>
          </p:nvPr>
        </p:nvGraphicFramePr>
        <p:xfrm>
          <a:off x="147979" y="2743335"/>
          <a:ext cx="11896041" cy="2042113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294719">
                  <a:extLst>
                    <a:ext uri="{9D8B030D-6E8A-4147-A177-3AD203B41FA5}">
                      <a16:colId xmlns:a16="http://schemas.microsoft.com/office/drawing/2014/main" val="1950900188"/>
                    </a:ext>
                  </a:extLst>
                </a:gridCol>
                <a:gridCol w="693249">
                  <a:extLst>
                    <a:ext uri="{9D8B030D-6E8A-4147-A177-3AD203B41FA5}">
                      <a16:colId xmlns:a16="http://schemas.microsoft.com/office/drawing/2014/main" val="626637428"/>
                    </a:ext>
                  </a:extLst>
                </a:gridCol>
                <a:gridCol w="777404">
                  <a:extLst>
                    <a:ext uri="{9D8B030D-6E8A-4147-A177-3AD203B41FA5}">
                      <a16:colId xmlns:a16="http://schemas.microsoft.com/office/drawing/2014/main" val="2270046959"/>
                    </a:ext>
                  </a:extLst>
                </a:gridCol>
                <a:gridCol w="577430">
                  <a:extLst>
                    <a:ext uri="{9D8B030D-6E8A-4147-A177-3AD203B41FA5}">
                      <a16:colId xmlns:a16="http://schemas.microsoft.com/office/drawing/2014/main" val="892563259"/>
                    </a:ext>
                  </a:extLst>
                </a:gridCol>
                <a:gridCol w="562430">
                  <a:extLst>
                    <a:ext uri="{9D8B030D-6E8A-4147-A177-3AD203B41FA5}">
                      <a16:colId xmlns:a16="http://schemas.microsoft.com/office/drawing/2014/main" val="2977413962"/>
                    </a:ext>
                  </a:extLst>
                </a:gridCol>
                <a:gridCol w="562430">
                  <a:extLst>
                    <a:ext uri="{9D8B030D-6E8A-4147-A177-3AD203B41FA5}">
                      <a16:colId xmlns:a16="http://schemas.microsoft.com/office/drawing/2014/main" val="3022081969"/>
                    </a:ext>
                  </a:extLst>
                </a:gridCol>
                <a:gridCol w="562430">
                  <a:extLst>
                    <a:ext uri="{9D8B030D-6E8A-4147-A177-3AD203B41FA5}">
                      <a16:colId xmlns:a16="http://schemas.microsoft.com/office/drawing/2014/main" val="1110695438"/>
                    </a:ext>
                  </a:extLst>
                </a:gridCol>
                <a:gridCol w="562430">
                  <a:extLst>
                    <a:ext uri="{9D8B030D-6E8A-4147-A177-3AD203B41FA5}">
                      <a16:colId xmlns:a16="http://schemas.microsoft.com/office/drawing/2014/main" val="3140385514"/>
                    </a:ext>
                  </a:extLst>
                </a:gridCol>
                <a:gridCol w="716579">
                  <a:extLst>
                    <a:ext uri="{9D8B030D-6E8A-4147-A177-3AD203B41FA5}">
                      <a16:colId xmlns:a16="http://schemas.microsoft.com/office/drawing/2014/main" val="2357095329"/>
                    </a:ext>
                  </a:extLst>
                </a:gridCol>
                <a:gridCol w="1006544">
                  <a:extLst>
                    <a:ext uri="{9D8B030D-6E8A-4147-A177-3AD203B41FA5}">
                      <a16:colId xmlns:a16="http://schemas.microsoft.com/office/drawing/2014/main" val="951326590"/>
                    </a:ext>
                  </a:extLst>
                </a:gridCol>
                <a:gridCol w="800735">
                  <a:extLst>
                    <a:ext uri="{9D8B030D-6E8A-4147-A177-3AD203B41FA5}">
                      <a16:colId xmlns:a16="http://schemas.microsoft.com/office/drawing/2014/main" val="3873096234"/>
                    </a:ext>
                  </a:extLst>
                </a:gridCol>
                <a:gridCol w="974047">
                  <a:extLst>
                    <a:ext uri="{9D8B030D-6E8A-4147-A177-3AD203B41FA5}">
                      <a16:colId xmlns:a16="http://schemas.microsoft.com/office/drawing/2014/main" val="521669010"/>
                    </a:ext>
                  </a:extLst>
                </a:gridCol>
                <a:gridCol w="951551">
                  <a:extLst>
                    <a:ext uri="{9D8B030D-6E8A-4147-A177-3AD203B41FA5}">
                      <a16:colId xmlns:a16="http://schemas.microsoft.com/office/drawing/2014/main" val="4186803276"/>
                    </a:ext>
                  </a:extLst>
                </a:gridCol>
                <a:gridCol w="854063">
                  <a:extLst>
                    <a:ext uri="{9D8B030D-6E8A-4147-A177-3AD203B41FA5}">
                      <a16:colId xmlns:a16="http://schemas.microsoft.com/office/drawing/2014/main" val="2599456702"/>
                    </a:ext>
                  </a:extLst>
                </a:gridCol>
              </a:tblGrid>
              <a:tr h="503389">
                <a:tc>
                  <a:txBody>
                    <a:bodyPr/>
                    <a:lstStyle/>
                    <a:p>
                      <a:endParaRPr lang="de-DE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Januar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Februar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März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>
                          <a:effectLst/>
                        </a:rPr>
                        <a:t>April 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>
                          <a:effectLst/>
                        </a:rPr>
                        <a:t>Mai 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Juni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>
                          <a:effectLst/>
                        </a:rPr>
                        <a:t>Juli 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August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September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Oktober 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November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Dezember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effectLst/>
                        </a:rPr>
                        <a:t>GESAMT N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0855597"/>
                  </a:ext>
                </a:extLst>
              </a:tr>
              <a:tr h="330028">
                <a:tc>
                  <a:txBody>
                    <a:bodyPr/>
                    <a:lstStyle/>
                    <a:p>
                      <a:r>
                        <a:rPr lang="de-DE" sz="1800" dirty="0">
                          <a:effectLst/>
                        </a:rPr>
                        <a:t>GEDA Basis-Studie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487150"/>
                  </a:ext>
                </a:extLst>
              </a:tr>
              <a:tr h="3300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/>
                        <a:t>Covimo</a:t>
                      </a:r>
                      <a:endParaRPr lang="de-DE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869101"/>
                  </a:ext>
                </a:extLst>
              </a:tr>
              <a:tr h="330028">
                <a:tc>
                  <a:txBody>
                    <a:bodyPr/>
                    <a:lstStyle/>
                    <a:p>
                      <a:r>
                        <a:rPr lang="de-DE" sz="1800">
                          <a:effectLst/>
                        </a:rPr>
                        <a:t>EMA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3385669"/>
                  </a:ext>
                </a:extLst>
              </a:tr>
              <a:tr h="266951">
                <a:tc>
                  <a:txBody>
                    <a:bodyPr/>
                    <a:lstStyle/>
                    <a:p>
                      <a:r>
                        <a:rPr lang="de-DE" sz="1800" dirty="0">
                          <a:effectLst/>
                        </a:rPr>
                        <a:t>Netto </a:t>
                      </a:r>
                      <a:r>
                        <a:rPr lang="de-DE" sz="1800" dirty="0" err="1">
                          <a:effectLst/>
                        </a:rPr>
                        <a:t>Panelisten</a:t>
                      </a:r>
                      <a:r>
                        <a:rPr lang="de-DE" sz="1800" dirty="0">
                          <a:effectLst/>
                        </a:rPr>
                        <a:t> (</a:t>
                      </a:r>
                      <a:r>
                        <a:rPr lang="de-DE" sz="1800" dirty="0" err="1">
                          <a:effectLst/>
                        </a:rPr>
                        <a:t>kummuliert</a:t>
                      </a:r>
                      <a:r>
                        <a:rPr lang="de-DE" sz="1800" dirty="0">
                          <a:effectLst/>
                        </a:rPr>
                        <a:t>)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16960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436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30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1EEB21-A18A-42E4-A7F1-67B44374C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501"/>
            <a:ext cx="10515600" cy="53424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4400" dirty="0"/>
              <a:t>Was ist die Fragestellung</a:t>
            </a:r>
            <a:br>
              <a:rPr lang="de-DE" sz="4400" dirty="0"/>
            </a:br>
            <a:endParaRPr lang="de-DE" sz="4400" dirty="0"/>
          </a:p>
          <a:p>
            <a:pPr marL="0" indent="0">
              <a:buNone/>
            </a:pPr>
            <a:r>
              <a:rPr lang="de-DE" sz="4400" dirty="0"/>
              <a:t>„</a:t>
            </a:r>
            <a:r>
              <a:rPr lang="de-DE" sz="4400" b="1" dirty="0"/>
              <a:t>Wie viele </a:t>
            </a:r>
            <a:r>
              <a:rPr lang="de-DE" sz="4400" dirty="0"/>
              <a:t>haben sich infiziert?“ </a:t>
            </a:r>
            <a:br>
              <a:rPr lang="de-DE" sz="4400" dirty="0"/>
            </a:br>
            <a:endParaRPr lang="de-DE" sz="4400" dirty="0"/>
          </a:p>
          <a:p>
            <a:pPr marL="0" indent="0">
              <a:buNone/>
            </a:pPr>
            <a:endParaRPr lang="de-DE" sz="4400" dirty="0"/>
          </a:p>
          <a:p>
            <a:pPr marL="0" indent="0">
              <a:buNone/>
            </a:pPr>
            <a:r>
              <a:rPr lang="de-DE" sz="4400" dirty="0"/>
              <a:t>„</a:t>
            </a:r>
            <a:r>
              <a:rPr lang="de-DE" sz="4400" b="1" dirty="0"/>
              <a:t>Wer</a:t>
            </a:r>
            <a:r>
              <a:rPr lang="de-DE" sz="4400" dirty="0"/>
              <a:t> infiziert sich </a:t>
            </a:r>
            <a:r>
              <a:rPr lang="de-DE" sz="4400" b="1" dirty="0"/>
              <a:t>wo</a:t>
            </a:r>
            <a:r>
              <a:rPr lang="de-DE" sz="4400" dirty="0"/>
              <a:t>?“ </a:t>
            </a:r>
          </a:p>
          <a:p>
            <a:pPr marL="0" indent="0">
              <a:buNone/>
            </a:pPr>
            <a:endParaRPr lang="de-DE" sz="4400" dirty="0"/>
          </a:p>
          <a:p>
            <a:pPr marL="0" indent="0">
              <a:buNone/>
            </a:pPr>
            <a:r>
              <a:rPr lang="de-DE" sz="4400" dirty="0">
                <a:sym typeface="Wingdings" panose="05000000000000000000" pitchFamily="2" charset="2"/>
              </a:rPr>
              <a:t> </a:t>
            </a:r>
            <a:r>
              <a:rPr lang="de-DE" sz="4000" dirty="0">
                <a:sym typeface="Wingdings" panose="05000000000000000000" pitchFamily="2" charset="2"/>
              </a:rPr>
              <a:t>Kontexteffekte und Zusammenhangsanalyse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155253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494E0-A892-BD4D-83C6-C942D30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könnten wir mit RKI Infrastruktur</a:t>
            </a:r>
            <a:br>
              <a:rPr lang="de-DE" dirty="0"/>
            </a:br>
            <a:r>
              <a:rPr lang="de-DE" dirty="0"/>
              <a:t>kurz -und mittelfristige leisten?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0886CD-9778-DB44-A74A-C3DC1A0D0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Aufbau eines </a:t>
            </a:r>
            <a:r>
              <a:rPr lang="de-DE" b="1" dirty="0"/>
              <a:t>repräsentativen Samples</a:t>
            </a:r>
          </a:p>
          <a:p>
            <a:pPr lvl="1"/>
            <a:r>
              <a:rPr lang="de-DE" dirty="0"/>
              <a:t>GEDA-Basis startet voraussichtlich im Januar 2021</a:t>
            </a:r>
          </a:p>
          <a:p>
            <a:pPr lvl="1"/>
            <a:r>
              <a:rPr lang="de-DE" dirty="0" err="1"/>
              <a:t>Impfmonitoring</a:t>
            </a:r>
            <a:r>
              <a:rPr lang="de-DE" dirty="0"/>
              <a:t> startet im </a:t>
            </a:r>
            <a:r>
              <a:rPr lang="de-DE" dirty="0">
                <a:highlight>
                  <a:srgbClr val="FFFF00"/>
                </a:highlight>
              </a:rPr>
              <a:t>XX</a:t>
            </a:r>
          </a:p>
          <a:p>
            <a:pPr lvl="1"/>
            <a:r>
              <a:rPr lang="de-DE" dirty="0" err="1"/>
              <a:t>MonAge</a:t>
            </a:r>
            <a:r>
              <a:rPr lang="de-DE" dirty="0"/>
              <a:t>-Studie um hochaltrige Personen einzuschließen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b="1" dirty="0"/>
              <a:t>hohe Fallzahlen </a:t>
            </a:r>
            <a:r>
              <a:rPr lang="de-DE" dirty="0"/>
              <a:t>zu Beginn:</a:t>
            </a:r>
          </a:p>
          <a:p>
            <a:pPr lvl="1"/>
            <a:r>
              <a:rPr lang="de-DE" dirty="0"/>
              <a:t>Non-</a:t>
            </a:r>
            <a:r>
              <a:rPr lang="de-DE" dirty="0" err="1"/>
              <a:t>Probability</a:t>
            </a:r>
            <a:r>
              <a:rPr lang="de-DE" dirty="0"/>
              <a:t> Sample: Datenspende und/oder Grippeweb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Möglicher Mehrwert: </a:t>
            </a:r>
          </a:p>
          <a:p>
            <a:pPr lvl="1"/>
            <a:r>
              <a:rPr lang="de-DE" dirty="0"/>
              <a:t>Wer infiziert sich wo und wie? </a:t>
            </a:r>
            <a:r>
              <a:rPr lang="de-DE" dirty="0">
                <a:sym typeface="Wingdings" panose="05000000000000000000" pitchFamily="2" charset="2"/>
              </a:rPr>
              <a:t> zentrale Frage</a:t>
            </a:r>
            <a:endParaRPr lang="de-DE" dirty="0"/>
          </a:p>
          <a:p>
            <a:pPr lvl="1"/>
            <a:r>
              <a:rPr lang="de-DE" dirty="0"/>
              <a:t>u.a. Nutzung von Schnelltests erfassen</a:t>
            </a:r>
          </a:p>
        </p:txBody>
      </p:sp>
    </p:spTree>
    <p:extLst>
      <p:ext uri="{BB962C8B-B14F-4D97-AF65-F5344CB8AC3E}">
        <p14:creationId xmlns:p14="http://schemas.microsoft.com/office/powerpoint/2010/main" val="261019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B5BD3-1772-4664-8C7F-F2C7030EF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Mehrwert Aufbau eigener Infrastruktur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CBA26F-35AB-4522-90DE-0E6D0DBA7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Kontrolle über Prozess </a:t>
            </a:r>
          </a:p>
          <a:p>
            <a:pPr lvl="1"/>
            <a:r>
              <a:rPr lang="de-DE" dirty="0"/>
              <a:t>Keine Panel „Blackbox“</a:t>
            </a:r>
          </a:p>
          <a:p>
            <a:pPr lvl="1"/>
            <a:r>
              <a:rPr lang="de-DE" dirty="0"/>
              <a:t>Einsicht und Kontrolle über Panelstichprobe</a:t>
            </a:r>
          </a:p>
          <a:p>
            <a:pPr lvl="1"/>
            <a:endParaRPr lang="de-DE" dirty="0"/>
          </a:p>
          <a:p>
            <a:r>
              <a:rPr lang="de-DE" dirty="0"/>
              <a:t>Nachhaltige Nutzung für andere Public Health relevante Fragestellungen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7508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41275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Breitbild</PresentationFormat>
  <Paragraphs>149</Paragraphs>
  <Slides>10</Slides>
  <Notes>1</Notes>
  <HiddenSlides>5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</vt:lpstr>
      <vt:lpstr>Schnelle Erhebung von Daten</vt:lpstr>
      <vt:lpstr>Status-quo</vt:lpstr>
      <vt:lpstr>Status quo (II)</vt:lpstr>
      <vt:lpstr>Was könnten wir mit der RKI Infrastruktur leisten?</vt:lpstr>
      <vt:lpstr>Rekrutierung RKI Panel</vt:lpstr>
      <vt:lpstr>Repräsentative Daten Fallzahlen</vt:lpstr>
      <vt:lpstr>PowerPoint-Präsentation</vt:lpstr>
      <vt:lpstr>Was könnten wir mit RKI Infrastruktur kurz -und mittelfristige leisten?</vt:lpstr>
      <vt:lpstr>Mehrwert Aufbau eigener Infrastruktur</vt:lpstr>
      <vt:lpstr>Ablauf Rekrutierung Panel via telefonische Befragung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Schnelle Erhebung von Daten</dc:title>
  <dc:creator>Robin Houben</dc:creator>
  <cp:lastModifiedBy>Damerow, Stefan</cp:lastModifiedBy>
  <cp:revision>51</cp:revision>
  <dcterms:created xsi:type="dcterms:W3CDTF">2020-12-09T09:21:21Z</dcterms:created>
  <dcterms:modified xsi:type="dcterms:W3CDTF">2020-12-14T11:01:16Z</dcterms:modified>
</cp:coreProperties>
</file>