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427" r:id="rId2"/>
    <p:sldId id="718" r:id="rId3"/>
    <p:sldId id="570" r:id="rId4"/>
    <p:sldId id="723" r:id="rId5"/>
    <p:sldId id="724" r:id="rId6"/>
    <p:sldId id="725" r:id="rId7"/>
    <p:sldId id="722" r:id="rId8"/>
  </p:sldIdLst>
  <p:sldSz cx="9144000" cy="6858000" type="screen4x3"/>
  <p:notesSz cx="6797675" cy="9928225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as, Walter" initials="HW" lastIdx="10" clrIdx="0"/>
  <p:cmAuthor id="1" name="Buchholz, Udo" initials="BU" lastIdx="0" clrIdx="1"/>
  <p:cmAuthor id="2" name="Goerlitz, Luise" initials="GL" lastIdx="2" clrIdx="2"/>
  <p:cmAuthor id="3" name="Hilbig, Antonia" initials="HA" lastIdx="4" clrIdx="3"/>
  <p:cmAuthor id="4" name="Steffen, Annika" initials="SA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EC7"/>
    <a:srgbClr val="FFCC99"/>
    <a:srgbClr val="D0D8E8"/>
    <a:srgbClr val="E9EDF4"/>
    <a:srgbClr val="045AA6"/>
    <a:srgbClr val="367BB8"/>
    <a:srgbClr val="FFFFCC"/>
    <a:srgbClr val="4D8AD2"/>
    <a:srgbClr val="66A8DD"/>
    <a:srgbClr val="338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45" autoAdjust="0"/>
    <p:restoredTop sz="92639" autoAdjust="0"/>
  </p:normalViewPr>
  <p:slideViewPr>
    <p:cSldViewPr snapToGrid="0" snapToObjects="1">
      <p:cViewPr varScale="1">
        <p:scale>
          <a:sx n="121" d="100"/>
          <a:sy n="121" d="100"/>
        </p:scale>
        <p:origin x="169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5546"/>
    </p:cViewPr>
  </p:sorterViewPr>
  <p:notesViewPr>
    <p:cSldViewPr snapToGrid="0" snapToObjects="1">
      <p:cViewPr varScale="1">
        <p:scale>
          <a:sx n="93" d="100"/>
          <a:sy n="93" d="100"/>
        </p:scale>
        <p:origin x="-3780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23.12.2020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886">
              <a:defRPr/>
            </a:pPr>
            <a:r>
              <a:rPr lang="de-DE" dirty="0"/>
              <a:t>Quelle: Ordner des aktuellen Lageberichts S:\Projekte\RKI_nCoV-Lage\3.Kommunikation\3.7.Lageberichte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93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Datei </a:t>
            </a:r>
            <a:r>
              <a:rPr lang="de-DE" dirty="0" err="1"/>
              <a:t>Fallzahlen_kumulativ_Datum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0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1384875"/>
            <a:ext cx="8752360" cy="4355538"/>
          </a:xfrm>
          <a:prstGeom prst="rect">
            <a:avLst/>
          </a:prstGeom>
          <a:solidFill>
            <a:srgbClr val="006EC7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384300"/>
            <a:ext cx="3319463" cy="4356100"/>
          </a:xfrm>
        </p:spPr>
        <p:txBody>
          <a:bodyPr/>
          <a:lstStyle/>
          <a:p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3" name="Bild 12" descr="RKI-Logo_RGB_P300C.tif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PPT_Background_4zu3_RBGN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" y="1384875"/>
            <a:ext cx="8746484" cy="4358640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 userDrawn="1"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2" name="Bild 11" descr="RKI-Logo_RGB_P300C.tif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quarter" idx="13"/>
          </p:nvPr>
        </p:nvSpPr>
        <p:spPr>
          <a:xfrm>
            <a:off x="457199" y="1155700"/>
            <a:ext cx="8092593" cy="53022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606442" y="1155699"/>
            <a:ext cx="3943350" cy="52959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4"/>
          </p:nvPr>
        </p:nvSpPr>
        <p:spPr>
          <a:xfrm>
            <a:off x="454844" y="1155699"/>
            <a:ext cx="3943350" cy="5295901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045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199" y="1155700"/>
            <a:ext cx="8092593" cy="530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5" y="6622713"/>
            <a:ext cx="1860421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r>
              <a:rPr lang="de-DE"/>
              <a:t>09.12.2020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1" y="6622713"/>
            <a:ext cx="5182675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52920" y="6622713"/>
            <a:ext cx="496872" cy="195750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ctr">
              <a:defRPr sz="1200">
                <a:solidFill>
                  <a:srgbClr val="006EC7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2594239" y="6628377"/>
            <a:ext cx="0" cy="229623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>
            <a:off x="457200" y="6622713"/>
            <a:ext cx="0" cy="23528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564139" y="6636373"/>
            <a:ext cx="0" cy="22162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 14" descr="RKI-Logo_RGB_P300C.tif"/>
          <p:cNvPicPr>
            <a:picLocks noChangeAspect="1"/>
          </p:cNvPicPr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23" y="182309"/>
            <a:ext cx="1656184" cy="480392"/>
          </a:xfrm>
          <a:prstGeom prst="rect">
            <a:avLst/>
          </a:prstGeom>
        </p:spPr>
      </p:pic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3D4E5546-5335-5647-A96F-CE3BCF4D161A}"/>
              </a:ext>
            </a:extLst>
          </p:cNvPr>
          <p:cNvCxnSpPr/>
          <p:nvPr userDrawn="1"/>
        </p:nvCxnSpPr>
        <p:spPr>
          <a:xfrm>
            <a:off x="8045635" y="6636373"/>
            <a:ext cx="0" cy="221627"/>
          </a:xfrm>
          <a:prstGeom prst="line">
            <a:avLst/>
          </a:prstGeom>
          <a:ln w="6350">
            <a:solidFill>
              <a:srgbClr val="006E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61" r:id="rId5"/>
    <p:sldLayoutId id="2147483655" r:id="rId6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06EC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7439" y="597446"/>
            <a:ext cx="8670471" cy="1292662"/>
          </a:xfrm>
          <a:solidFill>
            <a:srgbClr val="045AA6"/>
          </a:solidFill>
        </p:spPr>
        <p:txBody>
          <a:bodyPr/>
          <a:lstStyle/>
          <a:p>
            <a:r>
              <a:rPr lang="de-DE" sz="2800" dirty="0">
                <a:solidFill>
                  <a:schemeClr val="bg1"/>
                </a:solidFill>
              </a:rPr>
              <a:t>COVID-19: 		Lage National, 16.12.2020</a:t>
            </a:r>
            <a:br>
              <a:rPr lang="de-DE" sz="2800" dirty="0">
                <a:solidFill>
                  <a:schemeClr val="bg1"/>
                </a:solidFill>
              </a:rPr>
            </a:b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Informationen für den Krisenstab</a:t>
            </a: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70265"/>
              </p:ext>
            </p:extLst>
          </p:nvPr>
        </p:nvGraphicFramePr>
        <p:xfrm>
          <a:off x="217439" y="2004786"/>
          <a:ext cx="8659861" cy="2805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7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1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910">
                <a:tc>
                  <a:txBody>
                    <a:bodyPr/>
                    <a:lstStyle/>
                    <a:p>
                      <a:pPr algn="l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Datenstand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Anzahl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Änderung zum Vortag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Inzidenz </a:t>
                      </a: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(Fälle/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100.000 </a:t>
                      </a:r>
                      <a:r>
                        <a:rPr lang="de-DE" sz="1800" b="1" dirty="0" err="1">
                          <a:solidFill>
                            <a:schemeClr val="bg1"/>
                          </a:solidFill>
                        </a:rPr>
                        <a:t>Einw</a:t>
                      </a:r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.)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910">
                <a:tc>
                  <a:txBody>
                    <a:bodyPr/>
                    <a:lstStyle/>
                    <a:p>
                      <a:pPr algn="l"/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16.12.2020; 0:00 Uhr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Ganze Zahl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Prozent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Bestätigte Fälle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1.379.238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+27.728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+2,1%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1.658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Verstorbene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23.427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    + 952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+4,2%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de-D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28,2</a:t>
                      </a:r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Anteil Verstorbene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1,7%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Genesene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ca. 1.025.000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23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7-Tage-Inzidenz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  <a:r>
                        <a:rPr lang="de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716166"/>
              </p:ext>
            </p:extLst>
          </p:nvPr>
        </p:nvGraphicFramePr>
        <p:xfrm>
          <a:off x="265066" y="4960166"/>
          <a:ext cx="3087734" cy="1614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099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DIVI</a:t>
                      </a:r>
                    </a:p>
                    <a:p>
                      <a:pPr algn="l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Datenstand</a:t>
                      </a:r>
                    </a:p>
                    <a:p>
                      <a:pPr algn="l"/>
                      <a:r>
                        <a:rPr lang="de-DE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15.12.2020</a:t>
                      </a:r>
                    </a:p>
                  </a:txBody>
                  <a:tcPr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Anzahl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Änderung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zum Vortag</a:t>
                      </a:r>
                    </a:p>
                  </a:txBody>
                  <a:tcPr anchor="ctr">
                    <a:solidFill>
                      <a:srgbClr val="045A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182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Aktuell 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4.735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+65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182">
                <a:tc>
                  <a:txBody>
                    <a:bodyPr/>
                    <a:lstStyle/>
                    <a:p>
                      <a:pPr algn="l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Invasiv beatmet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2.679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+11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Inhaltsplatzhalter 1"/>
          <p:cNvSpPr>
            <a:spLocks noGrp="1"/>
          </p:cNvSpPr>
          <p:nvPr>
            <p:ph sz="quarter" idx="13"/>
          </p:nvPr>
        </p:nvSpPr>
        <p:spPr>
          <a:xfrm>
            <a:off x="3771900" y="4126359"/>
            <a:ext cx="5116010" cy="205358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72000" indent="0">
              <a:spcBef>
                <a:spcPts val="600"/>
              </a:spcBef>
              <a:buNone/>
            </a:pPr>
            <a:r>
              <a:rPr lang="de-DE" sz="1600" b="1" dirty="0"/>
              <a:t>Schätzung der Reproduktionszahl (R)</a:t>
            </a:r>
          </a:p>
          <a:p>
            <a:r>
              <a:rPr lang="de-DE" sz="1400" b="1" dirty="0">
                <a:solidFill>
                  <a:srgbClr val="045AA6"/>
                </a:solidFill>
              </a:rPr>
              <a:t>Schätzung der Reproduktionszahl (4-Tage-R):  </a:t>
            </a: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FF0000"/>
                </a:solidFill>
              </a:rPr>
              <a:t>16.12.2020: 0,88 (95%-Prädiktionsintervall: 0,74 – 1,04)</a:t>
            </a: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045AA6"/>
                </a:solidFill>
              </a:rPr>
              <a:t>15.12.2020:  0,95 </a:t>
            </a:r>
            <a:r>
              <a:rPr lang="sv-SE" sz="1400" b="1" dirty="0">
                <a:solidFill>
                  <a:srgbClr val="045AA6"/>
                </a:solidFill>
              </a:rPr>
              <a:t>(95%-Prädiktionsintervall: 0,83 – 1,09)</a:t>
            </a:r>
          </a:p>
          <a:p>
            <a:pPr>
              <a:spcBef>
                <a:spcPts val="300"/>
              </a:spcBef>
              <a:tabLst>
                <a:tab pos="1704975" algn="l"/>
              </a:tabLst>
            </a:pPr>
            <a:r>
              <a:rPr lang="de-DE" sz="1600" b="1" dirty="0">
                <a:solidFill>
                  <a:srgbClr val="045AA6"/>
                </a:solidFill>
              </a:rPr>
              <a:t>Schätzung eines stabileren R (7-Tage-R):</a:t>
            </a: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FF0000"/>
                </a:solidFill>
              </a:rPr>
              <a:t>16.12.2020: 0</a:t>
            </a:r>
            <a:r>
              <a:rPr lang="sv-SE" sz="1400" b="1" dirty="0">
                <a:solidFill>
                  <a:srgbClr val="FF0000"/>
                </a:solidFill>
              </a:rPr>
              <a:t>,98 (95%- Prädiktionsintervall: 0,90 -1,06)</a:t>
            </a:r>
            <a:endParaRPr lang="de-DE" sz="1400" b="1" dirty="0">
              <a:solidFill>
                <a:srgbClr val="FF0000"/>
              </a:solidFill>
            </a:endParaRPr>
          </a:p>
          <a:p>
            <a:pPr lvl="1">
              <a:spcBef>
                <a:spcPts val="300"/>
              </a:spcBef>
              <a:tabLst>
                <a:tab pos="1704975" algn="l"/>
              </a:tabLst>
            </a:pPr>
            <a:r>
              <a:rPr lang="de-DE" sz="1400" b="1" dirty="0">
                <a:solidFill>
                  <a:srgbClr val="045AA6"/>
                </a:solidFill>
              </a:rPr>
              <a:t>15.12.2020: 0, 98 </a:t>
            </a:r>
            <a:r>
              <a:rPr lang="sv-SE" sz="1400" b="1" dirty="0">
                <a:solidFill>
                  <a:srgbClr val="045AA6"/>
                </a:solidFill>
              </a:rPr>
              <a:t>(95% Prädiktionsintervall: 0,91 – 1,05)</a:t>
            </a:r>
            <a:endParaRPr lang="de-DE" sz="1400" b="1" dirty="0">
              <a:solidFill>
                <a:srgbClr val="045AA6"/>
              </a:solidFill>
            </a:endParaRPr>
          </a:p>
          <a:p>
            <a:endParaRPr lang="de-DE" sz="1600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A43E59E5-73EB-472C-B79F-9C0D8C71EA4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64825" y="6622713"/>
            <a:ext cx="1860421" cy="195750"/>
          </a:xfrm>
        </p:spPr>
        <p:txBody>
          <a:bodyPr/>
          <a:lstStyle/>
          <a:p>
            <a:r>
              <a:rPr lang="de-DE" dirty="0"/>
              <a:t>16.12.2020</a:t>
            </a:r>
          </a:p>
        </p:txBody>
      </p:sp>
    </p:spTree>
    <p:extLst>
      <p:ext uri="{BB962C8B-B14F-4D97-AF65-F5344CB8AC3E}">
        <p14:creationId xmlns:p14="http://schemas.microsoft.com/office/powerpoint/2010/main" val="1283494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16.12.2020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47311" y="103483"/>
            <a:ext cx="6114342" cy="553998"/>
          </a:xfrm>
          <a:prstGeom prst="rect">
            <a:avLst/>
          </a:prstGeom>
          <a:solidFill>
            <a:srgbClr val="045AA6"/>
          </a:solidFill>
        </p:spPr>
        <p:txBody>
          <a:bodyPr vert="horz" wrap="square" lIns="7200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7-Tage-Inzidenz der Bundesländer nach Berichtsdatum </a:t>
            </a:r>
            <a:r>
              <a:rPr lang="de-DE" sz="1600" dirty="0">
                <a:solidFill>
                  <a:schemeClr val="bg1"/>
                </a:solidFill>
              </a:rPr>
              <a:t>(Datenstand 16.12.2020 0:00 Uhr)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A920736-26C0-4D4D-B905-DC0A9D41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1148"/>
            <a:ext cx="9144000" cy="46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45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16.12.2020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36765" y="166413"/>
            <a:ext cx="6784521" cy="692497"/>
          </a:xfrm>
          <a:prstGeom prst="rect">
            <a:avLst/>
          </a:prstGeom>
          <a:solidFill>
            <a:srgbClr val="045AA6"/>
          </a:solidFill>
        </p:spPr>
        <p:txBody>
          <a:bodyPr vert="horz" lIns="7200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Geografische Verteilung in Deutschland: 7-Tage-Inzidenz</a:t>
            </a:r>
          </a:p>
          <a:p>
            <a:pPr>
              <a:spcBef>
                <a:spcPts val="600"/>
              </a:spcBef>
            </a:pPr>
            <a:r>
              <a:rPr lang="de-DE" sz="2000" dirty="0">
                <a:solidFill>
                  <a:schemeClr val="bg1"/>
                </a:solidFill>
              </a:rPr>
              <a:t>N=149.551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495752"/>
              </p:ext>
            </p:extLst>
          </p:nvPr>
        </p:nvGraphicFramePr>
        <p:xfrm>
          <a:off x="236765" y="847750"/>
          <a:ext cx="6784521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3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0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958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&gt;25-50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47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&gt;50-100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66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&gt;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100-250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LK </a:t>
                      </a:r>
                      <a:r>
                        <a:rPr lang="de-DE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mit 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7-Tages-Inzidenz  &gt;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</a:rPr>
                        <a:t>250-500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 Fälle/100.000 </a:t>
                      </a:r>
                      <a:r>
                        <a:rPr lang="de-DE" sz="1400" dirty="0" err="1">
                          <a:solidFill>
                            <a:schemeClr val="tx1"/>
                          </a:solidFill>
                        </a:rPr>
                        <a:t>Einw</a:t>
                      </a: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de-DE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r"/>
                      <a:r>
                        <a:rPr lang="de-DE" sz="1400" dirty="0"/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dirty="0"/>
                        <a:t>LK mit 7-Tages-Inzidenz </a:t>
                      </a:r>
                      <a:r>
                        <a:rPr lang="de-DE" sz="1400" b="1" dirty="0"/>
                        <a:t>&gt;500-1000</a:t>
                      </a:r>
                      <a:r>
                        <a:rPr lang="de-DE" sz="1400" dirty="0"/>
                        <a:t> Fälle/100.000 </a:t>
                      </a:r>
                      <a:r>
                        <a:rPr lang="de-DE" sz="1400" dirty="0" err="1"/>
                        <a:t>Einw</a:t>
                      </a:r>
                      <a:r>
                        <a:rPr lang="de-DE" sz="1400" dirty="0"/>
                        <a:t>.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338479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69865547-C747-4F62-9263-C046B56C5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83" y="2343860"/>
            <a:ext cx="6106510" cy="431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91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74F4E8C-8C68-4FD2-BE44-54F5BB1CB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92697"/>
            <a:ext cx="8486775" cy="677108"/>
          </a:xfrm>
        </p:spPr>
        <p:txBody>
          <a:bodyPr/>
          <a:lstStyle/>
          <a:p>
            <a:r>
              <a:rPr lang="de-DE" dirty="0"/>
              <a:t>7-Tage-Inzidenz der COVID-19-Fälle nach Altersgruppe und Meldewoche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59D47F-5DCE-4E1B-BE2E-5630FA0B1E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Calibri"/>
              </a:rPr>
              <a:t>16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.12.2020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4D4067-7F5D-4DD5-BEF1-51F41A6CE59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7BC922-0B1B-4697-B245-642CEBA80C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A217B-ED1C-D84B-8478-63C77FA7961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A57A719-7B43-4239-B13C-0CB5E4E4F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73" y="1691639"/>
            <a:ext cx="8858301" cy="383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6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C1EFD1-D686-4274-A652-BF4AFD01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1015663"/>
          </a:xfrm>
        </p:spPr>
        <p:txBody>
          <a:bodyPr/>
          <a:lstStyle/>
          <a:p>
            <a:r>
              <a:rPr lang="de-DE" dirty="0"/>
              <a:t>COVID-19-Fälle nach Geschlecht sowie Anteil Hospitalisierung und Verstorbener für die Meldewochen KW 37 – 50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4572E6-814E-46C8-8266-B189440ADB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Calibri"/>
              </a:rPr>
              <a:t>16.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C9BD34-7FB4-4746-8127-6B403BAB520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662D14-81FA-44BF-A0B1-ABF74D48F21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A217B-ED1C-D84B-8478-63C77FA7961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4AB7870-B041-4781-BBDD-C2A06F139653}"/>
              </a:ext>
            </a:extLst>
          </p:cNvPr>
          <p:cNvSpPr/>
          <p:nvPr/>
        </p:nvSpPr>
        <p:spPr>
          <a:xfrm>
            <a:off x="377417" y="5896728"/>
            <a:ext cx="8529024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45AA6"/>
                </a:solidFill>
                <a:effectLst/>
                <a:uLnTx/>
                <a:uFillTx/>
                <a:latin typeface="Calibri" panose="020F0502020204030204" pitchFamily="34" charset="0"/>
                <a:ea typeface="MS Mincho"/>
                <a:cs typeface="Arial" panose="020B0604020202020204" pitchFamily="34" charset="0"/>
              </a:rPr>
              <a:t>*Anteil Verstorbene aus KW 48-50 noch nicht aussagekräftig, da Ausgang der Erkrankungen in diesen Wochen noch unklar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/>
              <a:cs typeface="Arial" panose="020B0604020202020204" pitchFamily="34" charset="0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48C86BAB-05D2-4C3C-BF67-EEB27B337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365367"/>
              </p:ext>
            </p:extLst>
          </p:nvPr>
        </p:nvGraphicFramePr>
        <p:xfrm>
          <a:off x="118782" y="1481580"/>
          <a:ext cx="8906436" cy="4288602"/>
        </p:xfrm>
        <a:graphic>
          <a:graphicData uri="http://schemas.openxmlformats.org/drawingml/2006/table">
            <a:tbl>
              <a:tblPr/>
              <a:tblGrid>
                <a:gridCol w="354184">
                  <a:extLst>
                    <a:ext uri="{9D8B030D-6E8A-4147-A177-3AD203B41FA5}">
                      <a16:colId xmlns:a16="http://schemas.microsoft.com/office/drawing/2014/main" val="1033639530"/>
                    </a:ext>
                  </a:extLst>
                </a:gridCol>
                <a:gridCol w="583324">
                  <a:extLst>
                    <a:ext uri="{9D8B030D-6E8A-4147-A177-3AD203B41FA5}">
                      <a16:colId xmlns:a16="http://schemas.microsoft.com/office/drawing/2014/main" val="4282595625"/>
                    </a:ext>
                  </a:extLst>
                </a:gridCol>
                <a:gridCol w="756744">
                  <a:extLst>
                    <a:ext uri="{9D8B030D-6E8A-4147-A177-3AD203B41FA5}">
                      <a16:colId xmlns:a16="http://schemas.microsoft.com/office/drawing/2014/main" val="1382151250"/>
                    </a:ext>
                  </a:extLst>
                </a:gridCol>
                <a:gridCol w="567559">
                  <a:extLst>
                    <a:ext uri="{9D8B030D-6E8A-4147-A177-3AD203B41FA5}">
                      <a16:colId xmlns:a16="http://schemas.microsoft.com/office/drawing/2014/main" val="9698269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56578994"/>
                    </a:ext>
                  </a:extLst>
                </a:gridCol>
                <a:gridCol w="898635">
                  <a:extLst>
                    <a:ext uri="{9D8B030D-6E8A-4147-A177-3AD203B41FA5}">
                      <a16:colId xmlns:a16="http://schemas.microsoft.com/office/drawing/2014/main" val="2123437081"/>
                    </a:ext>
                  </a:extLst>
                </a:gridCol>
                <a:gridCol w="1072055">
                  <a:extLst>
                    <a:ext uri="{9D8B030D-6E8A-4147-A177-3AD203B41FA5}">
                      <a16:colId xmlns:a16="http://schemas.microsoft.com/office/drawing/2014/main" val="3645551707"/>
                    </a:ext>
                  </a:extLst>
                </a:gridCol>
                <a:gridCol w="1024758">
                  <a:extLst>
                    <a:ext uri="{9D8B030D-6E8A-4147-A177-3AD203B41FA5}">
                      <a16:colId xmlns:a16="http://schemas.microsoft.com/office/drawing/2014/main" val="3830598381"/>
                    </a:ext>
                  </a:extLst>
                </a:gridCol>
                <a:gridCol w="882869">
                  <a:extLst>
                    <a:ext uri="{9D8B030D-6E8A-4147-A177-3AD203B41FA5}">
                      <a16:colId xmlns:a16="http://schemas.microsoft.com/office/drawing/2014/main" val="995838281"/>
                    </a:ext>
                  </a:extLst>
                </a:gridCol>
                <a:gridCol w="835573">
                  <a:extLst>
                    <a:ext uri="{9D8B030D-6E8A-4147-A177-3AD203B41FA5}">
                      <a16:colId xmlns:a16="http://schemas.microsoft.com/office/drawing/2014/main" val="1613856068"/>
                    </a:ext>
                  </a:extLst>
                </a:gridCol>
                <a:gridCol w="731332">
                  <a:extLst>
                    <a:ext uri="{9D8B030D-6E8A-4147-A177-3AD203B41FA5}">
                      <a16:colId xmlns:a16="http://schemas.microsoft.com/office/drawing/2014/main" val="3222174251"/>
                    </a:ext>
                  </a:extLst>
                </a:gridCol>
                <a:gridCol w="742203">
                  <a:extLst>
                    <a:ext uri="{9D8B030D-6E8A-4147-A177-3AD203B41FA5}">
                      <a16:colId xmlns:a16="http://schemas.microsoft.com/office/drawing/2014/main" val="710593429"/>
                    </a:ext>
                  </a:extLst>
                </a:gridCol>
              </a:tblGrid>
              <a:tr h="105381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KW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Fälle gesamt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Mittelwert Alter (Jahre)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Männer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Frauen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Anzahl mit Angaben zu Symptomen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Anteil keine, bzw. keine für COVID-19 bedeutsamen Symptome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Anzahl mit Angaben zur Hospitalisierung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Anzahl hospitalisiert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Anteil hospitalisiert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Anzahl Verstorben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Anteil Verstorben</a:t>
                      </a:r>
                    </a:p>
                  </a:txBody>
                  <a:tcPr marL="8430" marR="8430" marT="8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048030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463569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10979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071817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910033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20.447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836355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32.137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43528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74.757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53.487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622286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111.134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65.787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76.141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2743719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125.742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72.777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3444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127.759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72.745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83.596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761999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128.472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73.756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83.009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913527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123.366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68.322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78.213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1,57%*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247926"/>
                  </a:ext>
                </a:extLst>
              </a:tr>
              <a:tr h="23287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128.163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68.034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1,12%*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300085"/>
                  </a:ext>
                </a:extLst>
              </a:tr>
              <a:tr h="20743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151.864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67.560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82.450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0,43%*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601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3161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97F7F98-D789-4C4E-B211-9A1AE648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54" y="185141"/>
            <a:ext cx="8092592" cy="1015663"/>
          </a:xfrm>
        </p:spPr>
        <p:txBody>
          <a:bodyPr/>
          <a:lstStyle/>
          <a:p>
            <a:r>
              <a:rPr lang="de-DE" dirty="0"/>
              <a:t>COVID-19 Fälle und Anteil der Verstorbenen sowie Anteil der Hospitalisierten und COVID-19 Fälle mit für COVID-19 relevanten Symptomen nach Meldewoche (bis einschl. KW50)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61E3CF-E0D6-40CA-B342-6220D019E0C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16.12.2020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EC939C-6457-4509-B911-D6099A04F9B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D36935-9066-4114-9E99-CC16E2D448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ECD630-75D7-4722-9F28-D93FB158C42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67" y="1428689"/>
            <a:ext cx="6815553" cy="4966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2893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6C964CA-2E23-4D8F-8EF3-B79128286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092592" cy="338554"/>
          </a:xfrm>
        </p:spPr>
        <p:txBody>
          <a:bodyPr/>
          <a:lstStyle/>
          <a:p>
            <a:r>
              <a:rPr lang="de-DE" dirty="0"/>
              <a:t>Anzahl COVID-19-Todesfälle nach Sterbewoche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D20173-908E-4ABD-9F97-3E6FBBC9E9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16.12.2020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AE5038-9B3D-453A-8ADB-B289101D84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2DA4AD-EB75-4984-9B26-132C9D30AA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A217B-ED1C-D84B-8478-63C77FA7961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6EC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6EC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026C71A-E3B8-4901-B08C-4B7671A8D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27" y="1359228"/>
            <a:ext cx="8400731" cy="443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88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</Words>
  <Application>Microsoft Office PowerPoint</Application>
  <PresentationFormat>Bildschirmpräsentation (4:3)</PresentationFormat>
  <Paragraphs>260</Paragraphs>
  <Slides>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Arial</vt:lpstr>
      <vt:lpstr>Calibri</vt:lpstr>
      <vt:lpstr>MS Mincho</vt:lpstr>
      <vt:lpstr>MS Mincho</vt:lpstr>
      <vt:lpstr>Wingdings</vt:lpstr>
      <vt:lpstr>Office-Design</vt:lpstr>
      <vt:lpstr>COVID-19:   Lage National, 16.12.2020  Informationen für den Krisenstab</vt:lpstr>
      <vt:lpstr>PowerPoint-Präsentation</vt:lpstr>
      <vt:lpstr>PowerPoint-Präsentation</vt:lpstr>
      <vt:lpstr>7-Tage-Inzidenz der COVID-19-Fälle nach Altersgruppe und Meldewoche </vt:lpstr>
      <vt:lpstr>COVID-19-Fälle nach Geschlecht sowie Anteil Hospitalisierung und Verstorbener für die Meldewochen KW 37 – 50 </vt:lpstr>
      <vt:lpstr>COVID-19 Fälle und Anteil der Verstorbenen sowie Anteil der Hospitalisierten und COVID-19 Fälle mit für COVID-19 relevanten Symptomen nach Meldewoche (bis einschl. KW50)</vt:lpstr>
      <vt:lpstr>Anzahl COVID-19-Todesfälle nach Sterbewoche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Preußel, Karina</cp:lastModifiedBy>
  <cp:revision>2954</cp:revision>
  <cp:lastPrinted>2020-08-31T05:46:37Z</cp:lastPrinted>
  <dcterms:created xsi:type="dcterms:W3CDTF">2015-11-02T12:29:13Z</dcterms:created>
  <dcterms:modified xsi:type="dcterms:W3CDTF">2020-12-23T08:12:57Z</dcterms:modified>
</cp:coreProperties>
</file>