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76" r:id="rId2"/>
    <p:sldId id="588" r:id="rId3"/>
    <p:sldId id="608" r:id="rId4"/>
    <p:sldId id="578" r:id="rId5"/>
    <p:sldId id="626" r:id="rId6"/>
    <p:sldId id="587" r:id="rId7"/>
    <p:sldId id="611" r:id="rId8"/>
    <p:sldId id="612" r:id="rId9"/>
    <p:sldId id="628" r:id="rId10"/>
    <p:sldId id="593" r:id="rId11"/>
    <p:sldId id="627" r:id="rId12"/>
    <p:sldId id="623" r:id="rId13"/>
    <p:sldId id="625" r:id="rId14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6" clrIdx="3"/>
  <p:cmAuthor id="4" name="Tolksdorf, Kristin" initials="TK" lastIdx="1" clrIdx="4"/>
  <p:cmAuthor id="5" name="Preuß, Ute" initials="PU" lastIdx="29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66A8DD"/>
    <a:srgbClr val="006EC7"/>
    <a:srgbClr val="D0D8E8"/>
    <a:srgbClr val="E9EDF4"/>
    <a:srgbClr val="367BB8"/>
    <a:srgbClr val="338BD2"/>
    <a:srgbClr val="4D8AD2"/>
    <a:srgbClr val="0DE3A1"/>
    <a:srgbClr val="80A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5" autoAdjust="0"/>
    <p:restoredTop sz="83636" autoAdjust="0"/>
  </p:normalViewPr>
  <p:slideViewPr>
    <p:cSldViewPr snapToGrid="0" snapToObjects="1">
      <p:cViewPr varScale="1">
        <p:scale>
          <a:sx n="72" d="100"/>
          <a:sy n="72" d="100"/>
        </p:scale>
        <p:origin x="1781" y="67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16.12.2020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16.12.2020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Absolute Anzahl der COVID-19-Fälle mit SARI im Sentinel: Auswahl wie im Wochenbericht (nur entlassene Fälle mit max. Verweildauer 1 Woche)</a:t>
            </a:r>
          </a:p>
          <a:p>
            <a:r>
              <a:rPr lang="de-DE" b="1" dirty="0"/>
              <a:t>Schwankende Zahlen in den AG 35-59 und 60-79, eher stabil seit KW 46</a:t>
            </a:r>
          </a:p>
          <a:p>
            <a:r>
              <a:rPr lang="de-DE" b="1" dirty="0"/>
              <a:t>bei 80+ unverändert hoch mit weiter steigender Zahl an COVID-19-Fällen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941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Absolute Anzahl der COVID-19-Fälle mit SARI im Sentinel: alle Fälle, inkl. Liegende (noch vorläufige Diagnosen und noch nicht vollständig)</a:t>
            </a:r>
          </a:p>
          <a:p>
            <a:r>
              <a:rPr lang="de-DE" dirty="0"/>
              <a:t>-</a:t>
            </a:r>
            <a:r>
              <a:rPr lang="de-DE" b="1" dirty="0"/>
              <a:t>leichter Rückgang in AG 80+ , weiterer Anstieg in G 60-79 (Daten von noch liegenden Fällen, eher unvollständiger)</a:t>
            </a:r>
          </a:p>
          <a:p>
            <a:r>
              <a:rPr lang="de-DE" b="1" dirty="0"/>
              <a:t>-leichter Rückgang in AG 35-59 Jahre in den letzten Wochen zu sehen, ebenfalls in der AG 15-34; allerdings nur sehr leicht, bleibt trotzdem </a:t>
            </a:r>
            <a:r>
              <a:rPr lang="de-DE" b="1"/>
              <a:t>noch auf hohem Niveau </a:t>
            </a:r>
            <a:endParaRPr lang="de-DE" b="1" dirty="0"/>
          </a:p>
          <a:p>
            <a:r>
              <a:rPr lang="de-DE" dirty="0"/>
              <a:t>Insgesamt ist das Bild aber ähnlich wie bei den eingeschränkten Daten, allerdings haben in dieser Darstellung (alle Fälle) die Fälle aus der Altersgruppe 35-59 Jahre weniger Gewicht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3235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8321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Rückgang der SARI-Fallzahlen in der Altersgruppe 35-59 Jahre , Anstieg in der Altersgruppe 0-4 Jahre</a:t>
            </a:r>
          </a:p>
          <a:p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generell aber seit einigen Wochen relativ stabil bzw. pendelt auf hohem Niveau (über 35 Jahre) oder niedrigen Niveau (unter 15 Jahre)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Altersgruppen der Kinder unter 15 Jahre immer noch niedriger als üblich um diese Jahreszeit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Altersgruppen 35-59 Jahre und 60-79 Jahre liegen deutlich höher als in den Vorsaisons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AG 60-79 stabil auf hohem Niveau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AG 60-79 stabil auf hohem Niveau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9361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Anteil COVID-19 Patienten an SARI stabilisiert sich auf hohem Niveau, liegt aktuell bei 60 %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Ergebnisse der </a:t>
            </a:r>
            <a:br>
              <a:rPr lang="de-DE" dirty="0"/>
            </a:br>
            <a:r>
              <a:rPr lang="de-DE" dirty="0"/>
              <a:t>syndromischen Surveillance akuter Atemwegserkrankungen</a:t>
            </a:r>
            <a:br>
              <a:rPr lang="de-DE" dirty="0"/>
            </a:br>
            <a:br>
              <a:rPr lang="de-DE" dirty="0"/>
            </a:br>
            <a:r>
              <a:rPr lang="de-DE" sz="1800" b="0" dirty="0"/>
              <a:t>GrippeWeb, </a:t>
            </a:r>
            <a:br>
              <a:rPr lang="de-DE" sz="1800" b="0" dirty="0"/>
            </a:br>
            <a:r>
              <a:rPr lang="de-DE" sz="1800" b="0" dirty="0"/>
              <a:t>Arbeitsgemeinschaft Influenza,</a:t>
            </a:r>
            <a:br>
              <a:rPr lang="de-DE" sz="1800" b="0" dirty="0"/>
            </a:br>
            <a:r>
              <a:rPr lang="de-DE" sz="1800" b="0" dirty="0"/>
              <a:t>ICOSARI</a:t>
            </a:r>
            <a:br>
              <a:rPr lang="de-DE" sz="1800" b="0" dirty="0"/>
            </a:br>
            <a:r>
              <a:rPr lang="de-DE" sz="1800" b="0" dirty="0"/>
              <a:t>Datenstand  15.12.2020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15874" r="17500" b="9364"/>
          <a:stretch/>
        </p:blipFill>
        <p:spPr bwMode="auto">
          <a:xfrm>
            <a:off x="293916" y="2170590"/>
            <a:ext cx="3235382" cy="282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564826" y="692696"/>
            <a:ext cx="8378006" cy="800438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sowie </a:t>
            </a:r>
          </a:p>
          <a:p>
            <a:pPr algn="ctr"/>
            <a:r>
              <a:rPr lang="de-DE" dirty="0"/>
              <a:t>Anteil SARI-Fälle mit COVID-Diagnose bis zur 49. KW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15.12.2020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F75579A-68B5-46DA-83DC-3BFA2EF95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82997" y="1493134"/>
            <a:ext cx="8378006" cy="48182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3056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B84701F-0F7B-4731-A7EB-A1838E70F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15.12.2020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38199FD-D7AD-49A0-BF51-2CB87EEA9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26CB91-7EA5-489E-BBEC-693C84F12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0AA76473-7BD8-47C4-8BE3-32146C7DE24C}"/>
              </a:ext>
            </a:extLst>
          </p:cNvPr>
          <p:cNvSpPr txBox="1">
            <a:spLocks/>
          </p:cNvSpPr>
          <p:nvPr/>
        </p:nvSpPr>
        <p:spPr>
          <a:xfrm>
            <a:off x="31324" y="651844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Anteil COVID-SARI-Fälle (J09 – J22) 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5CB99F11-C317-4683-8874-2E54B30C5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6" y="1678353"/>
            <a:ext cx="9002454" cy="397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23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31324" y="651844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COVID-SARI-Fälle (J09 – J22) bis zur 49. KW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15.12.2020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1324" y="1540933"/>
            <a:ext cx="9112674" cy="455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F27A04A1-B53B-4F4E-866F-39BFAAFDECA5}"/>
              </a:ext>
            </a:extLst>
          </p:cNvPr>
          <p:cNvCxnSpPr>
            <a:cxnSpLocks/>
          </p:cNvCxnSpPr>
          <p:nvPr/>
        </p:nvCxnSpPr>
        <p:spPr>
          <a:xfrm flipH="1" flipV="1">
            <a:off x="8591892" y="2637694"/>
            <a:ext cx="224985" cy="527538"/>
          </a:xfrm>
          <a:prstGeom prst="straightConnector1">
            <a:avLst/>
          </a:prstGeom>
          <a:ln w="412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229E076F-6AE9-4293-B47F-775877271A0E}"/>
              </a:ext>
            </a:extLst>
          </p:cNvPr>
          <p:cNvSpPr txBox="1"/>
          <p:nvPr/>
        </p:nvSpPr>
        <p:spPr>
          <a:xfrm>
            <a:off x="8197266" y="3259723"/>
            <a:ext cx="1256027" cy="338554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de-DE" sz="1600" b="1" dirty="0"/>
              <a:t>80+ Jahre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856627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31324" y="651844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COVID-SARI-Fälle (J09 – J22) bis zur 49. KW</a:t>
            </a:r>
          </a:p>
          <a:p>
            <a:pPr algn="ctr"/>
            <a:r>
              <a:rPr lang="de-DE" dirty="0"/>
              <a:t>alle Fälle, auch noch liegende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15.12.2020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769" y="1563799"/>
            <a:ext cx="9112676" cy="455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5532EB0E-9386-4270-B998-59736F27E63F}"/>
              </a:ext>
            </a:extLst>
          </p:cNvPr>
          <p:cNvCxnSpPr>
            <a:cxnSpLocks/>
          </p:cNvCxnSpPr>
          <p:nvPr/>
        </p:nvCxnSpPr>
        <p:spPr>
          <a:xfrm flipH="1">
            <a:off x="8375630" y="1641681"/>
            <a:ext cx="330493" cy="352907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229E076F-6AE9-4293-B47F-775877271A0E}"/>
              </a:ext>
            </a:extLst>
          </p:cNvPr>
          <p:cNvSpPr txBox="1"/>
          <p:nvPr/>
        </p:nvSpPr>
        <p:spPr>
          <a:xfrm>
            <a:off x="8095940" y="1284617"/>
            <a:ext cx="1256027" cy="34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80+ Jahre</a:t>
            </a:r>
            <a:endParaRPr lang="en-US" sz="1600" b="1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1684C8B-9934-45B7-B53A-24BBF734719E}"/>
              </a:ext>
            </a:extLst>
          </p:cNvPr>
          <p:cNvSpPr txBox="1"/>
          <p:nvPr/>
        </p:nvSpPr>
        <p:spPr>
          <a:xfrm>
            <a:off x="8079738" y="2670826"/>
            <a:ext cx="1256027" cy="34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60-79 Jahre</a:t>
            </a:r>
            <a:endParaRPr lang="en-US" sz="1600" b="1" dirty="0"/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55F93FB9-BF39-4003-80F7-F2CC6422DFA5}"/>
              </a:ext>
            </a:extLst>
          </p:cNvPr>
          <p:cNvCxnSpPr>
            <a:cxnSpLocks/>
          </p:cNvCxnSpPr>
          <p:nvPr/>
        </p:nvCxnSpPr>
        <p:spPr>
          <a:xfrm flipH="1" flipV="1">
            <a:off x="8375630" y="2362244"/>
            <a:ext cx="348324" cy="27317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641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50. KW 2020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15.12.2020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ED340DB-43EA-42B3-8E67-74ADF51E2C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64"/>
          <a:stretch/>
        </p:blipFill>
        <p:spPr>
          <a:xfrm>
            <a:off x="972000" y="1134954"/>
            <a:ext cx="7200000" cy="525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50. KW 2020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15.12.2020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D545014-6F63-4981-B722-4EF044EF9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95" y="1027417"/>
            <a:ext cx="7200000" cy="525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68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27137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bis zur 50. KW 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608423" y="6622713"/>
            <a:ext cx="1860421" cy="195750"/>
          </a:xfrm>
        </p:spPr>
        <p:txBody>
          <a:bodyPr/>
          <a:lstStyle/>
          <a:p>
            <a:r>
              <a:rPr lang="de-DE" dirty="0"/>
              <a:t>Stand: 15.12.2020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86003" y="5495557"/>
            <a:ext cx="837199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 50. KW 2020 bei ca. 1.100 Arzt­konsul­ta­tionen wegen ARE pro 100.000 Einwohner. Auf die Bevölke­rung in Deutschland bezogen entspricht das einer Gesamtzahl von ca. 900.000 Arzt­besuchen wegen akuter Atem­wegs­er­kran­kungen. </a:t>
            </a:r>
          </a:p>
          <a:p>
            <a:pPr algn="ctr"/>
            <a:endParaRPr lang="en-US" sz="14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A83F918-DFC1-4620-838D-96B708384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042987"/>
            <a:ext cx="7200000" cy="442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27137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bis zur 50. KW 2020 nur AG ab 15 Jahre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608423" y="6622713"/>
            <a:ext cx="1860421" cy="195750"/>
          </a:xfrm>
        </p:spPr>
        <p:txBody>
          <a:bodyPr/>
          <a:lstStyle/>
          <a:p>
            <a:r>
              <a:rPr lang="de-DE" dirty="0"/>
              <a:t>Stand: 15.12.2020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CC2BBD6-6A54-47B3-ABCA-B2AA4FFC1954}"/>
              </a:ext>
            </a:extLst>
          </p:cNvPr>
          <p:cNvSpPr txBox="1"/>
          <p:nvPr/>
        </p:nvSpPr>
        <p:spPr>
          <a:xfrm>
            <a:off x="7691120" y="1717040"/>
            <a:ext cx="834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Bayern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B4A13DB-573F-4580-B301-34AA5BAFBF37}"/>
              </a:ext>
            </a:extLst>
          </p:cNvPr>
          <p:cNvSpPr txBox="1"/>
          <p:nvPr/>
        </p:nvSpPr>
        <p:spPr>
          <a:xfrm>
            <a:off x="7630160" y="4769843"/>
            <a:ext cx="1217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Nordrhein-</a:t>
            </a:r>
          </a:p>
          <a:p>
            <a:r>
              <a:rPr lang="de-DE" dirty="0"/>
              <a:t>Westfalen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33B4DC42-7A26-4DAB-8CB1-AD5926870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633" y="3930288"/>
            <a:ext cx="5760000" cy="2684147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2F55F086-3880-47F2-AFCE-AE9E9184C9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633" y="1084319"/>
            <a:ext cx="5760000" cy="2649087"/>
          </a:xfrm>
          <a:prstGeom prst="rect">
            <a:avLst/>
          </a:prstGeom>
        </p:spPr>
      </p:pic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5B778EDF-D1B6-44DB-8707-2E3A9895D3FA}"/>
              </a:ext>
            </a:extLst>
          </p:cNvPr>
          <p:cNvCxnSpPr>
            <a:cxnSpLocks/>
          </p:cNvCxnSpPr>
          <p:nvPr/>
        </p:nvCxnSpPr>
        <p:spPr>
          <a:xfrm>
            <a:off x="1817006" y="5107180"/>
            <a:ext cx="5394911" cy="1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05C3B91D-8A98-41D5-8B45-FDC2DE6D148C}"/>
              </a:ext>
            </a:extLst>
          </p:cNvPr>
          <p:cNvCxnSpPr>
            <a:cxnSpLocks/>
          </p:cNvCxnSpPr>
          <p:nvPr/>
        </p:nvCxnSpPr>
        <p:spPr>
          <a:xfrm>
            <a:off x="1806040" y="1978152"/>
            <a:ext cx="5394911" cy="1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929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5047" y="82112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49. KW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15.12.2020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375DCA1-AD4E-49A9-B034-BE7E4C7D4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3987" y="2061274"/>
            <a:ext cx="8564965" cy="34259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2461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692696"/>
            <a:ext cx="8265713" cy="400219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49. KW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15.12.2020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52208" y="1092915"/>
            <a:ext cx="9170805" cy="550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6025111" y="2339304"/>
            <a:ext cx="2171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Frühjahr/Sommer 2020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79150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692696"/>
            <a:ext cx="8265713" cy="400219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49. KW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15.12.2020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1136313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mit Pfeil 6"/>
          <p:cNvCxnSpPr>
            <a:cxnSpLocks/>
          </p:cNvCxnSpPr>
          <p:nvPr/>
        </p:nvCxnSpPr>
        <p:spPr>
          <a:xfrm flipH="1">
            <a:off x="5201582" y="2797510"/>
            <a:ext cx="798486" cy="7735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6000068" y="2415558"/>
            <a:ext cx="2171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Frühjahr/Sommer 2020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5653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692696"/>
            <a:ext cx="8265713" cy="400219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49. KW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15.12.2020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1136313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mit Pfeil 6"/>
          <p:cNvCxnSpPr>
            <a:cxnSpLocks/>
          </p:cNvCxnSpPr>
          <p:nvPr/>
        </p:nvCxnSpPr>
        <p:spPr>
          <a:xfrm flipH="1">
            <a:off x="5201582" y="2797510"/>
            <a:ext cx="798486" cy="7735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6000068" y="2415558"/>
            <a:ext cx="2171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Frühjahr/Sommer 2020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5369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566</Words>
  <Application>Microsoft Office PowerPoint</Application>
  <PresentationFormat>Bildschirmpräsentation (4:3)</PresentationFormat>
  <Paragraphs>74</Paragraphs>
  <Slides>13</Slides>
  <Notes>11</Notes>
  <HiddenSlides>6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ＭＳ 明朝</vt:lpstr>
      <vt:lpstr>Wingdings</vt:lpstr>
      <vt:lpstr>Office-Design</vt:lpstr>
      <vt:lpstr>Ergebnisse der  syndromischen Surveillance akuter Atemwegserkrankungen  GrippeWeb,  Arbeitsgemeinschaft Influenza, ICOSARI Datenstand  15.12.2020</vt:lpstr>
      <vt:lpstr>GrippeWeb bis zur 50. KW 2020 </vt:lpstr>
      <vt:lpstr>GrippeWeb bis zur 50. KW 2020 </vt:lpstr>
      <vt:lpstr>Arbeitsgemeinschaft Influenza ARE-Konsultationen bis zur 50. KW 2020</vt:lpstr>
      <vt:lpstr>Arbeitsgemeinschaft Influenza ARE-Konsultationen bis zur 50. KW 2020 nur AG ab 15 Jahre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1873</cp:revision>
  <cp:lastPrinted>2020-05-13T06:04:10Z</cp:lastPrinted>
  <dcterms:created xsi:type="dcterms:W3CDTF">2015-11-02T12:29:13Z</dcterms:created>
  <dcterms:modified xsi:type="dcterms:W3CDTF">2020-12-16T09:24:42Z</dcterms:modified>
</cp:coreProperties>
</file>