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265" r:id="rId3"/>
    <p:sldId id="275" r:id="rId4"/>
    <p:sldId id="273" r:id="rId5"/>
    <p:sldId id="274" r:id="rId6"/>
    <p:sldId id="266" r:id="rId7"/>
    <p:sldId id="280" r:id="rId8"/>
  </p:sldIdLst>
  <p:sldSz cx="9144000" cy="5143500" type="screen16x9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86854" autoAdjust="0"/>
  </p:normalViewPr>
  <p:slideViewPr>
    <p:cSldViewPr snapToGrid="0" snapToObjects="1">
      <p:cViewPr>
        <p:scale>
          <a:sx n="100" d="100"/>
          <a:sy n="100" d="100"/>
        </p:scale>
        <p:origin x="1134" y="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16.12.2020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16.12.2020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203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800" b="0" i="0" u="none" strike="noStrike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630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778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3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baseline="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197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240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17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16.12.2020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16.12.2020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Pandemie in Afrika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16.12.2020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Pandemie in Afrika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16.12.2020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Pandemie in Afrika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Pandemie in Afrika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16.12.2020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Pandemie in Afrika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Pandemie in Afrika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Pandemie in Afrika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16.12.2020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Pandemie in Afrika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Pandemieverlauf</a:t>
            </a:r>
            <a:r>
              <a:rPr lang="en-GB" dirty="0"/>
              <a:t> in Afrika</a:t>
            </a: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Dr. Sophie Müller M.Sc. </a:t>
            </a:r>
          </a:p>
          <a:p>
            <a:r>
              <a:rPr lang="de-DE" dirty="0"/>
              <a:t>16.12.2020 Krisenstabsitzung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EEC95E-BE26-44FA-A7FF-62E13E37C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16.12.2020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79EF32-D3DD-4D98-8057-EA1B16C2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/>
          </a:p>
        </p:txBody>
      </p:sp>
      <p:pic>
        <p:nvPicPr>
          <p:cNvPr id="18" name="Bildplatzhalter 17">
            <a:extLst>
              <a:ext uri="{FF2B5EF4-FFF2-40B4-BE49-F238E27FC236}">
                <a16:creationId xmlns:a16="http://schemas.microsoft.com/office/drawing/2014/main" id="{238DFCBB-2F0A-4656-B337-775E4EE522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2995" r="129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457200" y="1353167"/>
            <a:ext cx="3463871" cy="2953399"/>
          </a:xfrm>
        </p:spPr>
        <p:txBody>
          <a:bodyPr>
            <a:normAutofit lnSpcReduction="10000"/>
          </a:bodyPr>
          <a:lstStyle/>
          <a:p>
            <a:r>
              <a:rPr lang="de-DE" dirty="0"/>
              <a:t>2.379.827 Fälle 	</a:t>
            </a:r>
          </a:p>
          <a:p>
            <a:pPr lvl="1"/>
            <a:r>
              <a:rPr lang="de-DE" dirty="0"/>
              <a:t>18% Weltbevölkerung </a:t>
            </a:r>
          </a:p>
          <a:p>
            <a:pPr marL="457200" lvl="1" indent="0">
              <a:buNone/>
            </a:pPr>
            <a:r>
              <a:rPr lang="de-DE" dirty="0"/>
              <a:t>	3,4% weltweiter Fälle</a:t>
            </a:r>
          </a:p>
          <a:p>
            <a:pPr lvl="1"/>
            <a:r>
              <a:rPr lang="de-DE" dirty="0"/>
              <a:t>höchste Inzidenz: 	Südafrika, Libyen, 	Tunesien, Marokko</a:t>
            </a:r>
          </a:p>
          <a:p>
            <a:pPr lvl="1"/>
            <a:endParaRPr lang="de-DE" sz="900" dirty="0"/>
          </a:p>
          <a:p>
            <a:r>
              <a:rPr lang="de-DE" dirty="0"/>
              <a:t>56.334 Tote 	</a:t>
            </a:r>
          </a:p>
          <a:p>
            <a:pPr lvl="1"/>
            <a:r>
              <a:rPr lang="de-DE" dirty="0"/>
              <a:t>3,6% weltweiter Toten	</a:t>
            </a:r>
          </a:p>
          <a:p>
            <a:pPr lvl="1"/>
            <a:r>
              <a:rPr lang="de-DE" dirty="0"/>
              <a:t>CFR: 2,4%</a:t>
            </a:r>
          </a:p>
          <a:p>
            <a:pPr marL="457200" lvl="1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16.12.2020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Pandemie in Afrika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 Zahlen 15/12/2020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C168631C-3E45-47C7-9064-494391F0FBA6}"/>
              </a:ext>
            </a:extLst>
          </p:cNvPr>
          <p:cNvSpPr txBox="1">
            <a:spLocks/>
          </p:cNvSpPr>
          <p:nvPr/>
        </p:nvSpPr>
        <p:spPr>
          <a:xfrm>
            <a:off x="457200" y="4580216"/>
            <a:ext cx="8230712" cy="3875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800" dirty="0"/>
              <a:t>WHO: COVID-19 Weekly </a:t>
            </a:r>
            <a:r>
              <a:rPr lang="de-DE" sz="800" dirty="0" err="1"/>
              <a:t>Epidemiological</a:t>
            </a:r>
            <a:r>
              <a:rPr lang="de-DE" sz="800" dirty="0"/>
              <a:t> Update; ECDC 2020-12-15; </a:t>
            </a:r>
            <a:r>
              <a:rPr lang="de-DE" altLang="de-DE" sz="800" dirty="0">
                <a:latin typeface="Arial Unicode MS"/>
              </a:rPr>
              <a:t>Max Roser, Hannah Ritchie, Esteban Ortiz-</a:t>
            </a:r>
            <a:r>
              <a:rPr lang="de-DE" altLang="de-DE" sz="800" dirty="0" err="1">
                <a:latin typeface="Arial Unicode MS"/>
              </a:rPr>
              <a:t>Ospina</a:t>
            </a:r>
            <a:r>
              <a:rPr lang="de-DE" altLang="de-DE" sz="800" dirty="0">
                <a:latin typeface="Arial Unicode MS"/>
              </a:rPr>
              <a:t> and Joe </a:t>
            </a:r>
            <a:r>
              <a:rPr lang="de-DE" altLang="de-DE" sz="800" dirty="0" err="1">
                <a:latin typeface="Arial Unicode MS"/>
              </a:rPr>
              <a:t>Hasell</a:t>
            </a:r>
            <a:r>
              <a:rPr lang="de-DE" altLang="de-DE" sz="800" dirty="0">
                <a:latin typeface="Arial Unicode MS"/>
              </a:rPr>
              <a:t> (2020) - "Coronavirus </a:t>
            </a:r>
            <a:r>
              <a:rPr lang="de-DE" altLang="de-DE" sz="800" dirty="0" err="1">
                <a:latin typeface="Arial Unicode MS"/>
              </a:rPr>
              <a:t>Pandemic</a:t>
            </a:r>
            <a:r>
              <a:rPr lang="de-DE" altLang="de-DE" sz="800" dirty="0">
                <a:latin typeface="Arial Unicode MS"/>
              </a:rPr>
              <a:t> (COVID-19)"</a:t>
            </a:r>
            <a:r>
              <a:rPr lang="de-DE" altLang="de-DE" sz="500" dirty="0"/>
              <a:t> </a:t>
            </a:r>
            <a:endParaRPr lang="de-DE" altLang="de-DE" sz="1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br>
              <a:rPr lang="de-DE" sz="800" dirty="0"/>
            </a:br>
            <a:endParaRPr lang="de-DE" sz="800" dirty="0"/>
          </a:p>
        </p:txBody>
      </p:sp>
      <p:pic>
        <p:nvPicPr>
          <p:cNvPr id="15" name="Grafik 14" descr="20201215_Weekly_Epi_Update_18.pdf - Mozilla Firefox">
            <a:extLst>
              <a:ext uri="{FF2B5EF4-FFF2-40B4-BE49-F238E27FC236}">
                <a16:creationId xmlns:a16="http://schemas.microsoft.com/office/drawing/2014/main" id="{8877E29A-7873-49E2-AFCF-4AA0C85B36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18" t="17933" r="22638" b="22391"/>
          <a:stretch/>
        </p:blipFill>
        <p:spPr>
          <a:xfrm>
            <a:off x="3702503" y="1329435"/>
            <a:ext cx="5124660" cy="295339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86E8ECF-0C0F-4E96-B150-71F0208A0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503" y="1282046"/>
            <a:ext cx="5286591" cy="302794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81CE5C2-F05F-43F4-9AD0-F1BE06F68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1439" y="833511"/>
            <a:ext cx="5307832" cy="374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ndNote X7 - [My EndNote Library.enl]">
            <a:extLst>
              <a:ext uri="{FF2B5EF4-FFF2-40B4-BE49-F238E27FC236}">
                <a16:creationId xmlns:a16="http://schemas.microsoft.com/office/drawing/2014/main" id="{00D4AA73-460D-4759-A91C-114A568FF3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11" t="40367" r="12789" b="13322"/>
          <a:stretch/>
        </p:blipFill>
        <p:spPr>
          <a:xfrm>
            <a:off x="4572001" y="625330"/>
            <a:ext cx="4572000" cy="3965230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295339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16.12.2020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Pandemie in Afrika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563973"/>
            <a:ext cx="7983646" cy="714291"/>
          </a:xfrm>
        </p:spPr>
        <p:txBody>
          <a:bodyPr/>
          <a:lstStyle/>
          <a:p>
            <a:r>
              <a:rPr lang="de-DE" dirty="0"/>
              <a:t>Hypothesen I -  Untererfassung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795A7ADA-EB38-45D3-96CB-654A842231F1}"/>
              </a:ext>
            </a:extLst>
          </p:cNvPr>
          <p:cNvSpPr txBox="1">
            <a:spLocks/>
          </p:cNvSpPr>
          <p:nvPr/>
        </p:nvSpPr>
        <p:spPr>
          <a:xfrm>
            <a:off x="123987" y="1212370"/>
            <a:ext cx="8315748" cy="318249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Testung:</a:t>
            </a:r>
          </a:p>
          <a:p>
            <a:pPr lvl="1"/>
            <a:r>
              <a:rPr lang="de-DE" dirty="0"/>
              <a:t>&lt; 0,5 Tests / 1.000 Einwohner tgl.</a:t>
            </a:r>
          </a:p>
          <a:p>
            <a:pPr lvl="1"/>
            <a:r>
              <a:rPr lang="de-DE" dirty="0"/>
              <a:t>Länder mit SARS-CoV-2 PCR Kapazität: </a:t>
            </a:r>
          </a:p>
          <a:p>
            <a:pPr marL="457200" lvl="1" indent="0">
              <a:buNone/>
            </a:pPr>
            <a:r>
              <a:rPr lang="de-DE" dirty="0"/>
              <a:t>	02/2020: 2; 11/2020: 43</a:t>
            </a:r>
          </a:p>
          <a:p>
            <a:pPr marL="457200" lvl="1" indent="0">
              <a:buNone/>
            </a:pPr>
            <a:endParaRPr lang="de-DE" sz="900" dirty="0"/>
          </a:p>
          <a:p>
            <a:pPr lvl="1"/>
            <a:r>
              <a:rPr lang="de-DE" dirty="0"/>
              <a:t>Vergleichbare Testzahlen </a:t>
            </a:r>
          </a:p>
          <a:p>
            <a:pPr marL="457200" lvl="1" indent="0">
              <a:buNone/>
            </a:pPr>
            <a:r>
              <a:rPr lang="de-DE" dirty="0"/>
              <a:t>	mit Ländern ähnlicher Pandemiephasen	</a:t>
            </a:r>
          </a:p>
          <a:p>
            <a:pPr lvl="1"/>
            <a:r>
              <a:rPr lang="de-DE" dirty="0"/>
              <a:t>Positivquote 9,8%</a:t>
            </a:r>
          </a:p>
          <a:p>
            <a:pPr lvl="1"/>
            <a:endParaRPr lang="de-DE" dirty="0"/>
          </a:p>
          <a:p>
            <a:r>
              <a:rPr lang="de-DE" dirty="0" err="1"/>
              <a:t>Seroprävalenz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Kenia: 	5% in Blutspendern</a:t>
            </a:r>
          </a:p>
          <a:p>
            <a:pPr marL="457200" lvl="1" indent="0">
              <a:buNone/>
            </a:pPr>
            <a:r>
              <a:rPr lang="de-DE" dirty="0"/>
              <a:t>	= Spanien Mitte Mai: 27.000 Tote 		</a:t>
            </a:r>
          </a:p>
          <a:p>
            <a:pPr lvl="1"/>
            <a:endParaRPr lang="de-DE" dirty="0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C168631C-3E45-47C7-9064-494391F0FBA6}"/>
              </a:ext>
            </a:extLst>
          </p:cNvPr>
          <p:cNvSpPr txBox="1">
            <a:spLocks/>
          </p:cNvSpPr>
          <p:nvPr/>
        </p:nvSpPr>
        <p:spPr>
          <a:xfrm>
            <a:off x="420675" y="4305358"/>
            <a:ext cx="7983646" cy="2738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altLang="de-DE" sz="800" dirty="0">
                <a:latin typeface="Arial Unicode MS"/>
              </a:rPr>
              <a:t>Max Roser, Hannah Ritchie, Esteban Ortiz-</a:t>
            </a:r>
            <a:r>
              <a:rPr lang="de-DE" altLang="de-DE" sz="800" dirty="0" err="1">
                <a:latin typeface="Arial Unicode MS"/>
              </a:rPr>
              <a:t>Ospina</a:t>
            </a:r>
            <a:r>
              <a:rPr lang="de-DE" altLang="de-DE" sz="800" dirty="0">
                <a:latin typeface="Arial Unicode MS"/>
              </a:rPr>
              <a:t> and Joe </a:t>
            </a:r>
            <a:r>
              <a:rPr lang="de-DE" altLang="de-DE" sz="800" dirty="0" err="1">
                <a:latin typeface="Arial Unicode MS"/>
              </a:rPr>
              <a:t>Hasell</a:t>
            </a:r>
            <a:r>
              <a:rPr lang="de-DE" altLang="de-DE" sz="800" dirty="0">
                <a:latin typeface="Arial Unicode MS"/>
              </a:rPr>
              <a:t> (2020) - "Coronavirus </a:t>
            </a:r>
            <a:r>
              <a:rPr lang="de-DE" altLang="de-DE" sz="800" dirty="0" err="1">
                <a:latin typeface="Arial Unicode MS"/>
              </a:rPr>
              <a:t>Pandemic</a:t>
            </a:r>
            <a:r>
              <a:rPr lang="de-DE" altLang="de-DE" sz="800" dirty="0">
                <a:latin typeface="Arial Unicode MS"/>
              </a:rPr>
              <a:t> (COVID-19)„</a:t>
            </a:r>
            <a:br>
              <a:rPr lang="de-DE" altLang="de-DE" sz="800" dirty="0">
                <a:latin typeface="Arial Unicode MS"/>
              </a:rPr>
            </a:br>
            <a:r>
              <a:rPr lang="de-DE" sz="800" dirty="0" err="1"/>
              <a:t>Mbow</a:t>
            </a:r>
            <a:r>
              <a:rPr lang="de-DE" sz="800" dirty="0"/>
              <a:t> M, Lell B, Jochems SP, Cisse B, </a:t>
            </a:r>
            <a:r>
              <a:rPr lang="de-DE" sz="800" dirty="0" err="1"/>
              <a:t>Mboup</a:t>
            </a:r>
            <a:r>
              <a:rPr lang="de-DE" sz="800" dirty="0"/>
              <a:t> S, </a:t>
            </a:r>
            <a:r>
              <a:rPr lang="de-DE" sz="800" dirty="0" err="1"/>
              <a:t>Dewals</a:t>
            </a:r>
            <a:r>
              <a:rPr lang="de-DE" sz="800" dirty="0"/>
              <a:t> BG, et al. COVID-19 in </a:t>
            </a:r>
            <a:r>
              <a:rPr lang="de-DE" sz="800" dirty="0" err="1"/>
              <a:t>Africa</a:t>
            </a:r>
            <a:r>
              <a:rPr lang="de-DE" sz="800" dirty="0"/>
              <a:t>: </a:t>
            </a:r>
            <a:r>
              <a:rPr lang="de-DE" sz="800" dirty="0" err="1"/>
              <a:t>Dampening</a:t>
            </a:r>
            <a:r>
              <a:rPr lang="de-DE" sz="800" dirty="0"/>
              <a:t> </a:t>
            </a:r>
            <a:r>
              <a:rPr lang="de-DE" sz="800" dirty="0" err="1"/>
              <a:t>the</a:t>
            </a:r>
            <a:r>
              <a:rPr lang="de-DE" sz="800" dirty="0"/>
              <a:t> </a:t>
            </a:r>
            <a:r>
              <a:rPr lang="de-DE" sz="800" dirty="0" err="1"/>
              <a:t>storm</a:t>
            </a:r>
            <a:r>
              <a:rPr lang="de-DE" sz="800" dirty="0"/>
              <a:t>? Science. 2020</a:t>
            </a:r>
            <a:br>
              <a:rPr lang="de-DE" sz="800" dirty="0"/>
            </a:br>
            <a:r>
              <a:rPr lang="de-DE" sz="800" dirty="0"/>
              <a:t>https://africacdc.org/download/outbreak-brief-46-coronavirus-disease-2019-covid-19-pandemic/</a:t>
            </a:r>
            <a:br>
              <a:rPr lang="de-DE" sz="800" dirty="0"/>
            </a:br>
            <a:r>
              <a:rPr lang="de-DE" sz="800" dirty="0" err="1"/>
              <a:t>Uyoga</a:t>
            </a:r>
            <a:r>
              <a:rPr lang="de-DE" sz="800" dirty="0"/>
              <a:t> S, </a:t>
            </a:r>
            <a:r>
              <a:rPr lang="de-DE" sz="800" dirty="0" err="1"/>
              <a:t>Adetifa</a:t>
            </a:r>
            <a:r>
              <a:rPr lang="de-DE" sz="800" dirty="0"/>
              <a:t> IMO, </a:t>
            </a:r>
            <a:r>
              <a:rPr lang="de-DE" sz="800" dirty="0" err="1"/>
              <a:t>Karanja</a:t>
            </a:r>
            <a:r>
              <a:rPr lang="de-DE" sz="800" dirty="0"/>
              <a:t> HK, </a:t>
            </a:r>
            <a:r>
              <a:rPr lang="de-DE" sz="800" dirty="0" err="1"/>
              <a:t>Nyagwange</a:t>
            </a:r>
            <a:r>
              <a:rPr lang="de-DE" sz="800" dirty="0"/>
              <a:t> J, </a:t>
            </a:r>
            <a:r>
              <a:rPr lang="de-DE" sz="800" dirty="0" err="1"/>
              <a:t>Tuju</a:t>
            </a:r>
            <a:r>
              <a:rPr lang="de-DE" sz="800" dirty="0"/>
              <a:t> J, </a:t>
            </a:r>
            <a:r>
              <a:rPr lang="de-DE" sz="800" dirty="0" err="1"/>
              <a:t>Wanjiku</a:t>
            </a:r>
            <a:r>
              <a:rPr lang="de-DE" sz="800" dirty="0"/>
              <a:t> P, et al. </a:t>
            </a:r>
            <a:r>
              <a:rPr lang="de-DE" sz="800" dirty="0" err="1"/>
              <a:t>Seroprevalence</a:t>
            </a:r>
            <a:r>
              <a:rPr lang="de-DE" sz="800" dirty="0"/>
              <a:t> </a:t>
            </a:r>
            <a:r>
              <a:rPr lang="de-DE" sz="800" dirty="0" err="1"/>
              <a:t>of</a:t>
            </a:r>
            <a:r>
              <a:rPr lang="de-DE" sz="800" dirty="0"/>
              <a:t> anti-SARS-CoV-2 </a:t>
            </a:r>
            <a:r>
              <a:rPr lang="de-DE" sz="800" dirty="0" err="1"/>
              <a:t>IgG</a:t>
            </a:r>
            <a:r>
              <a:rPr lang="de-DE" sz="800" dirty="0"/>
              <a:t> </a:t>
            </a:r>
            <a:r>
              <a:rPr lang="de-DE" sz="800" dirty="0" err="1"/>
              <a:t>antibodies</a:t>
            </a:r>
            <a:r>
              <a:rPr lang="de-DE" sz="800" dirty="0"/>
              <a:t> in </a:t>
            </a:r>
            <a:r>
              <a:rPr lang="de-DE" sz="800" dirty="0" err="1"/>
              <a:t>Kenyan</a:t>
            </a:r>
            <a:r>
              <a:rPr lang="de-DE" sz="800" dirty="0"/>
              <a:t> </a:t>
            </a:r>
            <a:r>
              <a:rPr lang="de-DE" sz="800" dirty="0" err="1"/>
              <a:t>blood</a:t>
            </a:r>
            <a:r>
              <a:rPr lang="de-DE" sz="800" dirty="0"/>
              <a:t> </a:t>
            </a:r>
            <a:r>
              <a:rPr lang="de-DE" sz="800" dirty="0" err="1"/>
              <a:t>donors</a:t>
            </a:r>
            <a:r>
              <a:rPr lang="de-DE" sz="800" dirty="0"/>
              <a:t>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7149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295339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16.12.2020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Pandemie in Afrika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Hypothesen II: Faktoren, die Verlauf beeinflussen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C168631C-3E45-47C7-9064-494391F0FBA6}"/>
              </a:ext>
            </a:extLst>
          </p:cNvPr>
          <p:cNvSpPr txBox="1">
            <a:spLocks/>
          </p:cNvSpPr>
          <p:nvPr/>
        </p:nvSpPr>
        <p:spPr>
          <a:xfrm>
            <a:off x="456088" y="4391436"/>
            <a:ext cx="8123086" cy="4043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800" dirty="0" err="1"/>
              <a:t>Mbow</a:t>
            </a:r>
            <a:r>
              <a:rPr lang="de-DE" sz="800" dirty="0"/>
              <a:t> M, Lell B, Jochems SP, Cisse B, </a:t>
            </a:r>
            <a:r>
              <a:rPr lang="de-DE" sz="800" dirty="0" err="1"/>
              <a:t>Mboup</a:t>
            </a:r>
            <a:r>
              <a:rPr lang="de-DE" sz="800" dirty="0"/>
              <a:t> S, </a:t>
            </a:r>
            <a:r>
              <a:rPr lang="de-DE" sz="800" dirty="0" err="1"/>
              <a:t>Dewals</a:t>
            </a:r>
            <a:r>
              <a:rPr lang="de-DE" sz="800" dirty="0"/>
              <a:t> BG, et al. COVID-19 in </a:t>
            </a:r>
            <a:r>
              <a:rPr lang="de-DE" sz="800" dirty="0" err="1"/>
              <a:t>Africa</a:t>
            </a:r>
            <a:r>
              <a:rPr lang="de-DE" sz="800" dirty="0"/>
              <a:t>: </a:t>
            </a:r>
            <a:r>
              <a:rPr lang="de-DE" sz="800" dirty="0" err="1"/>
              <a:t>Dampening</a:t>
            </a:r>
            <a:r>
              <a:rPr lang="de-DE" sz="800" dirty="0"/>
              <a:t> </a:t>
            </a:r>
            <a:r>
              <a:rPr lang="de-DE" sz="800" dirty="0" err="1"/>
              <a:t>the</a:t>
            </a:r>
            <a:r>
              <a:rPr lang="de-DE" sz="800" dirty="0"/>
              <a:t> </a:t>
            </a:r>
            <a:r>
              <a:rPr lang="de-DE" sz="800" dirty="0" err="1"/>
              <a:t>storm</a:t>
            </a:r>
            <a:r>
              <a:rPr lang="de-DE" sz="800" dirty="0"/>
              <a:t>? Science. 2020; </a:t>
            </a:r>
            <a:r>
              <a:rPr lang="en-US" sz="800" dirty="0"/>
              <a:t>O’Neill LAJ, </a:t>
            </a:r>
            <a:r>
              <a:rPr lang="en-US" sz="800" dirty="0" err="1"/>
              <a:t>Netea</a:t>
            </a:r>
            <a:r>
              <a:rPr lang="en-US" sz="800" dirty="0"/>
              <a:t> MG. BCG-induced trained immunity: can it offer protection against COVID-19? Nature Reviews Immunology; Ghosh D, Bernstein JA, </a:t>
            </a:r>
            <a:r>
              <a:rPr lang="en-US" sz="800" dirty="0" err="1"/>
              <a:t>Mersha</a:t>
            </a:r>
            <a:r>
              <a:rPr lang="en-US" sz="800" dirty="0"/>
              <a:t> TB. COVID-19 pandemic: The African paradox. J Glob Health. 2020; </a:t>
            </a:r>
            <a:r>
              <a:rPr lang="en-US" sz="800" dirty="0" err="1"/>
              <a:t>Njenga</a:t>
            </a:r>
            <a:r>
              <a:rPr lang="en-US" sz="800" dirty="0"/>
              <a:t> MK, </a:t>
            </a:r>
            <a:r>
              <a:rPr lang="en-US" sz="800" dirty="0" err="1"/>
              <a:t>Dawa</a:t>
            </a:r>
            <a:r>
              <a:rPr lang="en-US" sz="800" dirty="0"/>
              <a:t> J, </a:t>
            </a:r>
            <a:r>
              <a:rPr lang="en-US" sz="800" dirty="0" err="1"/>
              <a:t>Nanyingi</a:t>
            </a:r>
            <a:r>
              <a:rPr lang="en-US" sz="800" dirty="0"/>
              <a:t> M, </a:t>
            </a:r>
            <a:r>
              <a:rPr lang="en-US" sz="800" dirty="0" err="1"/>
              <a:t>Gachohi</a:t>
            </a:r>
            <a:r>
              <a:rPr lang="en-US" sz="800" dirty="0"/>
              <a:t> J, </a:t>
            </a:r>
            <a:r>
              <a:rPr lang="en-US" sz="800" dirty="0" err="1"/>
              <a:t>Ngere</a:t>
            </a:r>
            <a:r>
              <a:rPr lang="en-US" sz="800" dirty="0"/>
              <a:t> I, </a:t>
            </a:r>
            <a:r>
              <a:rPr lang="en-US" sz="800" dirty="0" err="1"/>
              <a:t>Letko</a:t>
            </a:r>
            <a:r>
              <a:rPr lang="en-US" sz="800" dirty="0"/>
              <a:t> M, et al. Why is There Low Morbidity and Mortality of COVID-19 in Africa? The American Journal of Tropical Medicine and Hygiene. 2020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0DEDF3E7-FB0E-4A1E-BD73-CABD6CAA5BC9}"/>
              </a:ext>
            </a:extLst>
          </p:cNvPr>
          <p:cNvSpPr txBox="1">
            <a:spLocks/>
          </p:cNvSpPr>
          <p:nvPr/>
        </p:nvSpPr>
        <p:spPr>
          <a:xfrm>
            <a:off x="456088" y="1286801"/>
            <a:ext cx="7983646" cy="29533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de-DE" sz="900" dirty="0"/>
          </a:p>
          <a:p>
            <a:r>
              <a:rPr lang="de-DE" dirty="0"/>
              <a:t>Demographie: Median 19,7J (&gt;65J 3%)</a:t>
            </a:r>
          </a:p>
          <a:p>
            <a:pPr lvl="1"/>
            <a:r>
              <a:rPr lang="de-DE" dirty="0"/>
              <a:t>Immunoseneszenz: Alter korreliert mit schwerem Verlauf</a:t>
            </a:r>
          </a:p>
          <a:p>
            <a:pPr lvl="1"/>
            <a:r>
              <a:rPr lang="de-DE" dirty="0"/>
              <a:t>NCDs als Risikofaktor für schweren Verlauf </a:t>
            </a:r>
          </a:p>
          <a:p>
            <a:pPr lvl="1"/>
            <a:endParaRPr lang="de-DE" sz="1000" dirty="0"/>
          </a:p>
          <a:p>
            <a:r>
              <a:rPr lang="de-DE" dirty="0">
                <a:sym typeface="Wingdings" panose="05000000000000000000" pitchFamily="2" charset="2"/>
              </a:rPr>
              <a:t>Immunsystem: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„Trainiert“ durch Wurmbefall (IL 4) 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„Trainiert“ durch BCG-Impfung </a:t>
            </a:r>
          </a:p>
          <a:p>
            <a:pPr lvl="1"/>
            <a:r>
              <a:rPr lang="de-DE" dirty="0"/>
              <a:t>„Hygiene Hypothese“: starkes regulatorisches Immunsystem </a:t>
            </a:r>
          </a:p>
        </p:txBody>
      </p:sp>
    </p:spTree>
    <p:extLst>
      <p:ext uri="{BB962C8B-B14F-4D97-AF65-F5344CB8AC3E}">
        <p14:creationId xmlns:p14="http://schemas.microsoft.com/office/powerpoint/2010/main" val="417551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236448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16.12.2020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Pandemie in Afrika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Hypothesen III: Faktoren, die Ausbreitung beeinflussen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C168631C-3E45-47C7-9064-494391F0FBA6}"/>
              </a:ext>
            </a:extLst>
          </p:cNvPr>
          <p:cNvSpPr txBox="1">
            <a:spLocks/>
          </p:cNvSpPr>
          <p:nvPr/>
        </p:nvSpPr>
        <p:spPr>
          <a:xfrm>
            <a:off x="456088" y="4393374"/>
            <a:ext cx="7983646" cy="4218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800" dirty="0" err="1"/>
              <a:t>Mbow</a:t>
            </a:r>
            <a:r>
              <a:rPr lang="de-DE" sz="800" dirty="0"/>
              <a:t> M, Lell B, Jochems SP, Cisse B, </a:t>
            </a:r>
            <a:r>
              <a:rPr lang="de-DE" sz="800" dirty="0" err="1"/>
              <a:t>Mboup</a:t>
            </a:r>
            <a:r>
              <a:rPr lang="de-DE" sz="800" dirty="0"/>
              <a:t> S, </a:t>
            </a:r>
            <a:r>
              <a:rPr lang="de-DE" sz="800" dirty="0" err="1"/>
              <a:t>Dewals</a:t>
            </a:r>
            <a:r>
              <a:rPr lang="de-DE" sz="800" dirty="0"/>
              <a:t> BG, et al. COVID-19 in </a:t>
            </a:r>
            <a:r>
              <a:rPr lang="de-DE" sz="800" dirty="0" err="1"/>
              <a:t>Africa</a:t>
            </a:r>
            <a:r>
              <a:rPr lang="de-DE" sz="800" dirty="0"/>
              <a:t>: </a:t>
            </a:r>
            <a:r>
              <a:rPr lang="de-DE" sz="800" dirty="0" err="1"/>
              <a:t>Dampening</a:t>
            </a:r>
            <a:r>
              <a:rPr lang="de-DE" sz="800" dirty="0"/>
              <a:t> </a:t>
            </a:r>
            <a:r>
              <a:rPr lang="de-DE" sz="800" dirty="0" err="1"/>
              <a:t>the</a:t>
            </a:r>
            <a:r>
              <a:rPr lang="de-DE" sz="800" dirty="0"/>
              <a:t> </a:t>
            </a:r>
            <a:r>
              <a:rPr lang="de-DE" sz="800" dirty="0" err="1"/>
              <a:t>storm</a:t>
            </a:r>
            <a:r>
              <a:rPr lang="de-DE" sz="800" dirty="0"/>
              <a:t>? Science. 2020; </a:t>
            </a:r>
            <a:r>
              <a:rPr lang="en-US" sz="800" dirty="0"/>
              <a:t>Ghosh D, Bernstein JA, </a:t>
            </a:r>
            <a:r>
              <a:rPr lang="en-US" sz="800" dirty="0" err="1"/>
              <a:t>Mersha</a:t>
            </a:r>
            <a:r>
              <a:rPr lang="en-US" sz="800" dirty="0"/>
              <a:t> TB. COVID-19 pandemic: The African paradox. J Glob Health. 2020; Tinto B, Salinas S, </a:t>
            </a:r>
            <a:r>
              <a:rPr lang="en-US" sz="800" dirty="0" err="1"/>
              <a:t>Dicko</a:t>
            </a:r>
            <a:r>
              <a:rPr lang="en-US" sz="800" dirty="0"/>
              <a:t> A, </a:t>
            </a:r>
            <a:r>
              <a:rPr lang="en-US" sz="800" dirty="0" err="1"/>
              <a:t>Kagone</a:t>
            </a:r>
            <a:r>
              <a:rPr lang="en-US" sz="800" dirty="0"/>
              <a:t> TS, Traore I, de </a:t>
            </a:r>
            <a:r>
              <a:rPr lang="en-US" sz="800" dirty="0" err="1"/>
              <a:t>Rekeneire</a:t>
            </a:r>
            <a:r>
              <a:rPr lang="en-US" sz="800" dirty="0"/>
              <a:t> N, et al. Spreading of SARS-CoV-2 in West Africa and assessment of risk factors. Epidemiology and Infection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795A7ADA-EB38-45D3-96CB-654A842231F1}"/>
              </a:ext>
            </a:extLst>
          </p:cNvPr>
          <p:cNvSpPr txBox="1">
            <a:spLocks/>
          </p:cNvSpPr>
          <p:nvPr/>
        </p:nvSpPr>
        <p:spPr>
          <a:xfrm>
            <a:off x="456088" y="1286801"/>
            <a:ext cx="7983646" cy="29533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Umweltfaktoren: </a:t>
            </a:r>
          </a:p>
          <a:p>
            <a:pPr lvl="1"/>
            <a:r>
              <a:rPr lang="de-DE" sz="1600" dirty="0"/>
              <a:t>geringe Stabilität des Virus ab 23 Grad, Brasilien?!</a:t>
            </a:r>
          </a:p>
          <a:p>
            <a:pPr lvl="1"/>
            <a:r>
              <a:rPr lang="de-DE" sz="1600" dirty="0"/>
              <a:t>Erfahrung mit Epidemien, 45% Länder mindestens eine Epidemie pro Jahr</a:t>
            </a:r>
          </a:p>
          <a:p>
            <a:pPr lvl="1"/>
            <a:r>
              <a:rPr lang="de-DE" sz="1600" dirty="0"/>
              <a:t>früher Lockdown</a:t>
            </a:r>
          </a:p>
          <a:p>
            <a:pPr lvl="1"/>
            <a:r>
              <a:rPr lang="de-DE" sz="1600" dirty="0"/>
              <a:t>ländliche Gegenden: kaum verschlossene Gebäude</a:t>
            </a:r>
          </a:p>
          <a:p>
            <a:pPr lvl="1"/>
            <a:endParaRPr lang="de-DE" sz="800" dirty="0"/>
          </a:p>
          <a:p>
            <a:r>
              <a:rPr lang="de-DE" sz="1800" dirty="0"/>
              <a:t>Cave: Urbanisierung</a:t>
            </a:r>
          </a:p>
          <a:p>
            <a:pPr lvl="1"/>
            <a:r>
              <a:rPr lang="de-DE" sz="1600" dirty="0"/>
              <a:t>Hohe Bevölkerungsdichte, weniger social </a:t>
            </a:r>
            <a:r>
              <a:rPr lang="de-DE" sz="1600" dirty="0" err="1"/>
              <a:t>distancing</a:t>
            </a:r>
            <a:endParaRPr lang="de-DE" sz="1600" dirty="0"/>
          </a:p>
          <a:p>
            <a:pPr lvl="1"/>
            <a:r>
              <a:rPr lang="de-DE" sz="1600" dirty="0"/>
              <a:t>Lifestyle, mehr NCDs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959D889-4BE9-49B2-9E6D-0082ECF7E071}"/>
              </a:ext>
            </a:extLst>
          </p:cNvPr>
          <p:cNvCxnSpPr>
            <a:cxnSpLocks/>
          </p:cNvCxnSpPr>
          <p:nvPr/>
        </p:nvCxnSpPr>
        <p:spPr>
          <a:xfrm>
            <a:off x="1079500" y="1765300"/>
            <a:ext cx="4394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3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16.12.2020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Pandemie in Afrika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463303"/>
            <a:ext cx="7983646" cy="714291"/>
          </a:xfrm>
        </p:spPr>
        <p:txBody>
          <a:bodyPr/>
          <a:lstStyle/>
          <a:p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Welle</a:t>
            </a:r>
            <a:r>
              <a:rPr lang="en-GB" dirty="0"/>
              <a:t> und Lockdown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F4A7F032-5694-4B40-9C77-8E4D10627739}"/>
              </a:ext>
            </a:extLst>
          </p:cNvPr>
          <p:cNvSpPr txBox="1">
            <a:spLocks/>
          </p:cNvSpPr>
          <p:nvPr/>
        </p:nvSpPr>
        <p:spPr>
          <a:xfrm>
            <a:off x="393698" y="1146421"/>
            <a:ext cx="5372102" cy="3426287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de-DE" sz="1800" dirty="0">
                <a:sym typeface="Wingdings" panose="05000000000000000000" pitchFamily="2" charset="2"/>
              </a:rPr>
              <a:t>viele Hypothesen,</a:t>
            </a:r>
            <a:r>
              <a:rPr lang="de-DE" sz="1800" dirty="0"/>
              <a:t> wenig Evidenz</a:t>
            </a:r>
          </a:p>
          <a:p>
            <a:pPr marL="0" indent="0">
              <a:buNone/>
            </a:pPr>
            <a:endParaRPr lang="de-DE" sz="1050" dirty="0"/>
          </a:p>
          <a:p>
            <a:r>
              <a:rPr lang="de-DE" sz="1800" dirty="0"/>
              <a:t>Zweite Welle? </a:t>
            </a:r>
          </a:p>
          <a:p>
            <a:pPr lvl="1"/>
            <a:r>
              <a:rPr lang="de-DE" sz="1600" dirty="0"/>
              <a:t>erhöhte Mobilität</a:t>
            </a:r>
          </a:p>
          <a:p>
            <a:pPr lvl="1"/>
            <a:r>
              <a:rPr lang="de-DE" sz="1600" dirty="0"/>
              <a:t>Lockerungen </a:t>
            </a:r>
          </a:p>
          <a:p>
            <a:pPr lvl="1"/>
            <a:endParaRPr lang="de-DE" sz="500" dirty="0"/>
          </a:p>
          <a:p>
            <a:r>
              <a:rPr lang="de-DE" sz="1800" dirty="0"/>
              <a:t>Indirekte Effekte des Lockdowns</a:t>
            </a:r>
          </a:p>
          <a:p>
            <a:pPr lvl="1"/>
            <a:r>
              <a:rPr lang="de-DE" sz="1600" dirty="0"/>
              <a:t>Tuberkulose</a:t>
            </a:r>
          </a:p>
          <a:p>
            <a:pPr lvl="1"/>
            <a:r>
              <a:rPr lang="de-DE" sz="1600" dirty="0"/>
              <a:t>Impfprogramme</a:t>
            </a:r>
          </a:p>
          <a:p>
            <a:pPr lvl="1"/>
            <a:r>
              <a:rPr lang="de-DE" sz="1600" dirty="0"/>
              <a:t>steigende Kindersterblichkeit</a:t>
            </a:r>
          </a:p>
          <a:p>
            <a:endParaRPr lang="de-DE" sz="500" dirty="0"/>
          </a:p>
          <a:p>
            <a:r>
              <a:rPr lang="de-DE" sz="1800" dirty="0"/>
              <a:t>Agenda</a:t>
            </a:r>
          </a:p>
          <a:p>
            <a:pPr lvl="1"/>
            <a:r>
              <a:rPr lang="de-DE" sz="1600" dirty="0"/>
              <a:t>Zusammenarbeit mit African CDC</a:t>
            </a:r>
          </a:p>
          <a:p>
            <a:pPr lvl="1"/>
            <a:r>
              <a:rPr lang="de-DE" sz="1600" dirty="0"/>
              <a:t>Durchführung von </a:t>
            </a:r>
            <a:r>
              <a:rPr lang="de-DE" sz="1600" dirty="0" err="1"/>
              <a:t>Serostudien</a:t>
            </a:r>
            <a:endParaRPr lang="de-DE" sz="1600" dirty="0"/>
          </a:p>
          <a:p>
            <a:pPr lvl="1"/>
            <a:r>
              <a:rPr lang="de-DE" sz="1600" dirty="0"/>
              <a:t>Balance des Lockdowns </a:t>
            </a:r>
          </a:p>
        </p:txBody>
      </p:sp>
      <p:pic>
        <p:nvPicPr>
          <p:cNvPr id="9" name="Grafik 8" descr="Africa CDC Rapid Alert_COVID-19 2nd wave.pdf - Adobe Acrobat Reader 2017">
            <a:extLst>
              <a:ext uri="{FF2B5EF4-FFF2-40B4-BE49-F238E27FC236}">
                <a16:creationId xmlns:a16="http://schemas.microsoft.com/office/drawing/2014/main" id="{F8007178-ECC7-4E72-8715-240B735963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82" t="29554" r="32794" b="4886"/>
          <a:stretch/>
        </p:blipFill>
        <p:spPr>
          <a:xfrm>
            <a:off x="5266970" y="949432"/>
            <a:ext cx="3321424" cy="3244635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D12E3658-8AE8-4EBA-BEF9-4E28F8C178AF}"/>
              </a:ext>
            </a:extLst>
          </p:cNvPr>
          <p:cNvSpPr txBox="1">
            <a:spLocks/>
          </p:cNvSpPr>
          <p:nvPr/>
        </p:nvSpPr>
        <p:spPr>
          <a:xfrm>
            <a:off x="456088" y="4456455"/>
            <a:ext cx="7983646" cy="371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de-DE" sz="800" dirty="0"/>
              <a:t>ECDC 2020-12-15, </a:t>
            </a:r>
            <a:r>
              <a:rPr lang="en-US" sz="800" dirty="0"/>
              <a:t>www.stoptb.org/assets/documents/news/Modeling Report_1 May 2020_FINAL.pdf; </a:t>
            </a:r>
            <a:r>
              <a:rPr lang="en-US" sz="800" dirty="0" err="1"/>
              <a:t>Roberton</a:t>
            </a:r>
            <a:r>
              <a:rPr lang="en-US" sz="800" dirty="0"/>
              <a:t> T, Carter ED, Chou VB, </a:t>
            </a:r>
            <a:r>
              <a:rPr lang="en-US" sz="800" dirty="0" err="1"/>
              <a:t>Stegmuller</a:t>
            </a:r>
            <a:r>
              <a:rPr lang="en-US" sz="800" dirty="0"/>
              <a:t> AR, Jackson BD, Tam Y, et al. Early estimates of the indirect effects of the COVID-19 pandemic on maternal and child mortality in low-income and middle-income countries: a modelling study. The Lancet Global Health. 2020; The L. COVID-19 in Africa: no room for complacency. Lancet (London, England). 2020; </a:t>
            </a:r>
            <a:r>
              <a:rPr lang="de-DE" sz="800" dirty="0"/>
              <a:t>https://africacdc.org/download/responding-to-the-second-wave-of-covid-19-in-africa/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507BC6B-2B7F-47DB-A38E-DBAAA17FB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551" y="2726214"/>
            <a:ext cx="3556000" cy="168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1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Pandemieverlauf</a:t>
            </a:r>
            <a:r>
              <a:rPr lang="en-GB" dirty="0"/>
              <a:t> in Afrika</a:t>
            </a: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Dr. Sophie Müller M.Sc. </a:t>
            </a:r>
          </a:p>
          <a:p>
            <a:r>
              <a:rPr lang="de-DE" dirty="0"/>
              <a:t>16.12.2020 Krisenstabsitzung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EEC95E-BE26-44FA-A7FF-62E13E37C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16.12.2020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79EF32-D3DD-4D98-8057-EA1B16C2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pic>
        <p:nvPicPr>
          <p:cNvPr id="18" name="Bildplatzhalter 17">
            <a:extLst>
              <a:ext uri="{FF2B5EF4-FFF2-40B4-BE49-F238E27FC236}">
                <a16:creationId xmlns:a16="http://schemas.microsoft.com/office/drawing/2014/main" id="{238DFCBB-2F0A-4656-B337-775E4EE522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2995" r="129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0752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</Words>
  <Application>Microsoft Office PowerPoint</Application>
  <PresentationFormat>Bildschirmpräsentation (16:9)</PresentationFormat>
  <Paragraphs>97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Arial Unicode MS</vt:lpstr>
      <vt:lpstr>Calibri</vt:lpstr>
      <vt:lpstr>ＭＳ 明朝</vt:lpstr>
      <vt:lpstr>Wingdings</vt:lpstr>
      <vt:lpstr>Office-Design</vt:lpstr>
      <vt:lpstr>Pandemieverlauf in Afrika </vt:lpstr>
      <vt:lpstr>Aktuelle Zahlen 15/12/2020</vt:lpstr>
      <vt:lpstr>Hypothesen I -  Untererfassung</vt:lpstr>
      <vt:lpstr>Hypothesen II: Faktoren, die Verlauf beeinflussen</vt:lpstr>
      <vt:lpstr>Hypothesen III: Faktoren, die Ausbreitung beeinflussen</vt:lpstr>
      <vt:lpstr>Zweite Welle und Lockdown</vt:lpstr>
      <vt:lpstr>Pandemieverlauf in Afrika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Müller, Sophie</cp:lastModifiedBy>
  <cp:revision>331</cp:revision>
  <cp:lastPrinted>2020-11-17T15:55:20Z</cp:lastPrinted>
  <dcterms:created xsi:type="dcterms:W3CDTF">2015-11-02T12:29:13Z</dcterms:created>
  <dcterms:modified xsi:type="dcterms:W3CDTF">2020-12-16T12:28:21Z</dcterms:modified>
</cp:coreProperties>
</file>