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sldIdLst>
    <p:sldId id="271" r:id="rId2"/>
    <p:sldId id="263" r:id="rId3"/>
    <p:sldId id="270" r:id="rId4"/>
    <p:sldId id="258" r:id="rId5"/>
    <p:sldId id="257" r:id="rId6"/>
    <p:sldId id="264" r:id="rId7"/>
    <p:sldId id="262" r:id="rId8"/>
    <p:sldId id="266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3"/>
    <p:restoredTop sz="96327"/>
  </p:normalViewPr>
  <p:slideViewPr>
    <p:cSldViewPr>
      <p:cViewPr varScale="1">
        <p:scale>
          <a:sx n="171" d="100"/>
          <a:sy n="171" d="100"/>
        </p:scale>
        <p:origin x="71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4179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Bild 6" descr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287" y="244998"/>
            <a:ext cx="1530912" cy="446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0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66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131590"/>
            <a:ext cx="3882920" cy="35283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470434" y="244998"/>
            <a:ext cx="6713853" cy="71429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>
            <a:lvl1pPr>
              <a:defRPr kumimoji="0" sz="1200" b="0" i="0" u="none" strike="noStrike" cap="none" spc="0" normalizeH="0" baseline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 lang="de-DE" smtClean="0"/>
              <a:pPr/>
              <a:t>‹#›</a:t>
            </a:fld>
            <a:endParaRPr kumimoji="0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29A9EB7-674D-AE4A-AAA8-FCFEDBFF472D}"/>
              </a:ext>
            </a:extLst>
          </p:cNvPr>
          <p:cNvSpPr txBox="1"/>
          <p:nvPr userDrawn="1"/>
        </p:nvSpPr>
        <p:spPr>
          <a:xfrm>
            <a:off x="611560" y="4825752"/>
            <a:ext cx="1934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Dienstag, 16. Dezember 2020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Bild 6" descr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287" y="244998"/>
            <a:ext cx="1530912" cy="446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81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67544" y="244998"/>
            <a:ext cx="6699128" cy="71429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B56B9FF3-7CDE-D342-AA90-5241F27EE92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>
            <a:lvl1pPr>
              <a:defRPr kumimoji="0" sz="1200" b="0" i="0" u="none" strike="noStrike" cap="none" spc="0" normalizeH="0" baseline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 lang="de-DE" smtClean="0"/>
              <a:pPr/>
              <a:t>‹#›</a:t>
            </a:fld>
            <a:endParaRPr kumimoji="0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1D809E2-8639-DC45-87AD-C7CCC8F726F4}"/>
              </a:ext>
            </a:extLst>
          </p:cNvPr>
          <p:cNvSpPr txBox="1"/>
          <p:nvPr userDrawn="1"/>
        </p:nvSpPr>
        <p:spPr>
          <a:xfrm>
            <a:off x="611560" y="4825752"/>
            <a:ext cx="1934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Dienstag, 16. Dezember 2020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Bild 6" descr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287" y="244998"/>
            <a:ext cx="1530912" cy="446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102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08" name="Bildplatzhalt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 marL="0" indent="1828800">
              <a:buClrTx/>
              <a:buSzTx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FF5163AC-B952-E441-A412-3B9AF49119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>
            <a:lvl1pPr>
              <a:defRPr kumimoji="0" sz="1200" b="0" i="0" u="none" strike="noStrike" cap="none" spc="0" normalizeH="0" baseline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 lang="de-DE" smtClean="0"/>
              <a:pPr/>
              <a:t>‹#›</a:t>
            </a:fld>
            <a:endParaRPr kumimoji="0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C70D53D-805D-9247-A4F3-C895C8599F37}"/>
              </a:ext>
            </a:extLst>
          </p:cNvPr>
          <p:cNvSpPr txBox="1"/>
          <p:nvPr userDrawn="1"/>
        </p:nvSpPr>
        <p:spPr>
          <a:xfrm>
            <a:off x="611560" y="4825752"/>
            <a:ext cx="1934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Dienstag, 16. Dezember 2020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ClrTx/>
              <a:buSz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ClrTx/>
              <a:buSz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ClrTx/>
              <a:buSz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ClrTx/>
              <a:buSzTx/>
              <a:buNone/>
              <a:defRPr>
                <a:solidFill>
                  <a:srgbClr val="888888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A1B02BF-4133-2D46-B587-A0E2F23054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>
            <a:lvl1pPr>
              <a:defRPr kumimoji="0" sz="1200" b="0" i="0" u="none" strike="noStrike" cap="none" spc="0" normalizeH="0" baseline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 lang="de-DE" smtClean="0"/>
              <a:pPr/>
              <a:t>‹#›</a:t>
            </a:fld>
            <a:endParaRPr kumimoji="0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EE7D-2119-8F4D-B8F3-FCA1D60E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F5FC-0EF4-4A46-8CF5-90BF49306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EE478-5E2E-8748-B945-C03FB5E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7494-B924-4345-BAB6-DE9DCE98134B}" type="datetime2">
              <a:rPr lang="de-DE" smtClean="0"/>
              <a:t>Mittwoch, 16. Dezember 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23A91-B09D-D142-8292-971021CC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4DF71-07BA-8F49-986B-34180533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81EA-7935-0C43-BF06-2CC91AB7112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400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Bild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287" y="244998"/>
            <a:ext cx="1530912" cy="446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3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059582"/>
            <a:ext cx="7983647" cy="3611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485159" y="244998"/>
            <a:ext cx="6699128" cy="71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A14FB0-3F60-E84E-850D-7958FF120F4F}"/>
              </a:ext>
            </a:extLst>
          </p:cNvPr>
          <p:cNvSpPr txBox="1"/>
          <p:nvPr userDrawn="1"/>
        </p:nvSpPr>
        <p:spPr>
          <a:xfrm>
            <a:off x="611560" y="4825752"/>
            <a:ext cx="1934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Dienstag, 16. Dezember 2020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1BB18F4-D0AA-ED42-87C7-ADF3A2AB089B}"/>
              </a:ext>
            </a:extLst>
          </p:cNvPr>
          <p:cNvSpPr txBox="1"/>
          <p:nvPr userDrawn="1"/>
        </p:nvSpPr>
        <p:spPr>
          <a:xfrm>
            <a:off x="7998596" y="4823334"/>
            <a:ext cx="38888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B14DD65E-E18F-BB47-854A-C61569CF5660}" type="slidenum">
              <a:rPr kumimoji="0" lang="de-DE" sz="1200" b="0" i="0" u="none" strike="noStrike" cap="none" spc="0" normalizeH="0" baseline="0" smtClean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‹#›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</p:sldLayoutIdLst>
  <p:transition spd="med"/>
  <p:hf hdr="0" ftr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74700" marR="0" indent="-3175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00150" marR="0" indent="-28575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698171" marR="0" indent="-326571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09800" marR="0" indent="-3810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146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718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290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862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10D8-8188-1B4F-8A79-34366F73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7534"/>
            <a:ext cx="7772400" cy="1102520"/>
          </a:xfrm>
        </p:spPr>
        <p:txBody>
          <a:bodyPr/>
          <a:lstStyle/>
          <a:p>
            <a:r>
              <a:rPr lang="en-DE" dirty="0"/>
              <a:t>Publikationen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30520-816D-DF40-81E6-F8D6B07BCE9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71600" y="4299942"/>
            <a:ext cx="6400800" cy="721246"/>
          </a:xfrm>
        </p:spPr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science.sciencemag.org</a:t>
            </a:r>
            <a:r>
              <a:rPr lang="en-GB" dirty="0"/>
              <a:t>/content/early/2020/12/15/science.abd9338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BE0B0-A9B9-2E49-8281-50F9B1A1A5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1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E91D204-9F86-7349-8840-89A5E58BC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3249"/>
            <a:ext cx="4199274" cy="2866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2224D1-4A3E-804E-8E42-049BFDB66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60740"/>
            <a:ext cx="3742894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5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67059-7B02-B646-BDBC-F711BD52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 1: Modellierungs-Ergebnisse</a:t>
            </a:r>
          </a:p>
        </p:txBody>
      </p:sp>
    </p:spTree>
    <p:extLst>
      <p:ext uri="{BB962C8B-B14F-4D97-AF65-F5344CB8AC3E}">
        <p14:creationId xmlns:p14="http://schemas.microsoft.com/office/powerpoint/2010/main" val="12046326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hart, line chart, histogram&#10;&#10;Description automatically generated">
            <a:extLst>
              <a:ext uri="{FF2B5EF4-FFF2-40B4-BE49-F238E27FC236}">
                <a16:creationId xmlns:a16="http://schemas.microsoft.com/office/drawing/2014/main" id="{A202A746-7E65-D14E-8ADA-FD397670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302" y="3857074"/>
            <a:ext cx="3601994" cy="1286426"/>
          </a:xfrm>
          <a:prstGeom prst="rect">
            <a:avLst/>
          </a:prstGeom>
        </p:spPr>
      </p:pic>
      <p:pic>
        <p:nvPicPr>
          <p:cNvPr id="71" name="Picture 70" descr="Chart, line chart, histogram&#10;&#10;Description automatically generated">
            <a:extLst>
              <a:ext uri="{FF2B5EF4-FFF2-40B4-BE49-F238E27FC236}">
                <a16:creationId xmlns:a16="http://schemas.microsoft.com/office/drawing/2014/main" id="{CAD04E7F-3EB7-3F4E-A4EA-B593C41D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033" y="2609485"/>
            <a:ext cx="3601994" cy="1286426"/>
          </a:xfrm>
          <a:prstGeom prst="rect">
            <a:avLst/>
          </a:prstGeom>
        </p:spPr>
      </p:pic>
      <p:pic>
        <p:nvPicPr>
          <p:cNvPr id="73" name="Picture 72" descr="Chart, histogram&#10;&#10;Description automatically generated">
            <a:extLst>
              <a:ext uri="{FF2B5EF4-FFF2-40B4-BE49-F238E27FC236}">
                <a16:creationId xmlns:a16="http://schemas.microsoft.com/office/drawing/2014/main" id="{0FB0F0EF-C8E9-5C40-BD75-0C60398C0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764" y="1323058"/>
            <a:ext cx="3601994" cy="1286426"/>
          </a:xfrm>
          <a:prstGeom prst="rect">
            <a:avLst/>
          </a:prstGeom>
        </p:spPr>
      </p:pic>
      <p:pic>
        <p:nvPicPr>
          <p:cNvPr id="75" name="Picture 74" descr="Chart, histogram&#10;&#10;Description automatically generated">
            <a:extLst>
              <a:ext uri="{FF2B5EF4-FFF2-40B4-BE49-F238E27FC236}">
                <a16:creationId xmlns:a16="http://schemas.microsoft.com/office/drawing/2014/main" id="{239D7C43-B10E-6C45-927D-A7069D160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3857074"/>
            <a:ext cx="3601994" cy="1286426"/>
          </a:xfrm>
          <a:prstGeom prst="rect">
            <a:avLst/>
          </a:prstGeom>
        </p:spPr>
      </p:pic>
      <p:pic>
        <p:nvPicPr>
          <p:cNvPr id="77" name="Picture 76" descr="Chart, histogram&#10;&#10;Description automatically generated">
            <a:extLst>
              <a:ext uri="{FF2B5EF4-FFF2-40B4-BE49-F238E27FC236}">
                <a16:creationId xmlns:a16="http://schemas.microsoft.com/office/drawing/2014/main" id="{4658D7CD-17C8-9540-B58D-D1E6460D3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7" y="2571751"/>
            <a:ext cx="3601994" cy="1286426"/>
          </a:xfrm>
          <a:prstGeom prst="rect">
            <a:avLst/>
          </a:prstGeom>
        </p:spPr>
      </p:pic>
      <p:pic>
        <p:nvPicPr>
          <p:cNvPr id="79" name="Picture 78" descr="Chart, histogram&#10;&#10;Description automatically generated">
            <a:extLst>
              <a:ext uri="{FF2B5EF4-FFF2-40B4-BE49-F238E27FC236}">
                <a16:creationId xmlns:a16="http://schemas.microsoft.com/office/drawing/2014/main" id="{0C2E9FF3-7F87-0642-90CB-4EFBE5199D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1285324"/>
            <a:ext cx="3601994" cy="1286426"/>
          </a:xfrm>
          <a:prstGeom prst="rect">
            <a:avLst/>
          </a:prstGeom>
        </p:spPr>
      </p:pic>
      <p:pic>
        <p:nvPicPr>
          <p:cNvPr id="81" name="Picture 80" descr="Chart, line chart, histogram&#10;&#10;Description automatically generated">
            <a:extLst>
              <a:ext uri="{FF2B5EF4-FFF2-40B4-BE49-F238E27FC236}">
                <a16:creationId xmlns:a16="http://schemas.microsoft.com/office/drawing/2014/main" id="{DAD82FC7-7318-3F4B-B2A6-C1986BCAB8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6494" y="36632"/>
            <a:ext cx="3601994" cy="1286426"/>
          </a:xfrm>
          <a:prstGeom prst="rect">
            <a:avLst/>
          </a:prstGeom>
        </p:spPr>
      </p:pic>
      <p:pic>
        <p:nvPicPr>
          <p:cNvPr id="83" name="Picture 82" descr="Chart, histogram&#10;&#10;Description automatically generated">
            <a:extLst>
              <a:ext uri="{FF2B5EF4-FFF2-40B4-BE49-F238E27FC236}">
                <a16:creationId xmlns:a16="http://schemas.microsoft.com/office/drawing/2014/main" id="{DD227478-86D4-6F4C-B8F7-8059E3AC4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7" y="1"/>
            <a:ext cx="3601994" cy="1286426"/>
          </a:xfrm>
          <a:prstGeom prst="rect">
            <a:avLst/>
          </a:prstGeom>
        </p:spPr>
      </p:pic>
      <p:sp>
        <p:nvSpPr>
          <p:cNvPr id="22" name="Foliennummernplatzhalter 2">
            <a:extLst>
              <a:ext uri="{FF2B5EF4-FFF2-40B4-BE49-F238E27FC236}">
                <a16:creationId xmlns:a16="http://schemas.microsoft.com/office/drawing/2014/main" id="{3D48011E-4FAE-5544-8DD7-F60FBE847E93}"/>
              </a:ext>
            </a:extLst>
          </p:cNvPr>
          <p:cNvSpPr txBox="1">
            <a:spLocks/>
          </p:cNvSpPr>
          <p:nvPr/>
        </p:nvSpPr>
        <p:spPr>
          <a:xfrm>
            <a:off x="7938347" y="4860601"/>
            <a:ext cx="522085" cy="303437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05F81EA-7935-0C43-BF06-2CC91AB71127}" type="slidenum">
              <a:rPr lang="en-DE" smtClean="0"/>
              <a:pPr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934736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98B85973-3040-1E4E-B10E-12BB0BB84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061" y="3837105"/>
            <a:ext cx="3528392" cy="1260140"/>
          </a:xfrm>
          <a:prstGeom prst="rect">
            <a:avLst/>
          </a:prstGeom>
        </p:spPr>
      </p:pic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D1668DA5-80DA-2C4E-85F3-3396974ED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061" y="2583777"/>
            <a:ext cx="3528392" cy="1260140"/>
          </a:xfrm>
          <a:prstGeom prst="rect">
            <a:avLst/>
          </a:prstGeom>
        </p:spPr>
      </p:pic>
      <p:pic>
        <p:nvPicPr>
          <p:cNvPr id="9" name="Picture 8" descr="Chart, line chart, histogram&#10;&#10;Description automatically generated">
            <a:extLst>
              <a:ext uri="{FF2B5EF4-FFF2-40B4-BE49-F238E27FC236}">
                <a16:creationId xmlns:a16="http://schemas.microsoft.com/office/drawing/2014/main" id="{18050344-AE2C-5848-8101-4ECB1BF69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061" y="1319747"/>
            <a:ext cx="3528392" cy="1260140"/>
          </a:xfrm>
          <a:prstGeom prst="rect">
            <a:avLst/>
          </a:prstGeom>
        </p:spPr>
      </p:pic>
      <p:pic>
        <p:nvPicPr>
          <p:cNvPr id="11" name="Picture 10" descr="Chart, line chart, histogram&#10;&#10;Description automatically generated">
            <a:extLst>
              <a:ext uri="{FF2B5EF4-FFF2-40B4-BE49-F238E27FC236}">
                <a16:creationId xmlns:a16="http://schemas.microsoft.com/office/drawing/2014/main" id="{774667E3-C13B-D143-A06B-2EAB7C497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061" y="12027"/>
            <a:ext cx="3528392" cy="1260140"/>
          </a:xfrm>
          <a:prstGeom prst="rect">
            <a:avLst/>
          </a:prstGeom>
        </p:spPr>
      </p:pic>
      <p:pic>
        <p:nvPicPr>
          <p:cNvPr id="13" name="Picture 12" descr="Chart, line chart, histogram&#10;&#10;Description automatically generated">
            <a:extLst>
              <a:ext uri="{FF2B5EF4-FFF2-40B4-BE49-F238E27FC236}">
                <a16:creationId xmlns:a16="http://schemas.microsoft.com/office/drawing/2014/main" id="{F72BFF91-AAFE-434C-A7EB-CD486CCAB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3847808"/>
            <a:ext cx="3528392" cy="1260140"/>
          </a:xfrm>
          <a:prstGeom prst="rect">
            <a:avLst/>
          </a:prstGeom>
        </p:spPr>
      </p:pic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55C6B1B2-513C-AD42-A34B-011DE69A1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2621676"/>
            <a:ext cx="3528392" cy="1260140"/>
          </a:xfrm>
          <a:prstGeom prst="rect">
            <a:avLst/>
          </a:prstGeom>
        </p:spPr>
      </p:pic>
      <p:pic>
        <p:nvPicPr>
          <p:cNvPr id="17" name="Picture 16" descr="Chart, histogram&#10;&#10;Description automatically generated">
            <a:extLst>
              <a:ext uri="{FF2B5EF4-FFF2-40B4-BE49-F238E27FC236}">
                <a16:creationId xmlns:a16="http://schemas.microsoft.com/office/drawing/2014/main" id="{2210500F-EA1A-7F49-81FB-3C0B524852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1303254"/>
            <a:ext cx="3528392" cy="1260140"/>
          </a:xfrm>
          <a:prstGeom prst="rect">
            <a:avLst/>
          </a:prstGeom>
        </p:spPr>
      </p:pic>
      <p:pic>
        <p:nvPicPr>
          <p:cNvPr id="19" name="Picture 18" descr="Chart, line chart, histogram&#10;&#10;Description automatically generated">
            <a:extLst>
              <a:ext uri="{FF2B5EF4-FFF2-40B4-BE49-F238E27FC236}">
                <a16:creationId xmlns:a16="http://schemas.microsoft.com/office/drawing/2014/main" id="{E903A3F3-7CAF-9C45-ADFB-B814D514F1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12027"/>
            <a:ext cx="3528392" cy="126014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DD38A7-4EBE-DA4D-A5BA-5BA33EB88D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05F81EA-7935-0C43-BF06-2CC91AB71127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508086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E99F25-61E4-F844-84E9-79D02B91781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9983" y="1481046"/>
            <a:ext cx="3882920" cy="2952328"/>
          </a:xfrm>
        </p:spPr>
        <p:txBody>
          <a:bodyPr>
            <a:normAutofit/>
          </a:bodyPr>
          <a:lstStyle/>
          <a:p>
            <a:r>
              <a:rPr lang="de-DE" sz="1600" dirty="0"/>
              <a:t>wenig Unterschied in Verhinderung von Infektionen zwischen Testklassen</a:t>
            </a:r>
          </a:p>
          <a:p>
            <a:endParaRPr lang="de-DE" sz="1600" dirty="0"/>
          </a:p>
          <a:p>
            <a:r>
              <a:rPr lang="de-DE" sz="1600" dirty="0"/>
              <a:t>wesentliche Reduktion des R-Wertes durch Erhöhung der Testfrequenz</a:t>
            </a:r>
          </a:p>
          <a:p>
            <a:endParaRPr lang="de-DE" sz="1600" dirty="0"/>
          </a:p>
          <a:p>
            <a:r>
              <a:rPr lang="de-DE" sz="1600" dirty="0"/>
              <a:t>Erhebliche Einbußen in R-Reduktion durch Verzug der Ergebnisbekanntgabe: </a:t>
            </a:r>
            <a:br>
              <a:rPr lang="de-DE" sz="1600" dirty="0"/>
            </a:br>
            <a:endParaRPr lang="de-DE" sz="1600" dirty="0"/>
          </a:p>
          <a:p>
            <a:pPr marL="0" indent="0">
              <a:buNone/>
            </a:pPr>
            <a:r>
              <a:rPr lang="de-DE" sz="1600" b="1" dirty="0"/>
              <a:t>Jeder Tag Verzug vermindert die R-Reduktion stärker als der </a:t>
            </a:r>
            <a:r>
              <a:rPr lang="de-DE" sz="1600" b="1" dirty="0" err="1"/>
              <a:t>Sensititivitätsunterschied</a:t>
            </a:r>
            <a:endParaRPr lang="de-DE" sz="1600" b="1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DB48750-B4E2-7441-82EC-00EB8D55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Test </a:t>
            </a:r>
            <a:r>
              <a:rPr lang="de-DE" sz="2400" dirty="0" err="1"/>
              <a:t>sensitivity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secondary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frequency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turnaround</a:t>
            </a:r>
            <a:r>
              <a:rPr lang="de-DE" sz="2400" dirty="0"/>
              <a:t> time </a:t>
            </a:r>
            <a:r>
              <a:rPr lang="de-DE" sz="2400" dirty="0" err="1"/>
              <a:t>for</a:t>
            </a:r>
            <a:r>
              <a:rPr lang="de-DE" sz="2400" dirty="0"/>
              <a:t> cOVID-19 </a:t>
            </a:r>
            <a:r>
              <a:rPr lang="de-DE" sz="2400" dirty="0" err="1"/>
              <a:t>screening</a:t>
            </a:r>
            <a:r>
              <a:rPr lang="de-DE" sz="2400" dirty="0"/>
              <a:t> (</a:t>
            </a:r>
            <a:r>
              <a:rPr lang="de-DE" sz="2400" dirty="0" err="1"/>
              <a:t>Larremore</a:t>
            </a:r>
            <a:r>
              <a:rPr lang="de-DE" sz="2400" dirty="0"/>
              <a:t>, 2020)</a:t>
            </a:r>
            <a:endParaRPr lang="de-DE" dirty="0"/>
          </a:p>
        </p:txBody>
      </p:sp>
      <p:pic>
        <p:nvPicPr>
          <p:cNvPr id="26" name="Picture 1" descr="page11image47789472">
            <a:extLst>
              <a:ext uri="{FF2B5EF4-FFF2-40B4-BE49-F238E27FC236}">
                <a16:creationId xmlns:a16="http://schemas.microsoft.com/office/drawing/2014/main" id="{1E153FA9-C2CF-2A4B-AA93-E93E1794B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5008922" y="1110960"/>
            <a:ext cx="3608693" cy="174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55716889-C304-0142-AF54-F04F3ECE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020540"/>
            <a:ext cx="3544997" cy="1855466"/>
          </a:xfrm>
          <a:prstGeom prst="rect">
            <a:avLst/>
          </a:prstGeom>
        </p:spPr>
      </p:pic>
      <p:sp>
        <p:nvSpPr>
          <p:cNvPr id="28" name="TextBox 11">
            <a:extLst>
              <a:ext uri="{FF2B5EF4-FFF2-40B4-BE49-F238E27FC236}">
                <a16:creationId xmlns:a16="http://schemas.microsoft.com/office/drawing/2014/main" id="{DE05E8FC-ABEF-E84E-8F67-009ABF03711C}"/>
              </a:ext>
            </a:extLst>
          </p:cNvPr>
          <p:cNvSpPr txBox="1"/>
          <p:nvPr/>
        </p:nvSpPr>
        <p:spPr>
          <a:xfrm>
            <a:off x="8028385" y="1260308"/>
            <a:ext cx="589230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DE" sz="1050" dirty="0">
                <a:solidFill>
                  <a:srgbClr val="FF3277"/>
                </a:solidFill>
              </a:rPr>
              <a:t>PCR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C8021EA2-04EC-AB49-BD50-56E3016B6AAB}"/>
              </a:ext>
            </a:extLst>
          </p:cNvPr>
          <p:cNvSpPr txBox="1"/>
          <p:nvPr/>
        </p:nvSpPr>
        <p:spPr>
          <a:xfrm>
            <a:off x="5436096" y="980155"/>
            <a:ext cx="1123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100" dirty="0"/>
              <a:t>Testfrequenz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B638DF8E-EF89-8643-96F5-46F506275DCF}"/>
              </a:ext>
            </a:extLst>
          </p:cNvPr>
          <p:cNvSpPr txBox="1"/>
          <p:nvPr/>
        </p:nvSpPr>
        <p:spPr>
          <a:xfrm>
            <a:off x="8028385" y="1404102"/>
            <a:ext cx="65841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DE" sz="1000" dirty="0">
                <a:solidFill>
                  <a:srgbClr val="825363"/>
                </a:solidFill>
              </a:rPr>
              <a:t>Antigen</a:t>
            </a:r>
          </a:p>
        </p:txBody>
      </p:sp>
      <p:cxnSp>
        <p:nvCxnSpPr>
          <p:cNvPr id="32" name="Straight Connector 23">
            <a:extLst>
              <a:ext uri="{FF2B5EF4-FFF2-40B4-BE49-F238E27FC236}">
                <a16:creationId xmlns:a16="http://schemas.microsoft.com/office/drawing/2014/main" id="{24090629-58D7-0B45-BA81-0675B80BD5C8}"/>
              </a:ext>
            </a:extLst>
          </p:cNvPr>
          <p:cNvCxnSpPr>
            <a:cxnSpLocks/>
          </p:cNvCxnSpPr>
          <p:nvPr/>
        </p:nvCxnSpPr>
        <p:spPr>
          <a:xfrm flipV="1">
            <a:off x="6766608" y="3502315"/>
            <a:ext cx="417677" cy="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5">
            <a:extLst>
              <a:ext uri="{FF2B5EF4-FFF2-40B4-BE49-F238E27FC236}">
                <a16:creationId xmlns:a16="http://schemas.microsoft.com/office/drawing/2014/main" id="{64653242-5626-404D-A341-D0E7CDDF6A37}"/>
              </a:ext>
            </a:extLst>
          </p:cNvPr>
          <p:cNvCxnSpPr>
            <a:cxnSpLocks/>
          </p:cNvCxnSpPr>
          <p:nvPr/>
        </p:nvCxnSpPr>
        <p:spPr>
          <a:xfrm flipV="1">
            <a:off x="6975447" y="3380575"/>
            <a:ext cx="208839" cy="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7">
            <a:extLst>
              <a:ext uri="{FF2B5EF4-FFF2-40B4-BE49-F238E27FC236}">
                <a16:creationId xmlns:a16="http://schemas.microsoft.com/office/drawing/2014/main" id="{58581D62-B8BF-DA4D-B5B5-3658998E908A}"/>
              </a:ext>
            </a:extLst>
          </p:cNvPr>
          <p:cNvSpPr txBox="1"/>
          <p:nvPr/>
        </p:nvSpPr>
        <p:spPr>
          <a:xfrm>
            <a:off x="6622363" y="2920929"/>
            <a:ext cx="1309633" cy="3497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DE" sz="900" dirty="0">
                <a:solidFill>
                  <a:schemeClr val="accent1"/>
                </a:solidFill>
              </a:rPr>
              <a:t>Antigentest effektiver</a:t>
            </a:r>
          </a:p>
          <a:p>
            <a:pPr algn="ctr"/>
            <a:r>
              <a:rPr lang="en-GB" sz="900" dirty="0" err="1">
                <a:solidFill>
                  <a:schemeClr val="accent1"/>
                </a:solidFill>
              </a:rPr>
              <a:t>bereits</a:t>
            </a:r>
            <a:r>
              <a:rPr lang="en-GB" sz="900" dirty="0">
                <a:solidFill>
                  <a:schemeClr val="accent1"/>
                </a:solidFill>
              </a:rPr>
              <a:t> ab 1 Tag </a:t>
            </a:r>
            <a:r>
              <a:rPr lang="en-GB" sz="900" dirty="0" err="1">
                <a:solidFill>
                  <a:schemeClr val="accent1"/>
                </a:solidFill>
              </a:rPr>
              <a:t>Verzug</a:t>
            </a:r>
            <a:endParaRPr lang="en-DE" sz="900" dirty="0">
              <a:solidFill>
                <a:schemeClr val="accent1"/>
              </a:solidFill>
            </a:endParaRP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95927E4E-025D-E541-AC02-50B4B7ED8F73}"/>
              </a:ext>
            </a:extLst>
          </p:cNvPr>
          <p:cNvSpPr txBox="1"/>
          <p:nvPr/>
        </p:nvSpPr>
        <p:spPr>
          <a:xfrm>
            <a:off x="5498516" y="2847796"/>
            <a:ext cx="1123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100" dirty="0"/>
              <a:t>Testfrequenz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7FD25703-C1E5-5843-98CB-D15A8F9BF0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931996" y="4823898"/>
            <a:ext cx="522085" cy="303437"/>
          </a:xfrm>
        </p:spPr>
        <p:txBody>
          <a:bodyPr/>
          <a:lstStyle/>
          <a:p>
            <a:fld id="{86CB4B4D-7CA3-9044-876B-883B54F8677D}" type="slidenum">
              <a:rPr lang="de-DE" smtClean="0"/>
              <a:pPr/>
              <a:t>5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7812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18BFEA0-69A4-7D41-8C69-0EA6624F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 2: Mobilität</a:t>
            </a:r>
          </a:p>
        </p:txBody>
      </p:sp>
    </p:spTree>
    <p:extLst>
      <p:ext uri="{BB962C8B-B14F-4D97-AF65-F5344CB8AC3E}">
        <p14:creationId xmlns:p14="http://schemas.microsoft.com/office/powerpoint/2010/main" val="35789106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C111A0-DDB0-C645-8DA1-FED244589C1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131590"/>
            <a:ext cx="2962672" cy="3528392"/>
          </a:xfrm>
        </p:spPr>
        <p:txBody>
          <a:bodyPr>
            <a:normAutofit/>
          </a:bodyPr>
          <a:lstStyle/>
          <a:p>
            <a:r>
              <a:rPr lang="de-DE" sz="1800" dirty="0" err="1"/>
              <a:t>Lockdown</a:t>
            </a:r>
            <a:r>
              <a:rPr lang="de-DE" sz="1800" dirty="0"/>
              <a:t> light führt im November zu -10% Mobilitätsreduktion, geringer als im Frühjahr (bis -40%)</a:t>
            </a:r>
          </a:p>
          <a:p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B3612C-169E-F44A-BD59-35A8ACFC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Mobilität in Deutschland gesamt</a:t>
            </a: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6E48D793-582B-7341-A463-2DD69208A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101132"/>
            <a:ext cx="5796136" cy="361364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50B27E-A960-C045-9D16-D2DE191AE7B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956376" y="4840063"/>
            <a:ext cx="522085" cy="303437"/>
          </a:xfrm>
        </p:spPr>
        <p:txBody>
          <a:bodyPr/>
          <a:lstStyle/>
          <a:p>
            <a:fld id="{86CB4B4D-7CA3-9044-876B-883B54F8677D}" type="slidenum">
              <a:rPr lang="de-DE" smtClean="0"/>
              <a:pPr/>
              <a:t>7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8539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A0F308-660D-E347-8778-22834A07341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131590"/>
            <a:ext cx="2458615" cy="35283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Mobilitätsentwicklung ähnlich in den meisten Bundesländern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Besonders starke Reduktion in Stadtstaaten (Berlin, Bremen, Hamburg)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Teilweise starker innerdeutscher Reiseverkehr (z.B. Brandenburg, Meck.-</a:t>
            </a:r>
            <a:r>
              <a:rPr lang="de-DE" sz="1800" dirty="0" err="1"/>
              <a:t>Pomm</a:t>
            </a:r>
            <a:r>
              <a:rPr lang="de-DE" sz="1800" dirty="0"/>
              <a:t>.)</a:t>
            </a:r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FA7C3C-8C49-3E44-AF32-D3824524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Mobilität in den Bundesländern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91C9860-9371-E54E-BA3D-3EA209BEF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5" y="1104872"/>
            <a:ext cx="6204747" cy="3619436"/>
          </a:xfrm>
          <a:prstGeom prst="rect">
            <a:avLst/>
          </a:prstGeom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CC44087-2F66-7642-BB99-476D5069DC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956376" y="4816078"/>
            <a:ext cx="522085" cy="303437"/>
          </a:xfrm>
        </p:spPr>
        <p:txBody>
          <a:bodyPr/>
          <a:lstStyle/>
          <a:p>
            <a:fld id="{86CB4B4D-7CA3-9044-876B-883B54F8677D}" type="slidenum">
              <a:rPr lang="de-DE" smtClean="0"/>
              <a:pPr/>
              <a:t>8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8472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Krisenstabssitzung_16122020" id="{9930B39E-A0C5-F84F-AD3D-977FBBA801A1}" vid="{50083BF2-9750-FD4B-BFCE-311485B46432}"/>
    </a:ext>
  </a:extLst>
</a:theme>
</file>

<file path=ppt/theme/theme2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77</TotalTime>
  <Words>157</Words>
  <Application>Microsoft Macintosh PowerPoint</Application>
  <PresentationFormat>On-screen Show (16:9)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Office-Design</vt:lpstr>
      <vt:lpstr>Publikationen</vt:lpstr>
      <vt:lpstr>Thema 1: Modellierungs-Ergebnisse</vt:lpstr>
      <vt:lpstr>PowerPoint Presentation</vt:lpstr>
      <vt:lpstr>PowerPoint Presentation</vt:lpstr>
      <vt:lpstr>Test sensitivity is secondary to frequency and turnaround time for cOVID-19 screening (Larremore, 2020)</vt:lpstr>
      <vt:lpstr>Thema 2: Mobilität</vt:lpstr>
      <vt:lpstr>Mobilität in Deutschland gesamt</vt:lpstr>
      <vt:lpstr>Mobilität in den Bundesländern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1: Modellierungs-Ergebnisse</dc:title>
  <dc:creator>Susi Gottwald</dc:creator>
  <cp:lastModifiedBy>Dirk Brockmann</cp:lastModifiedBy>
  <cp:revision>5</cp:revision>
  <dcterms:created xsi:type="dcterms:W3CDTF">2020-12-16T08:11:16Z</dcterms:created>
  <dcterms:modified xsi:type="dcterms:W3CDTF">2020-12-16T09:49:33Z</dcterms:modified>
</cp:coreProperties>
</file>