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15" r:id="rId2"/>
    <p:sldId id="421" r:id="rId3"/>
    <p:sldId id="314" r:id="rId4"/>
    <p:sldId id="259" r:id="rId5"/>
    <p:sldId id="422" r:id="rId6"/>
    <p:sldId id="423" r:id="rId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65" autoAdjust="0"/>
    <p:restoredTop sz="95268" autoAdjust="0"/>
  </p:normalViewPr>
  <p:slideViewPr>
    <p:cSldViewPr snapToGrid="0" snapToObjects="1">
      <p:cViewPr varScale="1">
        <p:scale>
          <a:sx n="86" d="100"/>
          <a:sy n="86" d="100"/>
        </p:scale>
        <p:origin x="77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58"/>
    </p:cViewPr>
  </p:sorterViewPr>
  <p:notesViewPr>
    <p:cSldViewPr snapToGrid="0" snapToObjects="1"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BA93-D397-447E-9FB8-44E8B34667EB}" type="datetime1">
              <a:rPr lang="de-DE" smtClean="0"/>
              <a:t>18.12.2020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1953-CD56-4722-A0D7-E7B1274EE220}" type="datetime1">
              <a:rPr lang="de-DE" smtClean="0"/>
              <a:t>18.12.2020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62F6-4C34-4E5B-B540-91BF22E9F954}" type="datetime1">
              <a:rPr lang="de-DE" smtClean="0"/>
              <a:t>18.12.2020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815221"/>
            <a:ext cx="7983646" cy="44032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F271-340E-46AD-A9D0-CF95C141B984}" type="datetime1">
              <a:rPr lang="de-DE" smtClean="0"/>
              <a:t>18.12.2020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787208" cy="916304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48B3-5B7A-4ED2-9274-E3ABCCD8650B}" type="datetime1">
              <a:rPr lang="de-DE" smtClean="0"/>
              <a:t>18.12.2020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C253-71FA-4580-839F-FE948D280221}" type="datetime1">
              <a:rPr lang="de-DE" smtClean="0"/>
              <a:t>18.12.2020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D525-2ED9-4D60-A717-563134AA4DF9}" type="datetime1">
              <a:rPr lang="de-DE" smtClean="0"/>
              <a:t>18.12.2020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7867-0DCC-4DF8-B135-050458CD20C1}" type="datetime1">
              <a:rPr lang="de-DE" smtClean="0"/>
              <a:t>18.12.2020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FD504-3F1A-4494-94C6-1A28DF57A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AFA029-425E-49DD-95E0-8CCBB7023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5EC1F4-3895-4B70-ABC7-2391928E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2D89-F18B-4AEC-9016-63A97FBF5CA5}" type="datetimeFigureOut">
              <a:rPr lang="de-DE" smtClean="0"/>
              <a:t>18.12.2020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6D86A3-D9D8-40AB-B80E-F2F19644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66718C-E5DD-47C3-BF0E-DECAC3C5A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77DA-1327-4781-A2B7-8245ECF6C7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40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15221"/>
            <a:ext cx="7983646" cy="44032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C72AF167-7E77-4034-AEDE-1D8111634984}" type="datetime1">
              <a:rPr lang="de-DE" smtClean="0"/>
              <a:t>18.12.2020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1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A4588E-5523-425F-848A-18335953D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1953-CD56-4722-A0D7-E7B1274EE220}" type="datetime1">
              <a:rPr lang="de-DE" smtClean="0"/>
              <a:t>18.12.2020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7D61C07-ADCE-4743-BFF1-AC5D0E47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4075B78-8CE9-4D46-8FB8-3F11373EA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Bericht Main-Kinzig-Kreis</a:t>
            </a:r>
            <a:br>
              <a:rPr lang="de-DE" b="0" dirty="0"/>
            </a:br>
            <a:r>
              <a:rPr lang="de-DE" b="0" dirty="0"/>
              <a:t>14.12. bis 16.12.2020</a:t>
            </a:r>
            <a:br>
              <a:rPr lang="de-DE" b="0" dirty="0"/>
            </a:br>
            <a:r>
              <a:rPr lang="de-DE" b="0" dirty="0"/>
              <a:t>Anna Rohde, Tim Eckmanns</a:t>
            </a:r>
            <a:br>
              <a:rPr lang="de-DE" b="0" dirty="0"/>
            </a:br>
            <a:br>
              <a:rPr lang="de-DE" b="0" dirty="0"/>
            </a:br>
            <a:r>
              <a:rPr lang="de-DE" b="0" dirty="0"/>
              <a:t>18.12.20020</a:t>
            </a:r>
            <a:br>
              <a:rPr lang="de-DE" b="0" dirty="0"/>
            </a:br>
            <a:r>
              <a:rPr lang="de-DE" b="0" dirty="0"/>
              <a:t>Krisenstab RKI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41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53B0377-7093-4E1C-9439-9FAE2332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62F6-4C34-4E5B-B540-91BF22E9F954}" type="datetime1">
              <a:rPr lang="de-DE" smtClean="0"/>
              <a:t>18.12.2020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30DA9C7-20B5-4401-83CF-16D923C8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C776798-A08A-4675-97A9-DDA4E873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Main-Kinzig-Kreis (MKK)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8B74084-F8F5-4D47-801F-3552865BF0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Nordöstlich von Frankfurt (Rhein-Main-Region)</a:t>
            </a:r>
          </a:p>
          <a:p>
            <a:r>
              <a:rPr lang="de-DE" dirty="0"/>
              <a:t>420.000 Einwohner*innen</a:t>
            </a:r>
          </a:p>
          <a:p>
            <a:r>
              <a:rPr lang="de-DE" dirty="0"/>
              <a:t>40 Altenheime</a:t>
            </a:r>
          </a:p>
          <a:p>
            <a:r>
              <a:rPr lang="de-DE" dirty="0"/>
              <a:t>4 Krankenhäuser</a:t>
            </a:r>
          </a:p>
          <a:p>
            <a:endParaRPr lang="de-DE" dirty="0"/>
          </a:p>
          <a:p>
            <a:r>
              <a:rPr lang="de-DE" dirty="0"/>
              <a:t>Ca. 250 Fälle / 100.000 Einwohner*innen </a:t>
            </a:r>
            <a:r>
              <a:rPr lang="de-DE" dirty="0">
                <a:sym typeface="Wingdings" panose="05000000000000000000" pitchFamily="2" charset="2"/>
              </a:rPr>
              <a:t> &gt;1000 Fälle pro Woche</a:t>
            </a:r>
          </a:p>
          <a:p>
            <a:r>
              <a:rPr lang="de-DE" dirty="0">
                <a:sym typeface="Wingdings" panose="05000000000000000000" pitchFamily="2" charset="2"/>
              </a:rPr>
              <a:t>In 23 der 40 Altenheime Ausbrüche</a:t>
            </a:r>
          </a:p>
          <a:p>
            <a:r>
              <a:rPr lang="de-DE" dirty="0">
                <a:sym typeface="Wingdings" panose="05000000000000000000" pitchFamily="2" charset="2"/>
              </a:rPr>
              <a:t>Akut in 2 der 4 Krankenhäuser Ausbrüche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42A9AC-611F-4011-AEA2-926EE3EF9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546" y="226096"/>
            <a:ext cx="2601626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4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A49700B-4966-449F-8811-5D93B6B4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5E242F3-2AC5-477D-8577-6989BF1A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MKK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1C0410-051B-4D64-B1E1-16374874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7D67B-AC9C-4925-AECB-EDC8E88FD568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818977C-CBC7-441D-8CE2-852F7983EB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324382"/>
            <a:ext cx="8092593" cy="2104618"/>
          </a:xfrm>
        </p:spPr>
        <p:txBody>
          <a:bodyPr/>
          <a:lstStyle/>
          <a:p>
            <a:r>
              <a:rPr lang="de-DE" dirty="0"/>
              <a:t>Krankenhaus der Regelversorgung (Chirurgie, Innere, Onkologie, Geriatrie, Geburtshilfe, ZNA)</a:t>
            </a:r>
          </a:p>
          <a:p>
            <a:r>
              <a:rPr lang="de-DE" dirty="0"/>
              <a:t>272 Planbetten</a:t>
            </a:r>
          </a:p>
          <a:p>
            <a:pPr lvl="1"/>
            <a:r>
              <a:rPr lang="de-DE" dirty="0"/>
              <a:t>Aktuell: 60 COVID / 100 Pat.</a:t>
            </a:r>
          </a:p>
          <a:p>
            <a:r>
              <a:rPr lang="de-DE" dirty="0"/>
              <a:t>680 Mitarbeiter*innen</a:t>
            </a:r>
          </a:p>
          <a:p>
            <a:pPr lvl="1"/>
            <a:r>
              <a:rPr lang="de-DE" dirty="0"/>
              <a:t>95 positive </a:t>
            </a:r>
            <a:r>
              <a:rPr lang="de-DE" dirty="0" err="1"/>
              <a:t>Mitarb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181B00-BF9B-4A0F-B75F-5480245D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15553"/>
          </a:xfrm>
        </p:spPr>
        <p:txBody>
          <a:bodyPr/>
          <a:lstStyle/>
          <a:p>
            <a:r>
              <a:rPr lang="de-DE" dirty="0"/>
              <a:t>St. Vinzenz-Krankenhaus Hanau </a:t>
            </a:r>
            <a:r>
              <a:rPr lang="de-DE" sz="1800" dirty="0"/>
              <a:t>(Träger des Hauses ist die St. Vinzenz-Krankenhaus Hanau gGmbH, eine Tochtergesellschaft der St. Vinzenz gGmbH, Fulda)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AACEF67-BCF5-40CD-8293-F70D42EC2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968" y="1601076"/>
            <a:ext cx="3879824" cy="182792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1D5AF1E-6BB0-4ED1-BDB0-B904FF9EFCB5}"/>
              </a:ext>
            </a:extLst>
          </p:cNvPr>
          <p:cNvSpPr txBox="1">
            <a:spLocks/>
          </p:cNvSpPr>
          <p:nvPr/>
        </p:nvSpPr>
        <p:spPr>
          <a:xfrm>
            <a:off x="342900" y="3297012"/>
            <a:ext cx="6069444" cy="7078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Klinikum Hanau</a:t>
            </a:r>
            <a:br>
              <a:rPr lang="de-DE"/>
            </a:br>
            <a:r>
              <a:rPr lang="de-DE" sz="2400"/>
              <a:t>Träger:öffentlich, Stadt Hanau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E773BE1-C1C9-47C9-9377-A6AE940B36A1}"/>
              </a:ext>
            </a:extLst>
          </p:cNvPr>
          <p:cNvSpPr txBox="1">
            <a:spLocks/>
          </p:cNvSpPr>
          <p:nvPr/>
        </p:nvSpPr>
        <p:spPr>
          <a:xfrm>
            <a:off x="353433" y="4149090"/>
            <a:ext cx="8044295" cy="23671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800 Betten, 1900 MA mit Patientenkontakt und weitere 100-200 andere MA</a:t>
            </a:r>
          </a:p>
          <a:p>
            <a:r>
              <a:rPr lang="de-DE" sz="1800" dirty="0"/>
              <a:t>H5: 3 Patienten COVID-19 positiv, 6 MA</a:t>
            </a:r>
          </a:p>
          <a:p>
            <a:r>
              <a:rPr lang="de-DE" sz="1800" dirty="0"/>
              <a:t>H7: 1 Patient, 1 MA</a:t>
            </a:r>
          </a:p>
          <a:p>
            <a:r>
              <a:rPr lang="de-DE" sz="1800" dirty="0"/>
              <a:t>Onko </a:t>
            </a:r>
            <a:r>
              <a:rPr lang="de-DE" sz="1800" dirty="0" err="1"/>
              <a:t>ambulanz</a:t>
            </a:r>
            <a:r>
              <a:rPr lang="de-DE" sz="1800" dirty="0"/>
              <a:t>: 2 MA positiv</a:t>
            </a:r>
          </a:p>
          <a:p>
            <a:r>
              <a:rPr lang="de-DE" sz="1800" dirty="0"/>
              <a:t>Doku-Zentrale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0005321-77DB-4DB9-80B3-B4CA9AF7A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723" y="4604840"/>
            <a:ext cx="2994717" cy="197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3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3BA3D-0CF1-471F-8622-D53816AD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0329"/>
            <a:ext cx="7895578" cy="338554"/>
          </a:xfrm>
        </p:spPr>
        <p:txBody>
          <a:bodyPr/>
          <a:lstStyle/>
          <a:p>
            <a:r>
              <a:rPr lang="de-DE" dirty="0"/>
              <a:t>Seniorenheim Theresa GmbH </a:t>
            </a:r>
            <a:r>
              <a:rPr lang="de-DE" sz="1800" dirty="0"/>
              <a:t>(Träger: privat)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76D46D-CCD5-449C-B726-1C099E52E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848487"/>
            <a:ext cx="8044295" cy="1095723"/>
          </a:xfrm>
        </p:spPr>
        <p:txBody>
          <a:bodyPr>
            <a:normAutofit/>
          </a:bodyPr>
          <a:lstStyle/>
          <a:p>
            <a:r>
              <a:rPr lang="de-DE" sz="1800" dirty="0"/>
              <a:t>64 Bewohner, 100% COVID-19 positiv</a:t>
            </a:r>
          </a:p>
          <a:p>
            <a:r>
              <a:rPr lang="de-DE" sz="1800" dirty="0"/>
              <a:t>65 MA, 89% positiv, nur noch 7 negativ</a:t>
            </a:r>
          </a:p>
          <a:p>
            <a:r>
              <a:rPr lang="de-DE" sz="1800" dirty="0"/>
              <a:t>Großeinsatz Rettung am 12.12.20 mit Triage, </a:t>
            </a:r>
          </a:p>
          <a:p>
            <a:endParaRPr lang="de-DE" sz="18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FE9D374-0CAC-4A1D-BAE0-45E84C1C6AAF}"/>
              </a:ext>
            </a:extLst>
          </p:cNvPr>
          <p:cNvSpPr txBox="1">
            <a:spLocks/>
          </p:cNvSpPr>
          <p:nvPr/>
        </p:nvSpPr>
        <p:spPr>
          <a:xfrm>
            <a:off x="315157" y="1997708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Wohnstift Hanau </a:t>
            </a:r>
            <a:r>
              <a:rPr lang="de-DE" sz="1600"/>
              <a:t>(Alten- und Pflegezentren des Main-Kinzig-Kreises (APZ-MKK) gGmbH)</a:t>
            </a:r>
            <a:endParaRPr lang="de-DE" sz="1600" dirty="0"/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0E48DEE1-A0C9-4FD5-828D-9349EABC913A}"/>
              </a:ext>
            </a:extLst>
          </p:cNvPr>
          <p:cNvSpPr txBox="1">
            <a:spLocks/>
          </p:cNvSpPr>
          <p:nvPr/>
        </p:nvSpPr>
        <p:spPr>
          <a:xfrm>
            <a:off x="580177" y="2756249"/>
            <a:ext cx="7983646" cy="152278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239 Bewohner*innen</a:t>
            </a:r>
          </a:p>
          <a:p>
            <a:pPr lvl="1"/>
            <a:r>
              <a:rPr lang="de-DE" dirty="0"/>
              <a:t>73 COVID (67 aktiv (31 symptomatisch), 6 verstorben)</a:t>
            </a:r>
          </a:p>
          <a:p>
            <a:r>
              <a:rPr lang="de-DE" dirty="0"/>
              <a:t>Ca. 240 Mitarbeiter*innen</a:t>
            </a:r>
          </a:p>
          <a:p>
            <a:pPr lvl="1"/>
            <a:r>
              <a:rPr lang="de-DE" dirty="0"/>
              <a:t>22 COVID positiv</a:t>
            </a:r>
          </a:p>
        </p:txBody>
      </p:sp>
      <p:sp>
        <p:nvSpPr>
          <p:cNvPr id="8" name="Titel 5">
            <a:extLst>
              <a:ext uri="{FF2B5EF4-FFF2-40B4-BE49-F238E27FC236}">
                <a16:creationId xmlns:a16="http://schemas.microsoft.com/office/drawing/2014/main" id="{CF24D6AD-C957-44DD-80CF-E5B0DE7229C5}"/>
              </a:ext>
            </a:extLst>
          </p:cNvPr>
          <p:cNvSpPr txBox="1">
            <a:spLocks/>
          </p:cNvSpPr>
          <p:nvPr/>
        </p:nvSpPr>
        <p:spPr>
          <a:xfrm>
            <a:off x="342900" y="4279032"/>
            <a:ext cx="8092592" cy="9541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Seniorenzentrum AGO Nidderau </a:t>
            </a:r>
            <a:r>
              <a:rPr lang="de-DE" sz="1600"/>
              <a:t>(Alloheim Senioren-Residenzen SE; Private-Equity-Investor Nordic Capital)</a:t>
            </a:r>
            <a:br>
              <a:rPr lang="de-DE"/>
            </a:br>
            <a:endParaRPr lang="de-DE" dirty="0"/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3D4EFC1F-D15B-4BD9-89D9-20FE4DA0D95B}"/>
              </a:ext>
            </a:extLst>
          </p:cNvPr>
          <p:cNvSpPr txBox="1">
            <a:spLocks/>
          </p:cNvSpPr>
          <p:nvPr/>
        </p:nvSpPr>
        <p:spPr>
          <a:xfrm>
            <a:off x="580177" y="5095108"/>
            <a:ext cx="8092593" cy="13316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124 Bewohner*innen</a:t>
            </a:r>
          </a:p>
          <a:p>
            <a:pPr lvl="1"/>
            <a:r>
              <a:rPr lang="de-DE"/>
              <a:t>33 COVID (4 verstorben)</a:t>
            </a:r>
          </a:p>
          <a:p>
            <a:r>
              <a:rPr lang="de-DE"/>
              <a:t>135 Mitarbeiter*innen</a:t>
            </a:r>
          </a:p>
          <a:p>
            <a:pPr lvl="1"/>
            <a:r>
              <a:rPr lang="de-DE"/>
              <a:t>16 COVID (zusätzlich 12 krank)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666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DD7959-5784-4F94-8CAE-0537953E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62F6-4C34-4E5B-B540-91BF22E9F954}" type="datetime1">
              <a:rPr lang="de-DE" smtClean="0"/>
              <a:t>18.12.2020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3A7955-A8C5-477D-AC41-3E30B2CD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31F5529-02CA-4AA3-B64C-F2500AF7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957"/>
            <a:ext cx="7983646" cy="874368"/>
          </a:xfrm>
        </p:spPr>
        <p:txBody>
          <a:bodyPr/>
          <a:lstStyle/>
          <a:p>
            <a:r>
              <a:rPr lang="de-DE" dirty="0"/>
              <a:t>Hinweise für das Gesundheitsamt</a:t>
            </a:r>
            <a:br>
              <a:rPr lang="de-DE" dirty="0"/>
            </a:b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C89528C-11AD-4955-80A8-597DDAA846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581208"/>
            <a:ext cx="7983646" cy="440325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Priorisierung</a:t>
            </a:r>
          </a:p>
          <a:p>
            <a:pPr lvl="1"/>
            <a:r>
              <a:rPr lang="de-DE" dirty="0"/>
              <a:t>Operatives Arbeiten (Begehungen) (sollte intensiviert werden)</a:t>
            </a:r>
          </a:p>
          <a:p>
            <a:pPr lvl="1"/>
            <a:r>
              <a:rPr lang="de-DE" dirty="0"/>
              <a:t>Fallfindung</a:t>
            </a:r>
          </a:p>
          <a:p>
            <a:pPr lvl="1"/>
            <a:r>
              <a:rPr lang="de-DE" dirty="0"/>
              <a:t>Kontaktpersonennachverfolgung (Reduktion möglich)</a:t>
            </a:r>
          </a:p>
          <a:p>
            <a:pPr lvl="1"/>
            <a:r>
              <a:rPr lang="de-DE" dirty="0" err="1"/>
              <a:t>SurvNet</a:t>
            </a:r>
            <a:r>
              <a:rPr lang="de-DE" dirty="0"/>
              <a:t>-Übermittlung (großer Aufwand)</a:t>
            </a:r>
          </a:p>
          <a:p>
            <a:r>
              <a:rPr lang="de-DE" dirty="0"/>
              <a:t>Fokussierung</a:t>
            </a:r>
          </a:p>
          <a:p>
            <a:pPr lvl="1"/>
            <a:r>
              <a:rPr lang="de-DE" dirty="0"/>
              <a:t>korrektes Tragen von MNS und FFP2, wenn trotz FFP2 Masken Übertragungen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Maske sitzt falsch oder bei Kontakten nicht getragen. (Pausenraum, gemeinsames Mittagessen, gemeinsame Raucherpause, Umkleideräume etc.)</a:t>
            </a:r>
          </a:p>
          <a:p>
            <a:pPr lvl="1"/>
            <a:r>
              <a:rPr lang="de-DE" dirty="0"/>
              <a:t>Externalisieren technisch: FFP2 defekt, nur begrenzt viruzides Desinfektionsmittel, Klimaanlage, CT-Wert Diskussion</a:t>
            </a:r>
          </a:p>
          <a:p>
            <a:pPr lvl="1"/>
            <a:r>
              <a:rPr lang="de-DE" dirty="0"/>
              <a:t>Externalisieren </a:t>
            </a:r>
            <a:r>
              <a:rPr lang="de-DE" dirty="0" err="1"/>
              <a:t>Presonengruppen</a:t>
            </a:r>
            <a:r>
              <a:rPr lang="de-DE" dirty="0"/>
              <a:t>: Reinigungspersonal, Besuchende, Leasingkräfte, Klassismus</a:t>
            </a:r>
          </a:p>
          <a:p>
            <a:r>
              <a:rPr lang="de-DE" dirty="0"/>
              <a:t>Prozessoptimierung</a:t>
            </a:r>
          </a:p>
          <a:p>
            <a:pPr lvl="1"/>
            <a:r>
              <a:rPr lang="de-DE" dirty="0" err="1"/>
              <a:t>Linelist</a:t>
            </a:r>
            <a:r>
              <a:rPr lang="de-DE" dirty="0"/>
              <a:t> vorgeben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147350D1-E790-4537-AD53-67A547E83A28}"/>
              </a:ext>
            </a:extLst>
          </p:cNvPr>
          <p:cNvSpPr txBox="1">
            <a:spLocks/>
          </p:cNvSpPr>
          <p:nvPr/>
        </p:nvSpPr>
        <p:spPr>
          <a:xfrm>
            <a:off x="457200" y="4796040"/>
            <a:ext cx="7983646" cy="5039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Hinweise für den Kreis</a:t>
            </a:r>
            <a:br>
              <a:rPr lang="de-DE" dirty="0"/>
            </a:br>
            <a:endParaRPr lang="de-DE" dirty="0"/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625505C2-055C-4EC0-97BB-6FB68F7EA7A9}"/>
              </a:ext>
            </a:extLst>
          </p:cNvPr>
          <p:cNvSpPr txBox="1">
            <a:spLocks/>
          </p:cNvSpPr>
          <p:nvPr/>
        </p:nvSpPr>
        <p:spPr>
          <a:xfrm>
            <a:off x="487160" y="5242236"/>
            <a:ext cx="7983646" cy="117184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Gesamtkonzept Patientenverlegungen: ZB COVID Krankenhaus, Verlegungen aus Altenheimen</a:t>
            </a:r>
          </a:p>
          <a:p>
            <a:r>
              <a:rPr lang="de-DE" dirty="0"/>
              <a:t>Politische Voraussetzung für  Absage aller elektiven Eingriffe</a:t>
            </a:r>
          </a:p>
          <a:p>
            <a:r>
              <a:rPr lang="de-DE" dirty="0"/>
              <a:t>Personalmobilisierung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29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21AB22-6396-467E-8201-9F114A08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62F6-4C34-4E5B-B540-91BF22E9F954}" type="datetime1">
              <a:rPr lang="de-DE" smtClean="0"/>
              <a:t>18.12.2020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BD1C41E-7702-4C11-829C-1405B17F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719C353-2CDA-46EC-B4D9-6B451594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Hinweise RKI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0439727-69C0-41A0-A94D-FAD0C9A2EB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18082"/>
            <a:ext cx="7983646" cy="4700397"/>
          </a:xfrm>
        </p:spPr>
        <p:txBody>
          <a:bodyPr/>
          <a:lstStyle/>
          <a:p>
            <a:r>
              <a:rPr lang="de-DE" dirty="0"/>
              <a:t>Vereinfachung der Empfehlungen: ZB CT-Wert / Testinterpretation klären</a:t>
            </a:r>
          </a:p>
          <a:p>
            <a:r>
              <a:rPr lang="de-DE" dirty="0"/>
              <a:t>Klares Statement, dass die Personalsituation in Altenheimen tötet</a:t>
            </a:r>
            <a:br>
              <a:rPr lang="de-DE" dirty="0"/>
            </a:br>
            <a:r>
              <a:rPr lang="de-DE" dirty="0"/>
              <a:t>Personal für Altenheime muss jetzt organisiert werden ("Brandbrief an Bundesgesundheitsminister: Paritätischer fordert personelle Sofortmaßnahmen für Pflegeheime und -dienste in der Corona-Pandemie“ PM- Paritätischer Wohlfahrtsverband, vom 16.12.2020 09:58:00)</a:t>
            </a:r>
          </a:p>
          <a:p>
            <a:r>
              <a:rPr lang="de-DE" dirty="0"/>
              <a:t>Klares Statement, dass bereits eine Triage erfolgt</a:t>
            </a:r>
          </a:p>
          <a:p>
            <a:r>
              <a:rPr lang="de-DE" dirty="0"/>
              <a:t>Das DIVI Register produziert eine falsche Sicherheit, teilweise sind die ITS-Betten voll. ITS-Betten sind nicht unbedingt das Wesentliche, damit ein Krankenhaus auf COVID gut reagieren kann müssen Stationen gesperrt werden, um COVID-Bereiche zu schaffen und Personal für COVID-Bereiche bereitstellen zu können</a:t>
            </a:r>
          </a:p>
          <a:p>
            <a:r>
              <a:rPr lang="de-DE" dirty="0"/>
              <a:t>Konzentration auf </a:t>
            </a:r>
            <a:r>
              <a:rPr lang="de-DE" dirty="0" err="1"/>
              <a:t>SurvNet</a:t>
            </a:r>
            <a:r>
              <a:rPr lang="de-DE" dirty="0"/>
              <a:t>: mit diesem Tool wird gearbeitet in den GA. Die GAs sind verzweifelt, dass sie nun ein weiteres Tool (SORMAS) benutzen </a:t>
            </a:r>
            <a:r>
              <a:rPr lang="de-DE"/>
              <a:t>müssen.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9573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Bildschirmpräsentation (4:3)</PresentationFormat>
  <Paragraphs>68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Office-Design</vt:lpstr>
      <vt:lpstr>Bericht Main-Kinzig-Kreis 14.12. bis 16.12.2020 Anna Rohde, Tim Eckmanns  18.12.20020 Krisenstab RKI</vt:lpstr>
      <vt:lpstr>Main-Kinzig-Kreis (MKK)</vt:lpstr>
      <vt:lpstr>St. Vinzenz-Krankenhaus Hanau (Träger des Hauses ist die St. Vinzenz-Krankenhaus Hanau gGmbH, eine Tochtergesellschaft der St. Vinzenz gGmbH, Fulda)</vt:lpstr>
      <vt:lpstr>Seniorenheim Theresa GmbH (Träger: privat)</vt:lpstr>
      <vt:lpstr>Hinweise für das Gesundheitsamt </vt:lpstr>
      <vt:lpstr>Hinweise RKI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Eckmanns, Tim</dc:creator>
  <cp:lastModifiedBy>Rohde, Anna</cp:lastModifiedBy>
  <cp:revision>247</cp:revision>
  <dcterms:created xsi:type="dcterms:W3CDTF">2015-11-02T12:29:13Z</dcterms:created>
  <dcterms:modified xsi:type="dcterms:W3CDTF">2020-12-18T14:13:38Z</dcterms:modified>
</cp:coreProperties>
</file>