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97" r:id="rId2"/>
    <p:sldId id="598" r:id="rId3"/>
    <p:sldId id="383" r:id="rId4"/>
    <p:sldId id="603" r:id="rId5"/>
    <p:sldId id="604" r:id="rId6"/>
    <p:sldId id="599" r:id="rId7"/>
    <p:sldId id="602" r:id="rId8"/>
    <p:sldId id="600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45" autoAdjust="0"/>
    <p:restoredTop sz="92749" autoAdjust="0"/>
  </p:normalViewPr>
  <p:slideViewPr>
    <p:cSldViewPr>
      <p:cViewPr>
        <p:scale>
          <a:sx n="80" d="100"/>
          <a:sy n="80" d="100"/>
        </p:scale>
        <p:origin x="1200" y="-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mmwr/volumes/69/wr/mm6950e3.ht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reuters.com/article/health-coronavirus-russia/covid-beds-run-short-in-st-petersburg-as-russian-vaccine-rollout-gathers-pace-idUSKBN28Q0WA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049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Nicht mehr auf die Liste:</a:t>
            </a:r>
          </a:p>
          <a:p>
            <a:pPr rtl="0" eaLnBrk="1" fontAlgn="b" latinLnBrk="0" hangingPunct="1"/>
            <a:r>
              <a:rPr lang="de-DE" baseline="0" dirty="0"/>
              <a:t>AFRIKA: </a:t>
            </a:r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Cabo Verde, Botswana</a:t>
            </a: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b" latinLnBrk="0" hangingPunct="1"/>
            <a:r>
              <a:rPr lang="de-DE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Unter 50 in Europa nicht EU: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Isle of Man, Guernsey, Holy See</a:t>
            </a:r>
            <a:r>
              <a:rPr lang="en-US" dirty="0"/>
              <a:t> </a:t>
            </a:r>
            <a:endParaRPr lang="de-DE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7694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Rekrutierung in Test-Zentren / Notaufnahmen,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Frequency-Matching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 getesteter Kinder nach Alter und Rekrutierungszeitraum, Befragung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durschnittlich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Tage nach SARS-CoV-2-Testung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494 Kinder / Eltern wollten nicht teilnehmen + 5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9384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Rekrutierung in Test-Zentren / Notaufnahmen,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Frequency-Matching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negativ getesteter Kinder nach Alter und Rekrutierungszeitraum, Befragung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durschnittlich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Tage nach SARS-CoV-2-Testung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494 Kinder / Eltern wollten nicht teilnehmen + 5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472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https://www.cdc.gov/mmwr/volumes/69/wr/mm6950e3.htm</a:t>
            </a:r>
            <a:endParaRPr lang="en-US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https://www.reuters.com/article/health-coronavirus-russia/covid-beds-run-short-in-st-petersburg-as-russian-vaccine-rollout-gathers-pace-idUSKBN28Q0WA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886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Distribution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laboratory-confirmed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COVID-19 in EU/EEW and </a:t>
            </a:r>
            <a:r>
              <a:rPr lang="de-DE" dirty="0" err="1"/>
              <a:t>the</a:t>
            </a:r>
            <a:r>
              <a:rPr lang="de-DE" dirty="0"/>
              <a:t> UK,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50, 2020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913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18.12.2020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0638" y="128875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 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(KW50)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725795"/>
            <a:ext cx="3665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71.554.018 Fälle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1.613.671 Todesfälle (2,3%)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361971"/>
              </p:ext>
            </p:extLst>
          </p:nvPr>
        </p:nvGraphicFramePr>
        <p:xfrm>
          <a:off x="107504" y="1591683"/>
          <a:ext cx="8928992" cy="4717637"/>
        </p:xfrm>
        <a:graphic>
          <a:graphicData uri="http://schemas.openxmlformats.org/drawingml/2006/table">
            <a:tbl>
              <a:tblPr firstRow="1" firstCol="1" bandRow="1"/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Ew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26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16.256.754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1.499.756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455,76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6.901.952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298.412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141,39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9.884.100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206.897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-15,73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2.653.928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193.158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132,42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Türkei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995.471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188.713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-14,48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230,13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Deutschland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1.337.078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153.424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18,21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184,81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1.849.403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126.161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19,12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189,3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1.843.712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114.834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-20,09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Ukraine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900.666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87.360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-3,6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198,57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2.376.852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84.355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125,88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959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8478F0FC-2478-4007-9055-B2E7A1014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72" y="260648"/>
            <a:ext cx="8028384" cy="3295523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 </a:t>
            </a:r>
            <a:r>
              <a:rPr lang="de-DE" sz="2400" dirty="0">
                <a:solidFill>
                  <a:srgbClr val="FF0000"/>
                </a:solidFill>
              </a:rPr>
              <a:t>(KW50)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639163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837492" y="37890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560527" y="3789040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79203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62183"/>
              </p:ext>
            </p:extLst>
          </p:nvPr>
        </p:nvGraphicFramePr>
        <p:xfrm>
          <a:off x="46726" y="4082400"/>
          <a:ext cx="1428930" cy="14363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Südafrika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Namibia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48281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Botswana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75856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Marokko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5271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9198943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362801"/>
              </p:ext>
            </p:extLst>
          </p:nvPr>
        </p:nvGraphicFramePr>
        <p:xfrm>
          <a:off x="3696072" y="4095362"/>
          <a:ext cx="1596008" cy="20231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1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Uruguay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Falkland Islands (Malvinas)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Mexiko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073865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99634"/>
              </p:ext>
            </p:extLst>
          </p:nvPr>
        </p:nvGraphicFramePr>
        <p:xfrm>
          <a:off x="5486275" y="4103583"/>
          <a:ext cx="1382713" cy="14897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20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253,38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Jordanien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Libanon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Iran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993997"/>
              </p:ext>
            </p:extLst>
          </p:nvPr>
        </p:nvGraphicFramePr>
        <p:xfrm>
          <a:off x="46726" y="5977210"/>
          <a:ext cx="1428930" cy="6921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51,41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661248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65204" y="2201089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3304358"/>
              </p:ext>
            </p:extLst>
          </p:nvPr>
        </p:nvGraphicFramePr>
        <p:xfrm>
          <a:off x="7294031" y="2780928"/>
          <a:ext cx="1777897" cy="4029879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03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424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Georgien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511,1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San Marino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458,6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Jersey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73348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Andorra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Aserbaidschan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Nordmazedonien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3997586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Türkei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13704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16449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8955037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236151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Albanien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198,57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Ukraine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6513695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Weißrussland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138,99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6255311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Russische Föderation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Monaco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46724784"/>
                  </a:ext>
                </a:extLst>
              </a:tr>
              <a:tr h="18936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Gibraltar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973241" y="3553271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85 Länder/Territorien mit einer 7-Tages-Inzidenz &gt; neue 50 Fälle / 100.000 Ew.</a:t>
            </a: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931731"/>
              </p:ext>
            </p:extLst>
          </p:nvPr>
        </p:nvGraphicFramePr>
        <p:xfrm>
          <a:off x="1763688" y="4089498"/>
          <a:ext cx="1828176" cy="2286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13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590"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5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5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8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308,65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Curacao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(NL)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700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Bermuda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171,16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8853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421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 </a:t>
            </a:r>
            <a:r>
              <a:rPr lang="de-DE" sz="2400" dirty="0">
                <a:solidFill>
                  <a:srgbClr val="FF0000"/>
                </a:solidFill>
              </a:rPr>
              <a:t>(KW50)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75556" y="378237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815131"/>
              </p:ext>
            </p:extLst>
          </p:nvPr>
        </p:nvGraphicFramePr>
        <p:xfrm>
          <a:off x="271562" y="746589"/>
          <a:ext cx="2808312" cy="592643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810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679,45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505,02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53330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342,07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80396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36050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321,56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307,47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94190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304,13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302,55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0813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298,2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9979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257,54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0269870"/>
                  </a:ext>
                </a:extLst>
              </a:tr>
              <a:tr h="124559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9392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119734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220,24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190,21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184,81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68,17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E0156E18-5051-4CE2-952C-8BFA56425A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40395"/>
              </p:ext>
            </p:extLst>
          </p:nvPr>
        </p:nvGraphicFramePr>
        <p:xfrm>
          <a:off x="3416707" y="756670"/>
          <a:ext cx="1638861" cy="5322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64034">
                  <a:extLst>
                    <a:ext uri="{9D8B030D-6E8A-4147-A177-3AD203B41FA5}">
                      <a16:colId xmlns:a16="http://schemas.microsoft.com/office/drawing/2014/main" val="888845614"/>
                    </a:ext>
                  </a:extLst>
                </a:gridCol>
                <a:gridCol w="974827">
                  <a:extLst>
                    <a:ext uri="{9D8B030D-6E8A-4147-A177-3AD203B41FA5}">
                      <a16:colId xmlns:a16="http://schemas.microsoft.com/office/drawing/2014/main" val="3000375676"/>
                    </a:ext>
                  </a:extLst>
                </a:gridCol>
              </a:tblGrid>
              <a:tr h="177872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062592"/>
                  </a:ext>
                </a:extLst>
              </a:tr>
              <a:tr h="1423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39,54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173303"/>
                  </a:ext>
                </a:extLst>
              </a:tr>
              <a:tr h="142312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21,01</a:t>
                      </a: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35722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055BF82C-27A1-460F-9329-CB49AE565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426" y="1412776"/>
            <a:ext cx="6027574" cy="498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492AB8-190F-4B2B-8F2F-008983A739AA}"/>
              </a:ext>
            </a:extLst>
          </p:cNvPr>
          <p:cNvPicPr/>
          <p:nvPr/>
        </p:nvPicPr>
        <p:blipFill rotWithShape="1">
          <a:blip r:embed="rId3"/>
          <a:srcRect l="61726" t="27310" r="4084" b="22391"/>
          <a:stretch/>
        </p:blipFill>
        <p:spPr bwMode="auto">
          <a:xfrm>
            <a:off x="318782" y="2420888"/>
            <a:ext cx="793401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7A441D7E-CA08-4F8F-B60C-C24B747BB1F8}"/>
              </a:ext>
            </a:extLst>
          </p:cNvPr>
          <p:cNvSpPr/>
          <p:nvPr/>
        </p:nvSpPr>
        <p:spPr>
          <a:xfrm>
            <a:off x="171248" y="1430426"/>
            <a:ext cx="7785128" cy="1134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= 397 Kinder, n = 154 Fälle und n= 243 Kontrollen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Fall-Kontroll-Studie, September – November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Limitationen: 56% Non-Responder (n = 494 Kinder) und Drop </a:t>
            </a:r>
            <a:r>
              <a:rPr 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</a:t>
            </a:r>
            <a:r>
              <a:rPr lang="de-D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 = 5), Fall-Kontroll-Studie (Recall-Bias)</a:t>
            </a: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D64AFCCA-7618-4998-BA13-D12B53BE1FF3}"/>
              </a:ext>
            </a:extLst>
          </p:cNvPr>
          <p:cNvSpPr txBox="1">
            <a:spLocks/>
          </p:cNvSpPr>
          <p:nvPr/>
        </p:nvSpPr>
        <p:spPr>
          <a:xfrm>
            <a:off x="171248" y="44624"/>
            <a:ext cx="8802724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Factors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associated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positive SARS-CoV-2-test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outpatient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health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000" dirty="0" err="1">
                <a:latin typeface="Calibri"/>
              </a:rPr>
              <a:t>facilities</a:t>
            </a:r>
            <a:r>
              <a:rPr lang="de-DE" sz="2000" dirty="0">
                <a:latin typeface="Calibri"/>
              </a:rPr>
              <a:t> and </a:t>
            </a:r>
            <a:r>
              <a:rPr lang="de-DE" sz="2000" dirty="0" err="1">
                <a:latin typeface="Calibri"/>
              </a:rPr>
              <a:t>emergency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departments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among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adolescents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aged</a:t>
            </a:r>
            <a:r>
              <a:rPr lang="de-DE" sz="2000" dirty="0">
                <a:latin typeface="Calibri"/>
              </a:rPr>
              <a:t> &lt; 18 </a:t>
            </a:r>
            <a:r>
              <a:rPr lang="de-DE" sz="2000" dirty="0" err="1">
                <a:latin typeface="Calibri"/>
              </a:rPr>
              <a:t>years</a:t>
            </a:r>
            <a:r>
              <a:rPr lang="de-DE" sz="2000" dirty="0">
                <a:latin typeface="Calibri"/>
              </a:rPr>
              <a:t> – Mississippi, September – November 2020,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MMWR - CDC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C384CFE-ACED-4DB8-A842-1C18730D73B2}"/>
              </a:ext>
            </a:extLst>
          </p:cNvPr>
          <p:cNvSpPr/>
          <p:nvPr/>
        </p:nvSpPr>
        <p:spPr>
          <a:xfrm>
            <a:off x="2411760" y="971436"/>
            <a:ext cx="601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Weekly</a:t>
            </a:r>
            <a:r>
              <a:rPr lang="en-US" dirty="0"/>
              <a:t> / December 18, 2020 / 69(50);1925-1929 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8D55D03-93B9-4031-9F99-211B63F9EEC4}"/>
              </a:ext>
            </a:extLst>
          </p:cNvPr>
          <p:cNvSpPr/>
          <p:nvPr/>
        </p:nvSpPr>
        <p:spPr>
          <a:xfrm>
            <a:off x="2411760" y="3501008"/>
            <a:ext cx="5688632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333BCC-767B-43CE-84C7-BBFA74AA8DB5}"/>
              </a:ext>
            </a:extLst>
          </p:cNvPr>
          <p:cNvSpPr/>
          <p:nvPr/>
        </p:nvSpPr>
        <p:spPr>
          <a:xfrm>
            <a:off x="1835696" y="4605100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964885A-794F-4893-A336-6CEFC6B3509E}"/>
              </a:ext>
            </a:extLst>
          </p:cNvPr>
          <p:cNvSpPr/>
          <p:nvPr/>
        </p:nvSpPr>
        <p:spPr>
          <a:xfrm>
            <a:off x="1835696" y="5295544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7F8E0AF-4421-4809-954D-DECF7B04C9A0}"/>
              </a:ext>
            </a:extLst>
          </p:cNvPr>
          <p:cNvSpPr/>
          <p:nvPr/>
        </p:nvSpPr>
        <p:spPr>
          <a:xfrm>
            <a:off x="1864296" y="5766336"/>
            <a:ext cx="6264696" cy="264060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B550063B-C295-4FB8-9C74-0605559195DC}"/>
              </a:ext>
            </a:extLst>
          </p:cNvPr>
          <p:cNvSpPr/>
          <p:nvPr/>
        </p:nvSpPr>
        <p:spPr>
          <a:xfrm>
            <a:off x="318782" y="3949434"/>
            <a:ext cx="5688632" cy="264060"/>
          </a:xfrm>
          <a:prstGeom prst="rect">
            <a:avLst/>
          </a:prstGeom>
          <a:noFill/>
          <a:ln w="1905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7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845071-5778-4B66-806F-7C7131DFD6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9" t="12678" r="6786" b="8288"/>
          <a:stretch/>
        </p:blipFill>
        <p:spPr>
          <a:xfrm>
            <a:off x="1115616" y="1196752"/>
            <a:ext cx="7414778" cy="4044425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D64AFCCA-7618-4998-BA13-D12B53BE1FF3}"/>
              </a:ext>
            </a:extLst>
          </p:cNvPr>
          <p:cNvSpPr txBox="1">
            <a:spLocks/>
          </p:cNvSpPr>
          <p:nvPr/>
        </p:nvSpPr>
        <p:spPr>
          <a:xfrm>
            <a:off x="171248" y="44624"/>
            <a:ext cx="8802724" cy="92333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Factors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associated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with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positive SARS-CoV-2-test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results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in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outpatient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health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lang="de-DE" sz="2000" dirty="0" err="1">
                <a:latin typeface="Calibri"/>
              </a:rPr>
              <a:t>facitilities</a:t>
            </a:r>
            <a:r>
              <a:rPr lang="de-DE" sz="2000" dirty="0">
                <a:latin typeface="Calibri"/>
              </a:rPr>
              <a:t> and </a:t>
            </a:r>
            <a:r>
              <a:rPr lang="de-DE" sz="2000" dirty="0" err="1">
                <a:latin typeface="Calibri"/>
              </a:rPr>
              <a:t>adolescents</a:t>
            </a:r>
            <a:r>
              <a:rPr lang="de-DE" sz="2000" dirty="0">
                <a:latin typeface="Calibri"/>
              </a:rPr>
              <a:t> </a:t>
            </a:r>
            <a:r>
              <a:rPr lang="de-DE" sz="2000" dirty="0" err="1">
                <a:latin typeface="Calibri"/>
              </a:rPr>
              <a:t>aged</a:t>
            </a:r>
            <a:r>
              <a:rPr lang="de-DE" sz="2000" dirty="0">
                <a:latin typeface="Calibri"/>
              </a:rPr>
              <a:t> &lt; 18 </a:t>
            </a:r>
            <a:r>
              <a:rPr lang="de-DE" sz="2000" dirty="0" err="1">
                <a:latin typeface="Calibri"/>
              </a:rPr>
              <a:t>years</a:t>
            </a:r>
            <a:r>
              <a:rPr lang="de-DE" sz="2000" dirty="0">
                <a:latin typeface="Calibri"/>
              </a:rPr>
              <a:t> – Mississippi, September – November 2020, 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MMWR - CDC</a:t>
            </a:r>
          </a:p>
        </p:txBody>
      </p:sp>
    </p:spTree>
    <p:extLst>
      <p:ext uri="{BB962C8B-B14F-4D97-AF65-F5344CB8AC3E}">
        <p14:creationId xmlns:p14="http://schemas.microsoft.com/office/powerpoint/2010/main" val="272880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1248" y="620688"/>
            <a:ext cx="8802724" cy="604866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Amerika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48% der neuen Fälle und 40% der neuen Todesfälle (7T)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Hohe Anzahl neuer Fälle in Panama, Belize, Bermuda, Kolumbien, Brasilien (Südosten), Paraguay, Uruguay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USA: Krankenhauskapazitäten in manchen Regionen nahezu erschöpft (92% Auslastung in Arizona, ≥ 75% in Kalifornien)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Europa</a:t>
            </a:r>
            <a:endParaRPr lang="de-DE" sz="1600" b="1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sz="1800" dirty="0"/>
              <a:t>38% der neuen Fälle und 46% der neuen Todesfälle (7T)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Krankenhauskapazitäten in vielen Regionen / Ländern nahezu erschöpft (96% Auslastung in </a:t>
            </a:r>
            <a:r>
              <a:rPr lang="de-DE" sz="1800" dirty="0" err="1"/>
              <a:t>St.Petersburg</a:t>
            </a:r>
            <a:r>
              <a:rPr lang="de-DE" sz="1800" dirty="0"/>
              <a:t>, Russland, 104% Auslastung in Nordirland)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1800" dirty="0"/>
              <a:t>200.000 Impfstoff-Dosen für Sputnik V in Russland „</a:t>
            </a:r>
            <a:r>
              <a:rPr lang="de-DE" sz="1800" dirty="0" err="1"/>
              <a:t>verimpft</a:t>
            </a:r>
            <a:r>
              <a:rPr lang="de-DE" sz="1800" dirty="0"/>
              <a:t>“ -  91,4 % Wirksamkeit</a:t>
            </a:r>
          </a:p>
          <a:p>
            <a:pPr marL="0" lvl="0" indent="0">
              <a:buNone/>
            </a:pPr>
            <a:endParaRPr lang="en-US" sz="1600" dirty="0"/>
          </a:p>
          <a:p>
            <a:pPr marL="0" lvl="0" indent="0">
              <a:buNone/>
            </a:pPr>
            <a:r>
              <a:rPr lang="en-US" sz="1800" b="1" dirty="0"/>
              <a:t>Afrika</a:t>
            </a:r>
            <a:endParaRPr lang="de-DE" sz="1800" b="1" dirty="0"/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2,7% der neuen Fälle, 3,2 % der neuen Todesfälle (7T)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WHO AFRO warnt vor weiterer Ausbreitung (46.000 neue Fälle / Woche seit Mitte Oktober versus 29.000 neue Fälle / Woche früher September bis Mitte Okt)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r>
              <a:rPr lang="de-DE" sz="1800" b="1" dirty="0"/>
              <a:t>Asien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12% der neuen Fälle und 11% der neuen Todesfälle (7T)</a:t>
            </a:r>
          </a:p>
          <a:p>
            <a:pPr indent="-28575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Weitere Anstieg neuer Fälle in Südkorea und Japan (Tokio)</a:t>
            </a:r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marL="5715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dirty="0"/>
          </a:p>
        </p:txBody>
      </p:sp>
      <p:sp>
        <p:nvSpPr>
          <p:cNvPr id="4" name="Titel 4"/>
          <p:cNvSpPr txBox="1">
            <a:spLocks/>
          </p:cNvSpPr>
          <p:nvPr/>
        </p:nvSpPr>
        <p:spPr>
          <a:xfrm>
            <a:off x="171248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2329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id="{AF6278A4-3000-4077-B4C4-9767F7B8F6DD}"/>
              </a:ext>
            </a:extLst>
          </p:cNvPr>
          <p:cNvSpPr txBox="1">
            <a:spLocks/>
          </p:cNvSpPr>
          <p:nvPr/>
        </p:nvSpPr>
        <p:spPr>
          <a:xfrm>
            <a:off x="1619672" y="2420888"/>
            <a:ext cx="561613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Back-Up</a:t>
            </a:r>
          </a:p>
        </p:txBody>
      </p:sp>
    </p:spTree>
    <p:extLst>
      <p:ext uri="{BB962C8B-B14F-4D97-AF65-F5344CB8AC3E}">
        <p14:creationId xmlns:p14="http://schemas.microsoft.com/office/powerpoint/2010/main" val="266754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Todesfälle in EU/EWR und GB, KW50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F59C4A0-B92A-41FE-9A59-F4E76EACEB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t="12308" r="5899"/>
          <a:stretch/>
        </p:blipFill>
        <p:spPr>
          <a:xfrm>
            <a:off x="68882" y="1474915"/>
            <a:ext cx="8913842" cy="45364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1ECCA7B-BF44-4483-800F-57D56E619482}"/>
              </a:ext>
            </a:extLst>
          </p:cNvPr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14.12.2020</a:t>
            </a:r>
          </a:p>
        </p:txBody>
      </p:sp>
    </p:spTree>
    <p:extLst>
      <p:ext uri="{BB962C8B-B14F-4D97-AF65-F5344CB8AC3E}">
        <p14:creationId xmlns:p14="http://schemas.microsoft.com/office/powerpoint/2010/main" val="262470762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937</Words>
  <Application>Microsoft Office PowerPoint</Application>
  <PresentationFormat>Bildschirmpräsentation (4:3)</PresentationFormat>
  <Paragraphs>348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1459</cp:revision>
  <dcterms:created xsi:type="dcterms:W3CDTF">2020-04-16T05:25:18Z</dcterms:created>
  <dcterms:modified xsi:type="dcterms:W3CDTF">2020-12-18T09:52:28Z</dcterms:modified>
</cp:coreProperties>
</file>