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427" r:id="rId2"/>
    <p:sldId id="718" r:id="rId3"/>
    <p:sldId id="570" r:id="rId4"/>
    <p:sldId id="262" r:id="rId5"/>
    <p:sldId id="265" r:id="rId6"/>
    <p:sldId id="724" r:id="rId7"/>
  </p:sldIdLst>
  <p:sldSz cx="9144000" cy="6858000" type="screen4x3"/>
  <p:notesSz cx="6797675" cy="9928225"/>
  <p:defaultTextStyle>
    <a:defPPr>
      <a:defRPr lang="de-D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Haas, Walter" initials="HW" lastIdx="10" clrIdx="0"/>
  <p:cmAuthor id="1" name="Buchholz, Udo" initials="BU" lastIdx="0" clrIdx="1"/>
  <p:cmAuthor id="2" name="Goerlitz, Luise" initials="GL" lastIdx="2" clrIdx="2"/>
  <p:cmAuthor id="3" name="Hilbig, Antonia" initials="HA" lastIdx="1" clrIdx="3"/>
  <p:cmAuthor id="4" name="Steffen, Annika" initials="SA" lastIdx="1" clrIdx="4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9EDF4"/>
    <a:srgbClr val="045AA6"/>
    <a:srgbClr val="367BB8"/>
    <a:srgbClr val="D0D8E8"/>
    <a:srgbClr val="FFFFCC"/>
    <a:srgbClr val="FFCC99"/>
    <a:srgbClr val="4D8AD2"/>
    <a:srgbClr val="66A8DD"/>
    <a:srgbClr val="006EC7"/>
    <a:srgbClr val="338BD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Helle Formatvorlage 1 - Akz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Mittlere Formatvorlage 1 - Akz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Helle Formatvorlage 2 - Akz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C2FFA5D-87B4-456A-9821-1D502468CF0F}" styleName="Designformatvorlage 1 - Akz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C89EF96-8CEA-46FF-86C4-4CE0E7609802}" styleName="Helle Formatvorlage 3 - Akz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945" autoAdjust="0"/>
    <p:restoredTop sz="92639" autoAdjust="0"/>
  </p:normalViewPr>
  <p:slideViewPr>
    <p:cSldViewPr snapToGrid="0" snapToObjects="1">
      <p:cViewPr varScale="1">
        <p:scale>
          <a:sx n="114" d="100"/>
          <a:sy n="114" d="100"/>
        </p:scale>
        <p:origin x="1908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15546"/>
    </p:cViewPr>
  </p:sorterViewPr>
  <p:notesViewPr>
    <p:cSldViewPr snapToGrid="0" snapToObjects="1">
      <p:cViewPr varScale="1">
        <p:scale>
          <a:sx n="93" d="100"/>
          <a:sy n="93" d="100"/>
        </p:scale>
        <p:origin x="-3780" y="-10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50444" y="0"/>
            <a:ext cx="2945659" cy="496411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r">
              <a:defRPr sz="1200"/>
            </a:lvl1pPr>
          </a:lstStyle>
          <a:p>
            <a:fld id="{112A5B09-A9A8-2644-9E6D-705AA413DA79}" type="datetimeFigureOut">
              <a:rPr lang="de-DE" smtClean="0"/>
              <a:t>18.12.2020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50444" y="9430091"/>
            <a:ext cx="2945659" cy="496411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r">
              <a:defRPr sz="1200"/>
            </a:lvl1pPr>
          </a:lstStyle>
          <a:p>
            <a:fld id="{5EDF7B35-E1B4-904A-9F7F-1474D5483FC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755813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411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r">
              <a:defRPr sz="1200"/>
            </a:lvl1pPr>
          </a:lstStyle>
          <a:p>
            <a:fld id="{03B55E56-2990-C745-88B9-6378D75E0E12}" type="datetimeFigureOut">
              <a:rPr lang="de-DE" smtClean="0"/>
              <a:t>18.12.2020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77" tIns="45789" rIns="91577" bIns="45789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577" tIns="45789" rIns="91577" bIns="45789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4" y="9430091"/>
            <a:ext cx="2945659" cy="496411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r">
              <a:defRPr sz="1200"/>
            </a:lvl1pPr>
          </a:lstStyle>
          <a:p>
            <a:fld id="{E7DB3B74-E7C2-B34F-8624-8515ACB0050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947342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457886">
              <a:defRPr/>
            </a:pPr>
            <a:r>
              <a:rPr lang="de-DE" dirty="0"/>
              <a:t>Quelle: Ordner des aktuellen Lageberichts S:\Projekte\RKI_nCoV-Lage\3.Kommunikation\3.7.Lageberichte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DB3B74-E7C2-B34F-8624-8515ACB00503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109306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Datei </a:t>
            </a:r>
            <a:r>
              <a:rPr lang="de-DE" dirty="0" err="1"/>
              <a:t>Fallzahlen_kumulativ_Datum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DB3B74-E7C2-B34F-8624-8515ACB00503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530113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https://www.destatis.de/DE/Themen/Querschnitt/Corona/Gesellschaft/bevoelkerung-sterbefaelle.html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DB3B74-E7C2-B34F-8624-8515ACB00503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475175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/>
          <p:cNvSpPr/>
          <p:nvPr userDrawn="1"/>
        </p:nvSpPr>
        <p:spPr>
          <a:xfrm>
            <a:off x="6409267" y="118533"/>
            <a:ext cx="2411205" cy="9271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hteck 6"/>
          <p:cNvSpPr/>
          <p:nvPr userDrawn="1"/>
        </p:nvSpPr>
        <p:spPr>
          <a:xfrm>
            <a:off x="0" y="1384875"/>
            <a:ext cx="8752360" cy="4355538"/>
          </a:xfrm>
          <a:prstGeom prst="rect">
            <a:avLst/>
          </a:prstGeom>
          <a:solidFill>
            <a:srgbClr val="006EC7"/>
          </a:solidFill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  <p:sp>
        <p:nvSpPr>
          <p:cNvPr id="9" name="Textfeld 8"/>
          <p:cNvSpPr txBox="1"/>
          <p:nvPr userDrawn="1"/>
        </p:nvSpPr>
        <p:spPr>
          <a:xfrm>
            <a:off x="3624352" y="2264791"/>
            <a:ext cx="5124112" cy="2678578"/>
          </a:xfrm>
          <a:prstGeom prst="rect">
            <a:avLst/>
          </a:prstGeom>
          <a:solidFill>
            <a:srgbClr val="4D8AD2"/>
          </a:solidFill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648000" tIns="234000" rIns="684000" bIns="45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200"/>
              </a:lnSpc>
              <a:spcAft>
                <a:spcPts val="600"/>
              </a:spcAft>
            </a:pPr>
            <a:endParaRPr lang="de-DE" sz="2800" dirty="0">
              <a:solidFill>
                <a:srgbClr val="FFFFFF"/>
              </a:solidFill>
              <a:effectLst/>
              <a:latin typeface="Calibri"/>
              <a:ea typeface="ＭＳ 明朝"/>
              <a:cs typeface="Calibri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934890" y="2267305"/>
            <a:ext cx="4504844" cy="1548940"/>
          </a:xfrm>
        </p:spPr>
        <p:txBody>
          <a:bodyPr lIns="252000" tIns="252000" rIns="252000" bIns="108000" anchor="t" anchorCtr="0">
            <a:noAutofit/>
          </a:bodyPr>
          <a:lstStyle>
            <a:lvl1pPr algn="l">
              <a:defRPr sz="2200" b="1" i="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cxnSp>
        <p:nvCxnSpPr>
          <p:cNvPr id="11" name="Gerade Verbindung 10"/>
          <p:cNvCxnSpPr/>
          <p:nvPr userDrawn="1"/>
        </p:nvCxnSpPr>
        <p:spPr>
          <a:xfrm>
            <a:off x="3934890" y="2015660"/>
            <a:ext cx="0" cy="3160410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Gerade Verbindung 11"/>
          <p:cNvCxnSpPr/>
          <p:nvPr userDrawn="1"/>
        </p:nvCxnSpPr>
        <p:spPr>
          <a:xfrm>
            <a:off x="8439734" y="2009669"/>
            <a:ext cx="0" cy="3166401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Rechteck 13"/>
          <p:cNvSpPr/>
          <p:nvPr userDrawn="1"/>
        </p:nvSpPr>
        <p:spPr>
          <a:xfrm>
            <a:off x="8748464" y="2267304"/>
            <a:ext cx="395537" cy="2676064"/>
          </a:xfrm>
          <a:prstGeom prst="rect">
            <a:avLst/>
          </a:prstGeom>
          <a:solidFill>
            <a:srgbClr val="80A5DC"/>
          </a:solidFill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  <p:sp>
        <p:nvSpPr>
          <p:cNvPr id="15" name="Bildplatzhalter 14"/>
          <p:cNvSpPr>
            <a:spLocks noGrp="1"/>
          </p:cNvSpPr>
          <p:nvPr>
            <p:ph type="pic" sz="quarter" idx="13"/>
          </p:nvPr>
        </p:nvSpPr>
        <p:spPr>
          <a:xfrm>
            <a:off x="0" y="1384300"/>
            <a:ext cx="3319463" cy="4356100"/>
          </a:xfrm>
        </p:spPr>
        <p:txBody>
          <a:bodyPr/>
          <a:lstStyle/>
          <a:p>
            <a:endParaRPr lang="de-DE"/>
          </a:p>
        </p:txBody>
      </p:sp>
      <p:sp>
        <p:nvSpPr>
          <p:cNvPr id="16" name="Rechteck 15"/>
          <p:cNvSpPr/>
          <p:nvPr userDrawn="1"/>
        </p:nvSpPr>
        <p:spPr>
          <a:xfrm>
            <a:off x="89647" y="6432176"/>
            <a:ext cx="8658817" cy="42582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Textplatzhalter 16"/>
          <p:cNvSpPr>
            <a:spLocks noGrp="1"/>
          </p:cNvSpPr>
          <p:nvPr>
            <p:ph type="body" sz="quarter" idx="14"/>
          </p:nvPr>
        </p:nvSpPr>
        <p:spPr>
          <a:xfrm>
            <a:off x="3935413" y="3816244"/>
            <a:ext cx="4503737" cy="1127125"/>
          </a:xfrm>
        </p:spPr>
        <p:txBody>
          <a:bodyPr lIns="252000" tIns="108000" rIns="252000" bIns="252000" anchor="b" anchorCtr="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rgbClr val="FFFFFF"/>
                </a:solidFill>
              </a:defRPr>
            </a:lvl2pPr>
            <a:lvl3pPr marL="914400" indent="0">
              <a:buNone/>
              <a:defRPr>
                <a:solidFill>
                  <a:srgbClr val="FFFFFF"/>
                </a:solidFill>
              </a:defRPr>
            </a:lvl3pPr>
            <a:lvl4pPr marL="1371600" indent="0">
              <a:buNone/>
              <a:defRPr>
                <a:solidFill>
                  <a:srgbClr val="FFFFFF"/>
                </a:solidFill>
              </a:defRPr>
            </a:lvl4pPr>
            <a:lvl5pPr marL="1828800" indent="0">
              <a:buNone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  <p:pic>
        <p:nvPicPr>
          <p:cNvPr id="13" name="Bild 12" descr="RKI-Logo_RGB_P300C.tif"/>
          <p:cNvPicPr>
            <a:picLocks noChangeAspect="1"/>
          </p:cNvPicPr>
          <p:nvPr userDrawn="1"/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0379" y="332655"/>
            <a:ext cx="2050093" cy="5946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0715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_Standard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hteck 12"/>
          <p:cNvSpPr/>
          <p:nvPr userDrawn="1"/>
        </p:nvSpPr>
        <p:spPr>
          <a:xfrm>
            <a:off x="6409267" y="118533"/>
            <a:ext cx="2411205" cy="9271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3" name="Bild 2" descr="PPT_Background_4zu3_RBGNEU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0" y="1384875"/>
            <a:ext cx="8746484" cy="4358640"/>
          </a:xfrm>
          <a:prstGeom prst="rect">
            <a:avLst/>
          </a:prstGeom>
        </p:spPr>
      </p:pic>
      <p:sp>
        <p:nvSpPr>
          <p:cNvPr id="21" name="Textfeld 20"/>
          <p:cNvSpPr txBox="1"/>
          <p:nvPr userDrawn="1"/>
        </p:nvSpPr>
        <p:spPr>
          <a:xfrm>
            <a:off x="3624352" y="2264791"/>
            <a:ext cx="5124112" cy="2678578"/>
          </a:xfrm>
          <a:prstGeom prst="rect">
            <a:avLst/>
          </a:prstGeom>
          <a:solidFill>
            <a:srgbClr val="4D8AD2"/>
          </a:solidFill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252000" tIns="234000" rIns="252000" bIns="45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200"/>
              </a:lnSpc>
              <a:spcAft>
                <a:spcPts val="600"/>
              </a:spcAft>
            </a:pPr>
            <a:endParaRPr lang="de-DE" sz="2800" dirty="0">
              <a:solidFill>
                <a:srgbClr val="FFFFFF"/>
              </a:solidFill>
              <a:effectLst/>
              <a:latin typeface="Calibri"/>
              <a:ea typeface="ＭＳ 明朝"/>
              <a:cs typeface="Calibri"/>
            </a:endParaRPr>
          </a:p>
        </p:txBody>
      </p:sp>
      <p:cxnSp>
        <p:nvCxnSpPr>
          <p:cNvPr id="23" name="Gerade Verbindung 22"/>
          <p:cNvCxnSpPr/>
          <p:nvPr userDrawn="1"/>
        </p:nvCxnSpPr>
        <p:spPr>
          <a:xfrm>
            <a:off x="3934890" y="2015660"/>
            <a:ext cx="0" cy="3160410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Gerade Verbindung 23"/>
          <p:cNvCxnSpPr/>
          <p:nvPr userDrawn="1"/>
        </p:nvCxnSpPr>
        <p:spPr>
          <a:xfrm>
            <a:off x="8439734" y="2009669"/>
            <a:ext cx="0" cy="3166401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Rechteck 1"/>
          <p:cNvSpPr/>
          <p:nvPr userDrawn="1"/>
        </p:nvSpPr>
        <p:spPr>
          <a:xfrm>
            <a:off x="89647" y="6432176"/>
            <a:ext cx="8658817" cy="42582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Titel 1"/>
          <p:cNvSpPr>
            <a:spLocks noGrp="1"/>
          </p:cNvSpPr>
          <p:nvPr>
            <p:ph type="ctrTitle"/>
          </p:nvPr>
        </p:nvSpPr>
        <p:spPr>
          <a:xfrm>
            <a:off x="3934890" y="2267305"/>
            <a:ext cx="4504844" cy="1548940"/>
          </a:xfrm>
        </p:spPr>
        <p:txBody>
          <a:bodyPr lIns="252000" tIns="252000" rIns="252000" bIns="108000" anchor="t" anchorCtr="0">
            <a:noAutofit/>
          </a:bodyPr>
          <a:lstStyle>
            <a:lvl1pPr algn="l">
              <a:defRPr sz="2200" b="1" i="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11" name="Textplatzhalter 16"/>
          <p:cNvSpPr>
            <a:spLocks noGrp="1"/>
          </p:cNvSpPr>
          <p:nvPr>
            <p:ph type="body" sz="quarter" idx="14"/>
          </p:nvPr>
        </p:nvSpPr>
        <p:spPr>
          <a:xfrm>
            <a:off x="3935413" y="3816244"/>
            <a:ext cx="4503737" cy="1127125"/>
          </a:xfrm>
        </p:spPr>
        <p:txBody>
          <a:bodyPr lIns="252000" tIns="108000" rIns="252000" bIns="252000" anchor="b" anchorCtr="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rgbClr val="FFFFFF"/>
                </a:solidFill>
              </a:defRPr>
            </a:lvl2pPr>
            <a:lvl3pPr marL="914400" indent="0">
              <a:buNone/>
              <a:defRPr>
                <a:solidFill>
                  <a:srgbClr val="FFFFFF"/>
                </a:solidFill>
              </a:defRPr>
            </a:lvl3pPr>
            <a:lvl4pPr marL="1371600" indent="0">
              <a:buNone/>
              <a:defRPr>
                <a:solidFill>
                  <a:srgbClr val="FFFFFF"/>
                </a:solidFill>
              </a:defRPr>
            </a:lvl4pPr>
            <a:lvl5pPr marL="1828800" indent="0">
              <a:buNone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  <p:pic>
        <p:nvPicPr>
          <p:cNvPr id="12" name="Bild 11" descr="RKI-Logo_RGB_P300C.tif"/>
          <p:cNvPicPr>
            <a:picLocks noChangeAspect="1"/>
          </p:cNvPicPr>
          <p:nvPr userDrawn="1"/>
        </p:nvPicPr>
        <p:blipFill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0379" y="332655"/>
            <a:ext cx="2050093" cy="594649"/>
          </a:xfrm>
          <a:prstGeom prst="rect">
            <a:avLst/>
          </a:prstGeom>
        </p:spPr>
      </p:pic>
      <p:sp>
        <p:nvSpPr>
          <p:cNvPr id="14" name="Rechteck 13"/>
          <p:cNvSpPr/>
          <p:nvPr userDrawn="1"/>
        </p:nvSpPr>
        <p:spPr>
          <a:xfrm>
            <a:off x="8748464" y="2267304"/>
            <a:ext cx="395537" cy="2676064"/>
          </a:xfrm>
          <a:prstGeom prst="rect">
            <a:avLst/>
          </a:prstGeom>
          <a:solidFill>
            <a:srgbClr val="80A5DC"/>
          </a:solidFill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962065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Inhaltsplatzhalter 2"/>
          <p:cNvSpPr>
            <a:spLocks noGrp="1"/>
          </p:cNvSpPr>
          <p:nvPr>
            <p:ph sz="quarter" idx="13"/>
          </p:nvPr>
        </p:nvSpPr>
        <p:spPr>
          <a:xfrm>
            <a:off x="457199" y="1155700"/>
            <a:ext cx="8092593" cy="5302250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7" name="Titelplatzhalter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092592" cy="338554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9" name="Datumsplatzhalter 8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de-DE"/>
              <a:t>11.11.2020</a:t>
            </a:r>
            <a:endParaRPr lang="de-DE" dirty="0"/>
          </a:p>
        </p:txBody>
      </p:sp>
      <p:sp>
        <p:nvSpPr>
          <p:cNvPr id="10" name="Fußzeilenplatzhalter 9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12" name="Foliennummernplatzhalter 11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601967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Inhaltsplatzhalter 7"/>
          <p:cNvSpPr>
            <a:spLocks noGrp="1"/>
          </p:cNvSpPr>
          <p:nvPr>
            <p:ph sz="quarter" idx="13"/>
          </p:nvPr>
        </p:nvSpPr>
        <p:spPr>
          <a:xfrm>
            <a:off x="4606442" y="1155699"/>
            <a:ext cx="3943350" cy="5295901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9" name="Inhaltsplatzhalter 7"/>
          <p:cNvSpPr>
            <a:spLocks noGrp="1"/>
          </p:cNvSpPr>
          <p:nvPr>
            <p:ph sz="quarter" idx="14"/>
          </p:nvPr>
        </p:nvSpPr>
        <p:spPr>
          <a:xfrm>
            <a:off x="454844" y="1155699"/>
            <a:ext cx="3943350" cy="5295901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10" name="Titelplatzhalter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092592" cy="338554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11" name="Datumsplatzhalter 10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r>
              <a:rPr lang="de-DE"/>
              <a:t>11.11.2020</a:t>
            </a:r>
            <a:endParaRPr lang="de-DE" dirty="0"/>
          </a:p>
        </p:txBody>
      </p:sp>
      <p:sp>
        <p:nvSpPr>
          <p:cNvPr id="12" name="Fußzeilenplatzhalter 11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13" name="Foliennummernplatzhalter 12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800253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9" name="Datumsplatzhalt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11.11.2020</a:t>
            </a:r>
            <a:endParaRPr lang="de-DE" dirty="0"/>
          </a:p>
        </p:txBody>
      </p:sp>
      <p:sp>
        <p:nvSpPr>
          <p:cNvPr id="10" name="Fußzeilenplatzhalt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11" name="Foliennummernplatzhalt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70451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11.11.2020</a:t>
            </a:r>
            <a:endParaRPr lang="de-DE" dirty="0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585586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FB4A9A6-2B48-41A7-B1F7-88DD25EF2E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68930D6-4FAA-466E-8FBB-B05AB9897E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4704949-244A-4CEF-8873-F2C1BC4BE9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58619-1AE9-41E0-A99B-A3191EFC39A2}" type="datetimeFigureOut">
              <a:rPr lang="de-DE" smtClean="0"/>
              <a:t>18.12.2020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5C71A89-7834-468E-A65E-F74DEB7B00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21CB958-D215-44CF-BC12-6F5BC39539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86BD1-35AA-4421-A091-2CC35FFE735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509308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tif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092592" cy="338554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199" y="1155700"/>
            <a:ext cx="8092593" cy="530225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64825" y="6622713"/>
            <a:ext cx="1860421" cy="195750"/>
          </a:xfrm>
          <a:prstGeom prst="rect">
            <a:avLst/>
          </a:prstGeom>
        </p:spPr>
        <p:txBody>
          <a:bodyPr vert="horz" lIns="0" tIns="0" rIns="0" bIns="45720" rtlCol="0" anchor="t" anchorCtr="0"/>
          <a:lstStyle>
            <a:lvl1pPr algn="l">
              <a:defRPr sz="1200">
                <a:solidFill>
                  <a:srgbClr val="006EC7"/>
                </a:solidFill>
              </a:defRPr>
            </a:lvl1pPr>
          </a:lstStyle>
          <a:p>
            <a:r>
              <a:rPr lang="de-DE"/>
              <a:t>11.11.2020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2699791" y="6622713"/>
            <a:ext cx="5182675" cy="195750"/>
          </a:xfrm>
          <a:prstGeom prst="rect">
            <a:avLst/>
          </a:prstGeom>
        </p:spPr>
        <p:txBody>
          <a:bodyPr vert="horz" lIns="0" tIns="0" rIns="0" bIns="45720" rtlCol="0" anchor="t" anchorCtr="0"/>
          <a:lstStyle>
            <a:lvl1pPr algn="l">
              <a:defRPr sz="1200">
                <a:solidFill>
                  <a:srgbClr val="006EC7"/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052920" y="6622713"/>
            <a:ext cx="496872" cy="195750"/>
          </a:xfrm>
          <a:prstGeom prst="rect">
            <a:avLst/>
          </a:prstGeom>
        </p:spPr>
        <p:txBody>
          <a:bodyPr vert="horz" lIns="0" tIns="0" rIns="0" bIns="45720" rtlCol="0" anchor="t" anchorCtr="0"/>
          <a:lstStyle>
            <a:lvl1pPr algn="ctr">
              <a:defRPr sz="1200">
                <a:solidFill>
                  <a:srgbClr val="006EC7"/>
                </a:solidFill>
              </a:defRPr>
            </a:lvl1pPr>
          </a:lstStyle>
          <a:p>
            <a:fld id="{162A217B-ED1C-D84B-8478-63C77FA79618}" type="slidenum">
              <a:rPr lang="de-DE" smtClean="0"/>
              <a:pPr/>
              <a:t>‹Nr.›</a:t>
            </a:fld>
            <a:endParaRPr lang="de-DE" dirty="0"/>
          </a:p>
        </p:txBody>
      </p:sp>
      <p:cxnSp>
        <p:nvCxnSpPr>
          <p:cNvPr id="13" name="Gerade Verbindung 12"/>
          <p:cNvCxnSpPr/>
          <p:nvPr userDrawn="1"/>
        </p:nvCxnSpPr>
        <p:spPr>
          <a:xfrm>
            <a:off x="2594239" y="6628377"/>
            <a:ext cx="0" cy="229623"/>
          </a:xfrm>
          <a:prstGeom prst="line">
            <a:avLst/>
          </a:prstGeom>
          <a:ln w="6350">
            <a:solidFill>
              <a:srgbClr val="006EC7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Gerade Verbindung 13"/>
          <p:cNvCxnSpPr/>
          <p:nvPr userDrawn="1"/>
        </p:nvCxnSpPr>
        <p:spPr>
          <a:xfrm>
            <a:off x="457200" y="6622713"/>
            <a:ext cx="0" cy="235287"/>
          </a:xfrm>
          <a:prstGeom prst="line">
            <a:avLst/>
          </a:prstGeom>
          <a:ln w="6350">
            <a:solidFill>
              <a:srgbClr val="006EC7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Gerade Verbindung 15"/>
          <p:cNvCxnSpPr/>
          <p:nvPr userDrawn="1"/>
        </p:nvCxnSpPr>
        <p:spPr>
          <a:xfrm>
            <a:off x="8564139" y="6636373"/>
            <a:ext cx="0" cy="221627"/>
          </a:xfrm>
          <a:prstGeom prst="line">
            <a:avLst/>
          </a:prstGeom>
          <a:ln w="6350">
            <a:solidFill>
              <a:srgbClr val="006EC7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5" name="Bild 14" descr="RKI-Logo_RGB_P300C.tif"/>
          <p:cNvPicPr>
            <a:picLocks noChangeAspect="1"/>
          </p:cNvPicPr>
          <p:nvPr userDrawn="1"/>
        </p:nvPicPr>
        <p:blipFill>
          <a:blip r:embed="rId9" cstate="screen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6623" y="182309"/>
            <a:ext cx="1656184" cy="480392"/>
          </a:xfrm>
          <a:prstGeom prst="rect">
            <a:avLst/>
          </a:prstGeom>
        </p:spPr>
      </p:pic>
      <p:cxnSp>
        <p:nvCxnSpPr>
          <p:cNvPr id="17" name="Gerade Verbindung 16">
            <a:extLst>
              <a:ext uri="{FF2B5EF4-FFF2-40B4-BE49-F238E27FC236}">
                <a16:creationId xmlns:a16="http://schemas.microsoft.com/office/drawing/2014/main" id="{3D4E5546-5335-5647-A96F-CE3BCF4D161A}"/>
              </a:ext>
            </a:extLst>
          </p:cNvPr>
          <p:cNvCxnSpPr/>
          <p:nvPr userDrawn="1"/>
        </p:nvCxnSpPr>
        <p:spPr>
          <a:xfrm>
            <a:off x="8045635" y="6636373"/>
            <a:ext cx="0" cy="221627"/>
          </a:xfrm>
          <a:prstGeom prst="line">
            <a:avLst/>
          </a:prstGeom>
          <a:ln w="6350">
            <a:solidFill>
              <a:srgbClr val="006EC7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05955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4" r:id="rId4"/>
    <p:sldLayoutId id="2147483661" r:id="rId5"/>
    <p:sldLayoutId id="2147483655" r:id="rId6"/>
    <p:sldLayoutId id="2147483662" r:id="rId7"/>
  </p:sldLayoutIdLst>
  <p:hf hdr="0"/>
  <p:txStyles>
    <p:titleStyle>
      <a:lvl1pPr algn="l" defTabSz="457200" rtl="0" eaLnBrk="1" latinLnBrk="0" hangingPunct="1">
        <a:lnSpc>
          <a:spcPct val="100000"/>
        </a:lnSpc>
        <a:spcBef>
          <a:spcPct val="0"/>
        </a:spcBef>
        <a:buNone/>
        <a:defRPr sz="2200" b="1" kern="1200">
          <a:solidFill>
            <a:srgbClr val="006EC7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ts val="432"/>
        </a:spcBef>
        <a:buClr>
          <a:srgbClr val="006EC7"/>
        </a:buClr>
        <a:buFont typeface="Wingdings" charset="2"/>
        <a:buChar char="§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432"/>
        </a:spcBef>
        <a:buClr>
          <a:srgbClr val="006EC7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432"/>
        </a:spcBef>
        <a:buClr>
          <a:srgbClr val="006EC7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432"/>
        </a:spcBef>
        <a:buClr>
          <a:srgbClr val="006EC7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432"/>
        </a:spcBef>
        <a:buClr>
          <a:srgbClr val="006EC7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ußzeilenplatzhalter 2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1</a:t>
            </a:fld>
            <a:endParaRPr lang="de-DE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7439" y="597446"/>
            <a:ext cx="8670471" cy="1292662"/>
          </a:xfrm>
          <a:solidFill>
            <a:srgbClr val="045AA6"/>
          </a:solidFill>
        </p:spPr>
        <p:txBody>
          <a:bodyPr/>
          <a:lstStyle/>
          <a:p>
            <a:r>
              <a:rPr lang="de-DE" sz="2800" dirty="0">
                <a:solidFill>
                  <a:schemeClr val="bg1"/>
                </a:solidFill>
              </a:rPr>
              <a:t>COVID-19: 		Lage National, 18.12.2020</a:t>
            </a:r>
            <a:br>
              <a:rPr lang="de-DE" sz="2800" dirty="0">
                <a:solidFill>
                  <a:schemeClr val="bg1"/>
                </a:solidFill>
              </a:rPr>
            </a:br>
            <a:br>
              <a:rPr lang="de-DE" sz="2800" dirty="0">
                <a:solidFill>
                  <a:schemeClr val="bg1"/>
                </a:solidFill>
              </a:rPr>
            </a:br>
            <a:r>
              <a:rPr lang="de-DE" sz="2800" dirty="0">
                <a:solidFill>
                  <a:schemeClr val="bg1"/>
                </a:solidFill>
              </a:rPr>
              <a:t>Informationen für den Krisenstab</a:t>
            </a:r>
          </a:p>
        </p:txBody>
      </p:sp>
      <p:graphicFrame>
        <p:nvGraphicFramePr>
          <p:cNvPr id="11" name="Tabel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4581620"/>
              </p:ext>
            </p:extLst>
          </p:nvPr>
        </p:nvGraphicFramePr>
        <p:xfrm>
          <a:off x="217439" y="2004786"/>
          <a:ext cx="8659861" cy="28059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44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30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439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2102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4740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96910">
                <a:tc>
                  <a:txBody>
                    <a:bodyPr/>
                    <a:lstStyle/>
                    <a:p>
                      <a:pPr algn="l"/>
                      <a:r>
                        <a:rPr lang="de-DE" dirty="0">
                          <a:solidFill>
                            <a:schemeClr val="bg1"/>
                          </a:solidFill>
                        </a:rPr>
                        <a:t>Datenstand</a:t>
                      </a:r>
                    </a:p>
                  </a:txBody>
                  <a:tcPr>
                    <a:solidFill>
                      <a:srgbClr val="045AA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de-DE" sz="18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Anzahl</a:t>
                      </a:r>
                    </a:p>
                  </a:txBody>
                  <a:tcPr anchor="ctr">
                    <a:solidFill>
                      <a:srgbClr val="045AA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de-DE" dirty="0">
                          <a:solidFill>
                            <a:schemeClr val="bg1"/>
                          </a:solidFill>
                        </a:rPr>
                        <a:t>Änderung zum Vortag</a:t>
                      </a:r>
                    </a:p>
                  </a:txBody>
                  <a:tcPr anchor="ctr">
                    <a:solidFill>
                      <a:srgbClr val="045AA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b="1" dirty="0">
                          <a:solidFill>
                            <a:schemeClr val="bg1"/>
                          </a:solidFill>
                        </a:rPr>
                        <a:t>Inzidenz </a:t>
                      </a:r>
                      <a:r>
                        <a:rPr lang="de-DE" sz="1800" b="1" dirty="0">
                          <a:solidFill>
                            <a:schemeClr val="bg1"/>
                          </a:solidFill>
                        </a:rPr>
                        <a:t>(Fälle/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1" dirty="0">
                          <a:solidFill>
                            <a:schemeClr val="bg1"/>
                          </a:solidFill>
                        </a:rPr>
                        <a:t>100.000 </a:t>
                      </a:r>
                      <a:r>
                        <a:rPr lang="de-DE" sz="1800" b="1" dirty="0" err="1">
                          <a:solidFill>
                            <a:schemeClr val="bg1"/>
                          </a:solidFill>
                        </a:rPr>
                        <a:t>Einw</a:t>
                      </a:r>
                      <a:r>
                        <a:rPr lang="de-DE" sz="1800" b="1" dirty="0">
                          <a:solidFill>
                            <a:schemeClr val="bg1"/>
                          </a:solidFill>
                        </a:rPr>
                        <a:t>.)</a:t>
                      </a:r>
                    </a:p>
                  </a:txBody>
                  <a:tcPr anchor="ctr">
                    <a:solidFill>
                      <a:srgbClr val="045A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910">
                <a:tc>
                  <a:txBody>
                    <a:bodyPr/>
                    <a:lstStyle/>
                    <a:p>
                      <a:pPr algn="l"/>
                      <a:r>
                        <a:rPr lang="de-DE" sz="1600" b="1" dirty="0">
                          <a:solidFill>
                            <a:schemeClr val="bg1"/>
                          </a:solidFill>
                        </a:rPr>
                        <a:t>18.12.2020; 0:00 Uhr</a:t>
                      </a:r>
                    </a:p>
                  </a:txBody>
                  <a:tcPr>
                    <a:solidFill>
                      <a:srgbClr val="045AA6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de-DE" sz="18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045AA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Ganze Zahl</a:t>
                      </a:r>
                    </a:p>
                  </a:txBody>
                  <a:tcPr anchor="ctr">
                    <a:solidFill>
                      <a:srgbClr val="045AA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Prozent</a:t>
                      </a:r>
                    </a:p>
                  </a:txBody>
                  <a:tcPr anchor="ctr">
                    <a:solidFill>
                      <a:srgbClr val="045AA6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8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045A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2423">
                <a:tc>
                  <a:txBody>
                    <a:bodyPr/>
                    <a:lstStyle/>
                    <a:p>
                      <a:r>
                        <a:rPr lang="de-DE" dirty="0">
                          <a:solidFill>
                            <a:schemeClr val="tx1"/>
                          </a:solidFill>
                        </a:rPr>
                        <a:t>Bestätigte Fälle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1.439.938</a:t>
                      </a:r>
                      <a:endParaRPr lang="de-DE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>
                          <a:solidFill>
                            <a:schemeClr val="tx1"/>
                          </a:solidFill>
                        </a:rPr>
                        <a:t>+</a:t>
                      </a:r>
                      <a:r>
                        <a:rPr lang="de-DE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33.777</a:t>
                      </a:r>
                      <a:endParaRPr lang="de-DE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>
                          <a:solidFill>
                            <a:schemeClr val="tx1"/>
                          </a:solidFill>
                        </a:rPr>
                        <a:t>+2,40%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>
                          <a:solidFill>
                            <a:schemeClr val="tx1"/>
                          </a:solidFill>
                        </a:rPr>
                        <a:t>1.731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2423">
                <a:tc>
                  <a:txBody>
                    <a:bodyPr/>
                    <a:lstStyle/>
                    <a:p>
                      <a:r>
                        <a:rPr lang="de-DE" dirty="0">
                          <a:solidFill>
                            <a:schemeClr val="tx1"/>
                          </a:solidFill>
                        </a:rPr>
                        <a:t>Verstorbene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24.938</a:t>
                      </a:r>
                      <a:endParaRPr lang="de-DE" sz="18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>
                          <a:solidFill>
                            <a:schemeClr val="tx1"/>
                          </a:solidFill>
                        </a:rPr>
                        <a:t>    +813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>
                          <a:solidFill>
                            <a:schemeClr val="tx1"/>
                          </a:solidFill>
                        </a:rPr>
                        <a:t>+3,37%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de-DE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30,0</a:t>
                      </a:r>
                    </a:p>
                  </a:txBody>
                  <a:tcPr anchor="ctr"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2423">
                <a:tc>
                  <a:txBody>
                    <a:bodyPr/>
                    <a:lstStyle/>
                    <a:p>
                      <a:r>
                        <a:rPr lang="de-DE" dirty="0">
                          <a:solidFill>
                            <a:schemeClr val="tx1"/>
                          </a:solidFill>
                        </a:rPr>
                        <a:t>Anteil Verstorbene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b="0" dirty="0">
                          <a:solidFill>
                            <a:schemeClr val="tx1"/>
                          </a:solidFill>
                        </a:rPr>
                        <a:t>1,7%</a:t>
                      </a:r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2423">
                <a:tc>
                  <a:txBody>
                    <a:bodyPr/>
                    <a:lstStyle/>
                    <a:p>
                      <a:r>
                        <a:rPr lang="de-DE" dirty="0">
                          <a:solidFill>
                            <a:schemeClr val="tx1"/>
                          </a:solidFill>
                        </a:rPr>
                        <a:t>Genesene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>
                          <a:solidFill>
                            <a:schemeClr val="tx1"/>
                          </a:solidFill>
                        </a:rPr>
                        <a:t>ca. 1.069.400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2423">
                <a:tc>
                  <a:txBody>
                    <a:bodyPr/>
                    <a:lstStyle/>
                    <a:p>
                      <a:r>
                        <a:rPr lang="de-DE" dirty="0">
                          <a:solidFill>
                            <a:schemeClr val="tx1"/>
                          </a:solidFill>
                        </a:rPr>
                        <a:t>7-Tage-Inzidenz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185</a:t>
                      </a:r>
                      <a:r>
                        <a:rPr lang="de-DE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8" name="Inhaltsplatzhalter 1"/>
          <p:cNvSpPr>
            <a:spLocks noGrp="1"/>
          </p:cNvSpPr>
          <p:nvPr>
            <p:ph sz="quarter" idx="13"/>
          </p:nvPr>
        </p:nvSpPr>
        <p:spPr>
          <a:xfrm>
            <a:off x="3771900" y="4126359"/>
            <a:ext cx="5116010" cy="2053589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72000" indent="0">
              <a:spcBef>
                <a:spcPts val="600"/>
              </a:spcBef>
              <a:buNone/>
            </a:pPr>
            <a:r>
              <a:rPr lang="de-DE" sz="1600" b="1" dirty="0"/>
              <a:t>Schätzung der Reproduktionszahl (R)</a:t>
            </a:r>
          </a:p>
          <a:p>
            <a:r>
              <a:rPr lang="de-DE" sz="1400" b="1" dirty="0">
                <a:solidFill>
                  <a:srgbClr val="045AA6"/>
                </a:solidFill>
              </a:rPr>
              <a:t>Schätzung der Reproduktionszahl (4-Tage-R):  </a:t>
            </a:r>
          </a:p>
          <a:p>
            <a:pPr lvl="1">
              <a:spcBef>
                <a:spcPts val="300"/>
              </a:spcBef>
              <a:tabLst>
                <a:tab pos="1704975" algn="l"/>
              </a:tabLst>
            </a:pPr>
            <a:r>
              <a:rPr lang="de-DE" sz="1400" b="1" dirty="0">
                <a:solidFill>
                  <a:srgbClr val="FF0000"/>
                </a:solidFill>
              </a:rPr>
              <a:t>18.12.2020: </a:t>
            </a:r>
            <a:r>
              <a:rPr lang="sv-SE" sz="1400" b="1" dirty="0">
                <a:solidFill>
                  <a:srgbClr val="FF0000"/>
                </a:solidFill>
              </a:rPr>
              <a:t>0,96 (95%- Prädiktionsintervall:  0,79 – 1,13)</a:t>
            </a:r>
          </a:p>
          <a:p>
            <a:pPr lvl="1">
              <a:spcBef>
                <a:spcPts val="300"/>
              </a:spcBef>
              <a:tabLst>
                <a:tab pos="1704975" algn="l"/>
              </a:tabLst>
            </a:pPr>
            <a:r>
              <a:rPr lang="de-DE" sz="1400" b="1" dirty="0">
                <a:solidFill>
                  <a:srgbClr val="0070C0"/>
                </a:solidFill>
              </a:rPr>
              <a:t>17.12.2020: 	0,82 (95%-Prädiktionsintervall: 0,72 – 0,96)</a:t>
            </a:r>
            <a:endParaRPr lang="de-DE" sz="1400" b="1" dirty="0">
              <a:solidFill>
                <a:srgbClr val="0070C0"/>
              </a:solidFill>
              <a:highlight>
                <a:srgbClr val="FFFF00"/>
              </a:highlight>
            </a:endParaRPr>
          </a:p>
          <a:p>
            <a:pPr>
              <a:spcBef>
                <a:spcPts val="300"/>
              </a:spcBef>
              <a:tabLst>
                <a:tab pos="1704975" algn="l"/>
              </a:tabLst>
            </a:pPr>
            <a:r>
              <a:rPr lang="de-DE" sz="1400" b="1" dirty="0">
                <a:solidFill>
                  <a:srgbClr val="045AA6"/>
                </a:solidFill>
              </a:rPr>
              <a:t>Schätzung eines stabileren R (7-Tage-R):</a:t>
            </a:r>
          </a:p>
          <a:p>
            <a:pPr lvl="1">
              <a:spcBef>
                <a:spcPts val="300"/>
              </a:spcBef>
              <a:tabLst>
                <a:tab pos="1704975" algn="l"/>
              </a:tabLst>
            </a:pPr>
            <a:r>
              <a:rPr lang="de-DE" sz="1400" b="1" dirty="0">
                <a:solidFill>
                  <a:srgbClr val="FF0000"/>
                </a:solidFill>
              </a:rPr>
              <a:t>18.12.2020: 1,05 (95%-Prädiktionsintervall: 0,95-1,14)</a:t>
            </a:r>
          </a:p>
          <a:p>
            <a:pPr lvl="1">
              <a:spcBef>
                <a:spcPts val="300"/>
              </a:spcBef>
              <a:tabLst>
                <a:tab pos="1704975" algn="l"/>
              </a:tabLst>
            </a:pPr>
            <a:r>
              <a:rPr lang="sv-SE" sz="1400" b="1" dirty="0">
                <a:solidFill>
                  <a:srgbClr val="0070C0"/>
                </a:solidFill>
              </a:rPr>
              <a:t>17.12.2020: 0,97 (95%- Prädiktionsintervall: 0,89 – 1,04)</a:t>
            </a:r>
            <a:endParaRPr lang="de-DE" sz="1600" dirty="0">
              <a:solidFill>
                <a:srgbClr val="0070C0"/>
              </a:solidFill>
            </a:endParaRPr>
          </a:p>
        </p:txBody>
      </p:sp>
      <p:sp>
        <p:nvSpPr>
          <p:cNvPr id="9" name="Datumsplatzhalter 3">
            <a:extLst>
              <a:ext uri="{FF2B5EF4-FFF2-40B4-BE49-F238E27FC236}">
                <a16:creationId xmlns:a16="http://schemas.microsoft.com/office/drawing/2014/main" id="{A43E59E5-73EB-472C-B79F-9C0D8C71EA45}"/>
              </a:ext>
            </a:extLst>
          </p:cNvPr>
          <p:cNvSpPr>
            <a:spLocks noGrp="1"/>
          </p:cNvSpPr>
          <p:nvPr>
            <p:ph type="dt" sz="half" idx="14"/>
          </p:nvPr>
        </p:nvSpPr>
        <p:spPr>
          <a:xfrm>
            <a:off x="564825" y="6622713"/>
            <a:ext cx="1860421" cy="195750"/>
          </a:xfrm>
        </p:spPr>
        <p:txBody>
          <a:bodyPr/>
          <a:lstStyle/>
          <a:p>
            <a:r>
              <a:rPr lang="de-DE" dirty="0"/>
              <a:t>18.12.2020</a:t>
            </a:r>
          </a:p>
        </p:txBody>
      </p:sp>
      <p:graphicFrame>
        <p:nvGraphicFramePr>
          <p:cNvPr id="10" name="Tabel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8450116"/>
              </p:ext>
            </p:extLst>
          </p:nvPr>
        </p:nvGraphicFramePr>
        <p:xfrm>
          <a:off x="222538" y="4960166"/>
          <a:ext cx="3087734" cy="16144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6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84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631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73099">
                <a:tc>
                  <a:txBody>
                    <a:bodyPr/>
                    <a:lstStyle/>
                    <a:p>
                      <a:pPr algn="l"/>
                      <a:r>
                        <a:rPr lang="de-DE" sz="1200" dirty="0">
                          <a:solidFill>
                            <a:schemeClr val="bg1"/>
                          </a:solidFill>
                        </a:rPr>
                        <a:t>DIVI</a:t>
                      </a:r>
                    </a:p>
                    <a:p>
                      <a:pPr algn="l"/>
                      <a:r>
                        <a:rPr lang="de-DE" sz="1200" dirty="0">
                          <a:solidFill>
                            <a:schemeClr val="bg1"/>
                          </a:solidFill>
                        </a:rPr>
                        <a:t>Datenstand</a:t>
                      </a:r>
                    </a:p>
                    <a:p>
                      <a:pPr algn="l"/>
                      <a:r>
                        <a:rPr lang="de-DE" sz="1200" b="1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17.12.2020</a:t>
                      </a:r>
                    </a:p>
                  </a:txBody>
                  <a:tcPr>
                    <a:solidFill>
                      <a:srgbClr val="045AA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Anzahl</a:t>
                      </a:r>
                    </a:p>
                  </a:txBody>
                  <a:tcPr anchor="ctr">
                    <a:solidFill>
                      <a:srgbClr val="045AA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</a:rPr>
                        <a:t>Änderung </a:t>
                      </a:r>
                    </a:p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</a:rPr>
                        <a:t>zum Vortag</a:t>
                      </a:r>
                    </a:p>
                  </a:txBody>
                  <a:tcPr anchor="ctr">
                    <a:solidFill>
                      <a:srgbClr val="045A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3182">
                <a:tc>
                  <a:txBody>
                    <a:bodyPr/>
                    <a:lstStyle/>
                    <a:p>
                      <a:pPr algn="l"/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Aktuell ITS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4.856</a:t>
                      </a:r>
                      <a:endParaRPr lang="de-DE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+20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3182">
                <a:tc>
                  <a:txBody>
                    <a:bodyPr/>
                    <a:lstStyle/>
                    <a:p>
                      <a:pPr algn="l"/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Invasiv beatmet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2.774</a:t>
                      </a:r>
                      <a:endParaRPr lang="de-DE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+14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834943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de-DE" dirty="0"/>
              <a:t>18.12.2020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2</a:t>
            </a:fld>
            <a:endParaRPr lang="de-DE" dirty="0"/>
          </a:p>
        </p:txBody>
      </p:sp>
      <p:sp>
        <p:nvSpPr>
          <p:cNvPr id="9" name="Titel 1"/>
          <p:cNvSpPr txBox="1">
            <a:spLocks/>
          </p:cNvSpPr>
          <p:nvPr/>
        </p:nvSpPr>
        <p:spPr>
          <a:xfrm>
            <a:off x="147311" y="103483"/>
            <a:ext cx="6114342" cy="553998"/>
          </a:xfrm>
          <a:prstGeom prst="rect">
            <a:avLst/>
          </a:prstGeom>
          <a:solidFill>
            <a:srgbClr val="045AA6"/>
          </a:solidFill>
        </p:spPr>
        <p:txBody>
          <a:bodyPr vert="horz" wrap="square" lIns="72000" tIns="0" rIns="0" bIns="0" rtlCol="0" anchor="t" anchorCtr="0">
            <a:sp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200" b="1" kern="1200">
                <a:solidFill>
                  <a:srgbClr val="006EC7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600"/>
              </a:spcBef>
            </a:pPr>
            <a:r>
              <a:rPr lang="de-DE" sz="2000" dirty="0">
                <a:solidFill>
                  <a:schemeClr val="bg1"/>
                </a:solidFill>
              </a:rPr>
              <a:t>7-Tage-Inzidenz der Bundesländer nach Berichtsdatum </a:t>
            </a:r>
            <a:r>
              <a:rPr lang="de-DE" sz="1600" dirty="0">
                <a:solidFill>
                  <a:schemeClr val="bg1"/>
                </a:solidFill>
              </a:rPr>
              <a:t>(Datenstand 18.12.2020 0:00 Uhr)</a:t>
            </a:r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40BA5AF9-91C5-4655-B272-D79DFDA8EA6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7311" y="1235805"/>
            <a:ext cx="8653882" cy="48513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12452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de-DE" dirty="0"/>
              <a:t>18.12.2020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3</a:t>
            </a:fld>
            <a:endParaRPr lang="de-DE" dirty="0"/>
          </a:p>
        </p:txBody>
      </p:sp>
      <p:sp>
        <p:nvSpPr>
          <p:cNvPr id="7" name="Titel 1"/>
          <p:cNvSpPr txBox="1">
            <a:spLocks/>
          </p:cNvSpPr>
          <p:nvPr/>
        </p:nvSpPr>
        <p:spPr>
          <a:xfrm>
            <a:off x="236765" y="166413"/>
            <a:ext cx="6784521" cy="307777"/>
          </a:xfrm>
          <a:prstGeom prst="rect">
            <a:avLst/>
          </a:prstGeom>
          <a:solidFill>
            <a:srgbClr val="045AA6"/>
          </a:solidFill>
        </p:spPr>
        <p:txBody>
          <a:bodyPr vert="horz" lIns="72000" tIns="0" rIns="0" bIns="0" rtlCol="0" anchor="t" anchorCtr="0">
            <a:sp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200" b="1" kern="1200">
                <a:solidFill>
                  <a:srgbClr val="006EC7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600"/>
              </a:spcBef>
            </a:pPr>
            <a:r>
              <a:rPr lang="de-DE" sz="2000" dirty="0">
                <a:solidFill>
                  <a:schemeClr val="bg1"/>
                </a:solidFill>
              </a:rPr>
              <a:t>Geografische Verteilung in Deutschland: 7-Tage-Inzidenz </a:t>
            </a:r>
          </a:p>
        </p:txBody>
      </p:sp>
      <p:sp>
        <p:nvSpPr>
          <p:cNvPr id="2" name="Fußzeilenplatzhalter 1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de-DE" dirty="0"/>
          </a:p>
        </p:txBody>
      </p:sp>
      <p:graphicFrame>
        <p:nvGraphicFramePr>
          <p:cNvPr id="8" name="Tabel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8192119"/>
              </p:ext>
            </p:extLst>
          </p:nvPr>
        </p:nvGraphicFramePr>
        <p:xfrm>
          <a:off x="236765" y="484709"/>
          <a:ext cx="6784521" cy="18288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4735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109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1958">
                <a:tc>
                  <a:txBody>
                    <a:bodyPr/>
                    <a:lstStyle/>
                    <a:p>
                      <a:pPr algn="r"/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n</a:t>
                      </a:r>
                      <a:r>
                        <a:rPr lang="de-DE" sz="14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=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153.714</a:t>
                      </a:r>
                      <a:endParaRPr lang="de-DE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7147"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LK </a:t>
                      </a:r>
                      <a:r>
                        <a:rPr lang="de-DE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mit </a:t>
                      </a:r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7-Tages-Inzidenz  </a:t>
                      </a:r>
                      <a:r>
                        <a:rPr lang="de-DE" sz="1400" b="1" dirty="0">
                          <a:solidFill>
                            <a:schemeClr val="tx1"/>
                          </a:solidFill>
                        </a:rPr>
                        <a:t>&gt;25-50 </a:t>
                      </a:r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Fälle/100.000 </a:t>
                      </a:r>
                      <a:r>
                        <a:rPr lang="de-DE" sz="1400" dirty="0" err="1">
                          <a:solidFill>
                            <a:schemeClr val="tx1"/>
                          </a:solidFill>
                        </a:rPr>
                        <a:t>Einw</a:t>
                      </a:r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de-DE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5660"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39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LK </a:t>
                      </a:r>
                      <a:r>
                        <a:rPr lang="de-DE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mit </a:t>
                      </a:r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7-Tages-Inzidenz  </a:t>
                      </a:r>
                      <a:r>
                        <a:rPr lang="de-DE" sz="1400" b="1" dirty="0">
                          <a:solidFill>
                            <a:schemeClr val="tx1"/>
                          </a:solidFill>
                        </a:rPr>
                        <a:t>&gt;50-100 </a:t>
                      </a:r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Fälle/100.000 </a:t>
                      </a:r>
                      <a:r>
                        <a:rPr lang="de-DE" sz="1400" dirty="0" err="1">
                          <a:solidFill>
                            <a:schemeClr val="tx1"/>
                          </a:solidFill>
                        </a:rPr>
                        <a:t>Einw</a:t>
                      </a:r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de-DE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294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LK </a:t>
                      </a:r>
                      <a:r>
                        <a:rPr lang="de-DE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mit </a:t>
                      </a:r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7-Tages-Inzidenz  &gt;</a:t>
                      </a:r>
                      <a:r>
                        <a:rPr lang="de-DE" sz="1400" b="1" dirty="0">
                          <a:solidFill>
                            <a:schemeClr val="tx1"/>
                          </a:solidFill>
                        </a:rPr>
                        <a:t>100-250</a:t>
                      </a:r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 Fälle/100.000 </a:t>
                      </a:r>
                      <a:r>
                        <a:rPr lang="de-DE" sz="1400" dirty="0" err="1">
                          <a:solidFill>
                            <a:schemeClr val="tx1"/>
                          </a:solidFill>
                        </a:rPr>
                        <a:t>Einw</a:t>
                      </a:r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de-DE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57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LK </a:t>
                      </a:r>
                      <a:r>
                        <a:rPr lang="de-DE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mit </a:t>
                      </a:r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7-Tages-Inzidenz  &gt;</a:t>
                      </a:r>
                      <a:r>
                        <a:rPr lang="de-DE" sz="1400" b="1" dirty="0">
                          <a:solidFill>
                            <a:schemeClr val="tx1"/>
                          </a:solidFill>
                        </a:rPr>
                        <a:t>250-500</a:t>
                      </a:r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 Fälle/100.000 </a:t>
                      </a:r>
                      <a:r>
                        <a:rPr lang="de-DE" sz="1400" dirty="0" err="1">
                          <a:solidFill>
                            <a:schemeClr val="tx1"/>
                          </a:solidFill>
                        </a:rPr>
                        <a:t>Einw</a:t>
                      </a:r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de-DE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4338479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LK </a:t>
                      </a:r>
                      <a:r>
                        <a:rPr lang="de-DE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mit </a:t>
                      </a:r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7-Tages-Inzidenz  &gt;</a:t>
                      </a:r>
                      <a:r>
                        <a:rPr lang="de-DE" sz="1400" b="1" dirty="0">
                          <a:solidFill>
                            <a:schemeClr val="tx1"/>
                          </a:solidFill>
                        </a:rPr>
                        <a:t>500-1000</a:t>
                      </a:r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 Fälle/100.000 </a:t>
                      </a:r>
                      <a:r>
                        <a:rPr lang="de-DE" sz="1400" dirty="0" err="1">
                          <a:solidFill>
                            <a:schemeClr val="tx1"/>
                          </a:solidFill>
                        </a:rPr>
                        <a:t>Einw</a:t>
                      </a:r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de-DE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3" name="Grafik 2">
            <a:extLst>
              <a:ext uri="{FF2B5EF4-FFF2-40B4-BE49-F238E27FC236}">
                <a16:creationId xmlns:a16="http://schemas.microsoft.com/office/drawing/2014/main" id="{BB59EDCE-9CFE-4921-B33A-334ED60C26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6765" y="2334431"/>
            <a:ext cx="6105513" cy="43004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33918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>
            <a:extLst>
              <a:ext uri="{FF2B5EF4-FFF2-40B4-BE49-F238E27FC236}">
                <a16:creationId xmlns:a16="http://schemas.microsoft.com/office/drawing/2014/main" id="{62B83E4F-C133-4455-A7DE-942CF92C61C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543" y="1165722"/>
            <a:ext cx="8431306" cy="46009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96751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0F78FEA-B621-4E93-87EA-5A2287C737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/>
              <a:t>COVID-19-Todesfälle nach Bundesland und Hospitalisierungsstatus</a:t>
            </a:r>
          </a:p>
        </p:txBody>
      </p:sp>
      <p:pic>
        <p:nvPicPr>
          <p:cNvPr id="6" name="Inhaltsplatzhalter 5">
            <a:extLst>
              <a:ext uri="{FF2B5EF4-FFF2-40B4-BE49-F238E27FC236}">
                <a16:creationId xmlns:a16="http://schemas.microsoft.com/office/drawing/2014/main" id="{EEC208AB-45D8-4FF9-BCE5-12B5BCE2F8A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343904"/>
            <a:ext cx="8092591" cy="5274025"/>
          </a:xfrm>
        </p:spPr>
      </p:pic>
    </p:spTree>
    <p:extLst>
      <p:ext uri="{BB962C8B-B14F-4D97-AF65-F5344CB8AC3E}">
        <p14:creationId xmlns:p14="http://schemas.microsoft.com/office/powerpoint/2010/main" val="4019654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de-DE" dirty="0"/>
              <a:t>18.12.2020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6</a:t>
            </a:fld>
            <a:endParaRPr lang="de-DE" dirty="0"/>
          </a:p>
        </p:txBody>
      </p:sp>
      <p:sp>
        <p:nvSpPr>
          <p:cNvPr id="8" name="Titel 1"/>
          <p:cNvSpPr txBox="1">
            <a:spLocks noGrp="1"/>
          </p:cNvSpPr>
          <p:nvPr>
            <p:ph type="title"/>
          </p:nvPr>
        </p:nvSpPr>
        <p:spPr>
          <a:xfrm>
            <a:off x="194554" y="303589"/>
            <a:ext cx="7013642" cy="307777"/>
          </a:xfrm>
          <a:prstGeom prst="rect">
            <a:avLst/>
          </a:prstGeom>
          <a:solidFill>
            <a:srgbClr val="045AA6"/>
          </a:solidFill>
        </p:spPr>
        <p:txBody>
          <a:bodyPr vert="horz" wrap="square" lIns="72000" tIns="0" rIns="0" bIns="0" rtlCol="0" anchor="t" anchorCtr="0">
            <a:sp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200" b="1" kern="1200">
                <a:solidFill>
                  <a:srgbClr val="006EC7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600"/>
              </a:spcBef>
            </a:pPr>
            <a:r>
              <a:rPr lang="de-DE" sz="2000" dirty="0">
                <a:solidFill>
                  <a:schemeClr val="bg1"/>
                </a:solidFill>
              </a:rPr>
              <a:t>Wöchentliche Sterbefallzahlen in Deutschland</a:t>
            </a:r>
            <a:endParaRPr lang="de-DE" sz="1800" dirty="0">
              <a:solidFill>
                <a:schemeClr val="bg1"/>
              </a:solidFill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236374" y="5570378"/>
            <a:ext cx="84027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KW 46 (9.11.-15.11.2020): 19.161 Todesfälle (+471 zur KW 45): ca. 7,5% über dem Durchschnitt der Vorjahre 2016-19 (Nachmeldungen aber noch möglich)</a:t>
            </a: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C9C88E42-C1B4-4918-9B1B-82BBB567F36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5468" y="818932"/>
            <a:ext cx="8402799" cy="4338856"/>
          </a:xfrm>
          <a:prstGeom prst="rect">
            <a:avLst/>
          </a:prstGeom>
        </p:spPr>
      </p:pic>
      <p:sp>
        <p:nvSpPr>
          <p:cNvPr id="2" name="Textfeld 1">
            <a:extLst>
              <a:ext uri="{FF2B5EF4-FFF2-40B4-BE49-F238E27FC236}">
                <a16:creationId xmlns:a16="http://schemas.microsoft.com/office/drawing/2014/main" id="{B01EF105-B27C-402A-8275-FC77E7521DE6}"/>
              </a:ext>
            </a:extLst>
          </p:cNvPr>
          <p:cNvSpPr txBox="1"/>
          <p:nvPr/>
        </p:nvSpPr>
        <p:spPr>
          <a:xfrm>
            <a:off x="6818480" y="5120640"/>
            <a:ext cx="19520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/>
              <a:t>Datenstand 11.12</a:t>
            </a:r>
            <a:r>
              <a:rPr lang="de-DE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678834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321</Words>
  <Application>Microsoft Office PowerPoint</Application>
  <PresentationFormat>Bildschirmpräsentation (4:3)</PresentationFormat>
  <Paragraphs>76</Paragraphs>
  <Slides>6</Slides>
  <Notes>3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1" baseType="lpstr">
      <vt:lpstr>ＭＳ 明朝</vt:lpstr>
      <vt:lpstr>Arial</vt:lpstr>
      <vt:lpstr>Calibri</vt:lpstr>
      <vt:lpstr>Wingdings</vt:lpstr>
      <vt:lpstr>Office-Design</vt:lpstr>
      <vt:lpstr>COVID-19:   Lage National, 18.12.2020  Informationen für den Krisenstab</vt:lpstr>
      <vt:lpstr>PowerPoint-Präsentation</vt:lpstr>
      <vt:lpstr>PowerPoint-Präsentation</vt:lpstr>
      <vt:lpstr>PowerPoint-Präsentation</vt:lpstr>
      <vt:lpstr>COVID-19-Todesfälle nach Bundesland und Hospitalisierungsstatus</vt:lpstr>
      <vt:lpstr>Wöchentliche Sterbefallzahlen in Deutschland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Christian  Weber</dc:creator>
  <cp:lastModifiedBy>Michaela Diercke</cp:lastModifiedBy>
  <cp:revision>2985</cp:revision>
  <cp:lastPrinted>2020-08-31T05:46:37Z</cp:lastPrinted>
  <dcterms:created xsi:type="dcterms:W3CDTF">2015-11-02T12:29:13Z</dcterms:created>
  <dcterms:modified xsi:type="dcterms:W3CDTF">2020-12-18T09:34:51Z</dcterms:modified>
</cp:coreProperties>
</file>