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4" r:id="rId2"/>
    <p:sldId id="300" r:id="rId3"/>
    <p:sldId id="307" r:id="rId4"/>
    <p:sldId id="306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1" autoAdjust="0"/>
    <p:restoredTop sz="96404" autoAdjust="0"/>
  </p:normalViewPr>
  <p:slideViewPr>
    <p:cSldViewPr>
      <p:cViewPr varScale="1">
        <p:scale>
          <a:sx n="40" d="100"/>
          <a:sy n="40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Tabelle1!$I$4</c:f>
              <c:strCache>
                <c:ptCount val="1"/>
                <c:pt idx="0">
                  <c:v>Weiblich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Tabelle1!$G$5:$G$16</c:f>
              <c:numCache>
                <c:formatCode>General</c:formatCode>
                <c:ptCount val="1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</c:numCache>
            </c:numRef>
          </c:cat>
          <c:val>
            <c:numRef>
              <c:f>Tabelle1!$I$5:$I$16</c:f>
              <c:numCache>
                <c:formatCode>General</c:formatCode>
                <c:ptCount val="12"/>
                <c:pt idx="0">
                  <c:v>6.2671793776258626</c:v>
                </c:pt>
                <c:pt idx="1">
                  <c:v>10.332312658738635</c:v>
                </c:pt>
                <c:pt idx="2">
                  <c:v>16.368772104725963</c:v>
                </c:pt>
                <c:pt idx="3">
                  <c:v>32.94808801538133</c:v>
                </c:pt>
                <c:pt idx="4">
                  <c:v>48.235419782097843</c:v>
                </c:pt>
                <c:pt idx="5">
                  <c:v>50.614303686296857</c:v>
                </c:pt>
                <c:pt idx="6">
                  <c:v>50.277955802416393</c:v>
                </c:pt>
                <c:pt idx="7">
                  <c:v>54.800018989294792</c:v>
                </c:pt>
                <c:pt idx="8">
                  <c:v>55.901635453013363</c:v>
                </c:pt>
                <c:pt idx="9">
                  <c:v>59.77782525101474</c:v>
                </c:pt>
                <c:pt idx="10">
                  <c:v>73.507560112986312</c:v>
                </c:pt>
                <c:pt idx="11">
                  <c:v>75.958128604998933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B-4316-845E-E269F1C23690}"/>
            </c:ext>
          </c:extLst>
        </c:ser>
        <c:ser>
          <c:idx val="0"/>
          <c:order val="1"/>
          <c:tx>
            <c:strRef>
              <c:f>Tabelle1!$H$4</c:f>
              <c:strCache>
                <c:ptCount val="1"/>
                <c:pt idx="0">
                  <c:v>Männlich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Tabelle1!$G$5:$G$16</c:f>
              <c:numCache>
                <c:formatCode>General</c:formatCode>
                <c:ptCount val="12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</c:numCache>
            </c:numRef>
          </c:cat>
          <c:val>
            <c:numRef>
              <c:f>Tabelle1!$H$5:$H$16</c:f>
              <c:numCache>
                <c:formatCode>General</c:formatCode>
                <c:ptCount val="12"/>
                <c:pt idx="0">
                  <c:v>6.0931331936254205</c:v>
                </c:pt>
                <c:pt idx="1">
                  <c:v>10.239290413762854</c:v>
                </c:pt>
                <c:pt idx="2">
                  <c:v>16.965739071104828</c:v>
                </c:pt>
                <c:pt idx="3">
                  <c:v>33.038159754373993</c:v>
                </c:pt>
                <c:pt idx="4">
                  <c:v>46.180125737121685</c:v>
                </c:pt>
                <c:pt idx="5">
                  <c:v>47.376090452751107</c:v>
                </c:pt>
                <c:pt idx="6">
                  <c:v>46.063160972756961</c:v>
                </c:pt>
                <c:pt idx="7">
                  <c:v>48.344461231054147</c:v>
                </c:pt>
                <c:pt idx="8">
                  <c:v>47.068083239923972</c:v>
                </c:pt>
                <c:pt idx="9">
                  <c:v>49.851357278619815</c:v>
                </c:pt>
                <c:pt idx="10">
                  <c:v>60.518543788683665</c:v>
                </c:pt>
                <c:pt idx="11">
                  <c:v>60.527072469418592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CB-4316-845E-E269F1C23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131456"/>
        <c:axId val="437131784"/>
      </c:lineChart>
      <c:catAx>
        <c:axId val="4371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7131784"/>
        <c:crosses val="autoZero"/>
        <c:auto val="1"/>
        <c:lblAlgn val="ctr"/>
        <c:lblOffset val="100"/>
        <c:noMultiLvlLbl val="0"/>
      </c:catAx>
      <c:valAx>
        <c:axId val="43713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71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14EE6B-B399-4490-9BE7-87C55CA2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251CD9-58EC-4ADD-9A96-09E1BA8A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und Woche – bundesweit - </a:t>
            </a:r>
            <a:r>
              <a:rPr lang="de-DE" sz="2000" dirty="0"/>
              <a:t>Datenstand 22.12.2020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4EC5385-28C3-4DAF-8D0B-CF6490226B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4906" y="1907828"/>
            <a:ext cx="7408126" cy="41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C5FB8-4396-45F6-9BFE-AA55772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B8F0A4-5104-438C-BBF2-83B9E5F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Bundesland und Woche </a:t>
            </a:r>
            <a:br>
              <a:rPr lang="de-DE" dirty="0"/>
            </a:br>
            <a:r>
              <a:rPr lang="de-DE" sz="2000" dirty="0"/>
              <a:t>– Datenstand 22.12.2020</a:t>
            </a: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90445F6F-A6C7-4B48-9FED-813D7956C20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65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D23FC6-BF31-4BEF-BB78-19F92B8B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38CBDC-1487-428F-9CAD-9A39F229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Anzahl Frauen und Männer mit positiver SARS-CoV-2-PCR-Testung pro 100.000 Einwohner nach Kalenderwoche – </a:t>
            </a:r>
            <a:r>
              <a:rPr lang="de-DE" sz="2000" dirty="0"/>
              <a:t>Datenstand 22.12.2020</a:t>
            </a:r>
            <a:br>
              <a:rPr lang="de-DE" sz="2000" dirty="0"/>
            </a:br>
            <a:r>
              <a:rPr lang="de-DE" sz="2000" dirty="0"/>
              <a:t> 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982C62D3-CC6E-46E6-969D-A2B916BF43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5362139"/>
              </p:ext>
            </p:extLst>
          </p:nvPr>
        </p:nvGraphicFramePr>
        <p:xfrm>
          <a:off x="395536" y="2780928"/>
          <a:ext cx="739713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4BA48DF-4FC8-4986-824D-4C0F20EF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45363"/>
              </p:ext>
            </p:extLst>
          </p:nvPr>
        </p:nvGraphicFramePr>
        <p:xfrm>
          <a:off x="438895" y="1794520"/>
          <a:ext cx="55732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711">
                  <a:extLst>
                    <a:ext uri="{9D8B030D-6E8A-4147-A177-3AD203B41FA5}">
                      <a16:colId xmlns:a16="http://schemas.microsoft.com/office/drawing/2014/main" val="2448671858"/>
                    </a:ext>
                  </a:extLst>
                </a:gridCol>
                <a:gridCol w="1056796">
                  <a:extLst>
                    <a:ext uri="{9D8B030D-6E8A-4147-A177-3AD203B41FA5}">
                      <a16:colId xmlns:a16="http://schemas.microsoft.com/office/drawing/2014/main" val="731377820"/>
                    </a:ext>
                  </a:extLst>
                </a:gridCol>
                <a:gridCol w="998158">
                  <a:extLst>
                    <a:ext uri="{9D8B030D-6E8A-4147-A177-3AD203B41FA5}">
                      <a16:colId xmlns:a16="http://schemas.microsoft.com/office/drawing/2014/main" val="1197593989"/>
                    </a:ext>
                  </a:extLst>
                </a:gridCol>
                <a:gridCol w="843743">
                  <a:extLst>
                    <a:ext uri="{9D8B030D-6E8A-4147-A177-3AD203B41FA5}">
                      <a16:colId xmlns:a16="http://schemas.microsoft.com/office/drawing/2014/main" val="3908493311"/>
                    </a:ext>
                  </a:extLst>
                </a:gridCol>
                <a:gridCol w="1484857">
                  <a:extLst>
                    <a:ext uri="{9D8B030D-6E8A-4147-A177-3AD203B41FA5}">
                      <a16:colId xmlns:a16="http://schemas.microsoft.com/office/drawing/2014/main" val="754981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Geschlecht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Gesamt Anzahl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positiv Anzahl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positiv in 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Geschlecht Anteil in 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29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Männlich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2.107.156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178.797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8,5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38,2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3507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Weiblich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2.507.447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206.394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8,2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45,5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0958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Nicht zugeordnet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 899.371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66.834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7,4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16,3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917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Gesamt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5.513.974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452.025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8,2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100,0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285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35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sz="2000" dirty="0"/>
              <a:t>Anzahl der Testungen pro 100.000 Einwohner nach Altersgruppe und Woche </a:t>
            </a:r>
            <a:br>
              <a:rPr lang="de-DE" sz="2000" dirty="0"/>
            </a:br>
            <a:r>
              <a:rPr lang="fr-FR" sz="1800" dirty="0" err="1"/>
              <a:t>Datenstand</a:t>
            </a:r>
            <a:r>
              <a:rPr lang="fr-FR" sz="1800" dirty="0"/>
              <a:t> 15.12.2020</a:t>
            </a:r>
            <a:endParaRPr lang="de-DE" sz="18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/>
              <a:t>Positivenanteile</a:t>
            </a:r>
            <a:r>
              <a:rPr lang="de-DE" sz="2000" dirty="0"/>
              <a:t> nach </a:t>
            </a:r>
          </a:p>
          <a:p>
            <a:r>
              <a:rPr lang="de-DE" sz="2000" dirty="0"/>
              <a:t>Altersgruppe und Woche </a:t>
            </a:r>
          </a:p>
          <a:p>
            <a:r>
              <a:rPr lang="de-DE" sz="1800" dirty="0"/>
              <a:t>Datenstand 15.12.2020 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B1A4C400-D469-432E-B5FA-3FD055DA7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169360" y="4017100"/>
            <a:ext cx="4787016" cy="267221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1316B9-B1BA-4521-8E43-5B8300474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A0E628CA-AEB7-439E-94C6-ABE102347E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90457" y="972810"/>
            <a:ext cx="4608512" cy="267221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56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63654C-BB1F-4E00-9BD2-DEAC91FC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C2E30BB-3078-4E91-B216-723AAC62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898448"/>
            <a:ext cx="8147248" cy="874368"/>
          </a:xfrm>
        </p:spPr>
        <p:txBody>
          <a:bodyPr/>
          <a:lstStyle/>
          <a:p>
            <a:r>
              <a:rPr lang="de-DE" sz="2400" dirty="0"/>
              <a:t>Testverzug – Anzahl der Tage zwischen Probenentnahme und SARS-CoV-2-PCR-Testergebnis im Zeitverlauf pro Kalenderwoche </a:t>
            </a:r>
            <a:r>
              <a:rPr lang="de-DE" dirty="0"/>
              <a:t>– </a:t>
            </a:r>
            <a:r>
              <a:rPr lang="de-DE" sz="2000" dirty="0"/>
              <a:t>Datenstand 22.12.2020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24D5A14B-DF3A-4361-AEB9-19A5880F4FE1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2194512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96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Bildschirmpräsentation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ＭＳ 明朝</vt:lpstr>
      <vt:lpstr>Times New Roman</vt:lpstr>
      <vt:lpstr>Wingdings</vt:lpstr>
      <vt:lpstr>Office-Design</vt:lpstr>
      <vt:lpstr>Anzahl der Testungen und Positivenanteile und Woche – bundesweit - Datenstand 22.12.2020</vt:lpstr>
      <vt:lpstr>Positivenanteile nach Bundesland und Woche  – Datenstand 22.12.2020</vt:lpstr>
      <vt:lpstr>Anzahl Frauen und Männer mit positiver SARS-CoV-2-PCR-Testung pro 100.000 Einwohner nach Kalenderwoche – Datenstand 22.12.2020  </vt:lpstr>
      <vt:lpstr>Anzahl der Testungen pro 100.000 Einwohner nach Altersgruppe und Woche  Datenstand 15.12.2020</vt:lpstr>
      <vt:lpstr>Testverzug – Anzahl der Tage zwischen Probenentnahme und SARS-CoV-2-PCR-Testergebnis im Zeitverlauf pro Kalenderwoche – Datenstand 22.12.2020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231</cp:revision>
  <dcterms:created xsi:type="dcterms:W3CDTF">2020-01-21T10:42:53Z</dcterms:created>
  <dcterms:modified xsi:type="dcterms:W3CDTF">2020-12-23T09:49:48Z</dcterms:modified>
</cp:coreProperties>
</file>