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597" r:id="rId2"/>
    <p:sldId id="606" r:id="rId3"/>
    <p:sldId id="607" r:id="rId4"/>
    <p:sldId id="608" r:id="rId5"/>
    <p:sldId id="609" r:id="rId6"/>
    <p:sldId id="610" r:id="rId7"/>
    <p:sldId id="611"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40" autoAdjust="0"/>
    <p:restoredTop sz="82314" autoAdjust="0"/>
  </p:normalViewPr>
  <p:slideViewPr>
    <p:cSldViewPr>
      <p:cViewPr varScale="1">
        <p:scale>
          <a:sx n="56" d="100"/>
          <a:sy n="56" d="100"/>
        </p:scale>
        <p:origin x="1784"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23.12.2020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dirty="0"/>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dirty="0"/>
          </a:p>
        </p:txBody>
      </p:sp>
    </p:spTree>
    <p:extLst>
      <p:ext uri="{BB962C8B-B14F-4D97-AF65-F5344CB8AC3E}">
        <p14:creationId xmlns:p14="http://schemas.microsoft.com/office/powerpoint/2010/main" val="3820493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Neue COVID-19-Fälle und Todesfälle stiegen in der vergangenen Woche weiter an, und zwar um 6% bzw. 4%. </a:t>
            </a:r>
          </a:p>
          <a:p>
            <a:endParaRPr lang="de-DE" dirty="0"/>
          </a:p>
          <a:p>
            <a:r>
              <a:rPr lang="de-DE" dirty="0"/>
              <a:t>Region Amerika meldete erneut der größte Anteil neue COVID-19-Fälle über 2,3 Millionen neue Fälle (50% der weltweit Fälle), </a:t>
            </a:r>
          </a:p>
          <a:p>
            <a:endParaRPr lang="de-DE" dirty="0"/>
          </a:p>
          <a:p>
            <a:r>
              <a:rPr lang="de-DE" dirty="0"/>
              <a:t>Region Europa meldete  die meisten neuen Todesfälle (36.286; 46 %). </a:t>
            </a:r>
          </a:p>
          <a:p>
            <a:endParaRPr lang="de-DE" dirty="0"/>
          </a:p>
          <a:p>
            <a:r>
              <a:rPr lang="de-DE" dirty="0"/>
              <a:t>Region Afrika verzeichnete den größten relativen Anstieg an neuen Fällen (27%) und Todesfällen (34%) im Vergleich zur Vorwoche.</a:t>
            </a:r>
          </a:p>
          <a:p>
            <a:endParaRPr lang="de-DE" dirty="0"/>
          </a:p>
          <a:p>
            <a:r>
              <a:rPr lang="de-DE" dirty="0"/>
              <a:t>Steigende Trends wurden auch in der Region Westpazifik beobachtet, während die Regionen Südostasien und Östliches Mittelmeer die einzigen waren, die einen Rückgang sowohl der Fälle als auch der Todesfälle meldeten</a:t>
            </a:r>
          </a:p>
        </p:txBody>
      </p:sp>
      <p:sp>
        <p:nvSpPr>
          <p:cNvPr id="4" name="Foliennummernplatzhalter 3"/>
          <p:cNvSpPr>
            <a:spLocks noGrp="1"/>
          </p:cNvSpPr>
          <p:nvPr>
            <p:ph type="sldNum" sz="quarter" idx="5"/>
          </p:nvPr>
        </p:nvSpPr>
        <p:spPr/>
        <p:txBody>
          <a:bodyPr/>
          <a:lstStyle/>
          <a:p>
            <a:fld id="{72D83FEB-770A-496F-973B-C5810568E05C}" type="slidenum">
              <a:rPr lang="de-DE" smtClean="0"/>
              <a:t>2</a:t>
            </a:fld>
            <a:endParaRPr lang="de-DE" dirty="0"/>
          </a:p>
        </p:txBody>
      </p:sp>
    </p:spTree>
    <p:extLst>
      <p:ext uri="{BB962C8B-B14F-4D97-AF65-F5344CB8AC3E}">
        <p14:creationId xmlns:p14="http://schemas.microsoft.com/office/powerpoint/2010/main" val="1217553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 Südafrika meldet weiterhin hohe Zahlen von Neuerkrankungen und Todesfällen und hat die höchste Fallinzidenz (1003 Neuerkrankungen pro 1 Million Einwohner</a:t>
            </a:r>
          </a:p>
        </p:txBody>
      </p:sp>
      <p:sp>
        <p:nvSpPr>
          <p:cNvPr id="4" name="Foliennummernplatzhalter 3"/>
          <p:cNvSpPr>
            <a:spLocks noGrp="1"/>
          </p:cNvSpPr>
          <p:nvPr>
            <p:ph type="sldNum" sz="quarter" idx="5"/>
          </p:nvPr>
        </p:nvSpPr>
        <p:spPr/>
        <p:txBody>
          <a:bodyPr/>
          <a:lstStyle/>
          <a:p>
            <a:fld id="{72D83FEB-770A-496F-973B-C5810568E05C}" type="slidenum">
              <a:rPr lang="de-DE" smtClean="0"/>
              <a:t>3</a:t>
            </a:fld>
            <a:endParaRPr lang="de-DE" dirty="0"/>
          </a:p>
        </p:txBody>
      </p:sp>
    </p:spTree>
    <p:extLst>
      <p:ext uri="{BB962C8B-B14F-4D97-AF65-F5344CB8AC3E}">
        <p14:creationId xmlns:p14="http://schemas.microsoft.com/office/powerpoint/2010/main" val="1248391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dirty="0"/>
              <a:t>Die fünf Länder mit der höchsten Anzahl von Todesfällen pro 1 Million Einwohner waren Belize (75 Todesfälle pro 1 Million), die Vereinigten Staaten von Amerika (54 Todesfälle pro 1 Million), Panama (45 Todesfälle pro 1 Million), Mexiko (33 Todesfälle pro 1 Million) und Kolumbien (27 Todesfälle pro 1 Million)</a:t>
            </a:r>
            <a:endParaRPr lang="de-DE" dirty="0"/>
          </a:p>
        </p:txBody>
      </p:sp>
      <p:sp>
        <p:nvSpPr>
          <p:cNvPr id="4" name="Foliennummernplatzhalter 3"/>
          <p:cNvSpPr>
            <a:spLocks noGrp="1"/>
          </p:cNvSpPr>
          <p:nvPr>
            <p:ph type="sldNum" sz="quarter" idx="5"/>
          </p:nvPr>
        </p:nvSpPr>
        <p:spPr/>
        <p:txBody>
          <a:bodyPr/>
          <a:lstStyle/>
          <a:p>
            <a:fld id="{72D83FEB-770A-496F-973B-C5810568E05C}" type="slidenum">
              <a:rPr lang="de-DE" smtClean="0"/>
              <a:t>4</a:t>
            </a:fld>
            <a:endParaRPr lang="de-DE" dirty="0"/>
          </a:p>
        </p:txBody>
      </p:sp>
    </p:spTree>
    <p:extLst>
      <p:ext uri="{BB962C8B-B14F-4D97-AF65-F5344CB8AC3E}">
        <p14:creationId xmlns:p14="http://schemas.microsoft.com/office/powerpoint/2010/main" val="2196210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dirty="0"/>
              <a:t>In der neunten Woche in Folge ist die Zahl der Fälle und Todesfälle in Estland gestiegen. In der vergangenen Woche stieg die Zahl der neu gemeldeten Fälle in Estland um 27 %, während die Zahl der neuen Todesfälle um 18 % zunahm. Als Reaktion auf diesen Anstieg wurden am 14. Dezember die öffentlichen Gesundheits- und Sozialmaßnahmen verschärft. Estland hat über 565 000 PCR-Tests durchgeführt. Die Todesfallrate (0,8 %) ist weiterhin niedrig, die </a:t>
            </a:r>
            <a:r>
              <a:rPr lang="de-DE" sz="1200" dirty="0" err="1"/>
              <a:t>Testpositivitätsrate</a:t>
            </a:r>
            <a:r>
              <a:rPr lang="de-DE" sz="1200" dirty="0"/>
              <a:t> ist mit 11 % relativ </a:t>
            </a:r>
            <a:r>
              <a:rPr lang="de-DE" sz="1200" dirty="0" err="1"/>
              <a:t>hoch.In</a:t>
            </a:r>
            <a:r>
              <a:rPr lang="de-DE" sz="1200" dirty="0"/>
              <a:t> Portugal ist die Zahl der Fälle und Todesfälle nach drei Wochen Rückgang in der vergangenen Woche relativ stabil geblieben. Die Zahl der neu gemeldeten Todesfälle in diesem Land war die höchste seit Beginn der Pandemie. Die Zahl der Fälle in Spanien ist in der siebten Woche in Folge zurückgegangen, mit einem leichten Rückgang (2 %), wobei die Zahl der neu gemeldeten Todesfälle deutlich stärker zurückging (minus 44 %). Etwa 20 % der Betten auf der Intensivstation im Land sind mit COVID-19-Patienten belegt.</a:t>
            </a:r>
            <a:endParaRPr lang="de-DE" dirty="0"/>
          </a:p>
        </p:txBody>
      </p:sp>
      <p:sp>
        <p:nvSpPr>
          <p:cNvPr id="4" name="Foliennummernplatzhalter 3"/>
          <p:cNvSpPr>
            <a:spLocks noGrp="1"/>
          </p:cNvSpPr>
          <p:nvPr>
            <p:ph type="sldNum" sz="quarter" idx="5"/>
          </p:nvPr>
        </p:nvSpPr>
        <p:spPr/>
        <p:txBody>
          <a:bodyPr/>
          <a:lstStyle/>
          <a:p>
            <a:fld id="{72D83FEB-770A-496F-973B-C5810568E05C}" type="slidenum">
              <a:rPr lang="de-DE" smtClean="0"/>
              <a:t>5</a:t>
            </a:fld>
            <a:endParaRPr lang="de-DE" dirty="0"/>
          </a:p>
        </p:txBody>
      </p:sp>
    </p:spTree>
    <p:extLst>
      <p:ext uri="{BB962C8B-B14F-4D97-AF65-F5344CB8AC3E}">
        <p14:creationId xmlns:p14="http://schemas.microsoft.com/office/powerpoint/2010/main" val="272928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Region Südostasien meldete einen Rückgang von 14 % bzw. 10 %, womit sich der seit Mitte September beobachtete Rückgang fortsetzt. Nur zwei von zehn Ländern der Region meldeten einen Anstieg der Neuerkrankungen (Thailand und Indonesien). Indien hat jetzt über 10 Millionen Fälle gemeldet, und obwohl die Zahl der neuen Fälle in dieser Woche um 18 % zurückging, meldete das Land die fünfthöchste Zahl neuer Fälle weltweit. In der Region folgten auf Indien Indonesien, Bangladesch, Myanmar und Nepal, was die Anzahl der in der letzten Woche gemeldeten neuen Fälle und neuen Todesfälle betrifft.</a:t>
            </a:r>
          </a:p>
          <a:p>
            <a:endParaRPr lang="de-DE" dirty="0"/>
          </a:p>
          <a:p>
            <a:endParaRPr lang="de-DE" dirty="0"/>
          </a:p>
          <a:p>
            <a:r>
              <a:rPr lang="de-DE" dirty="0"/>
              <a:t>Westpazifische Region Die Zahl der gemeldeten Neuerkrankungen und Todesfälle in der westpazifischen Region ist in den letzten sieben Wochen kontinuierlich, aber allmählich angestiegen. Die wöchentlichen Neuerkrankungen stiegen in der letzten Woche um 3 % (Abbildung 8). Die Region meldete mit 46 662 Neuerkrankungen und 636 Todesfällen weiterhin die geringste Anzahl an Neuerkrankungen im Vergleich zu anderen Regionen. Japan meldete weiterhin die meisten neuen Fälle und Todesfälle (18593 bzw. 311), gefolgt von Malaysia (9723 neue Fälle, 22 neue Todesfälle), den Philippinen (9713 neue Fälle, 181 neue Todesfälle) und der Republik Korea (6899 neue Fälle, 94 neue Todesfälle)</a:t>
            </a:r>
          </a:p>
        </p:txBody>
      </p:sp>
      <p:sp>
        <p:nvSpPr>
          <p:cNvPr id="4" name="Foliennummernplatzhalter 3"/>
          <p:cNvSpPr>
            <a:spLocks noGrp="1"/>
          </p:cNvSpPr>
          <p:nvPr>
            <p:ph type="sldNum" sz="quarter" idx="5"/>
          </p:nvPr>
        </p:nvSpPr>
        <p:spPr/>
        <p:txBody>
          <a:bodyPr/>
          <a:lstStyle/>
          <a:p>
            <a:fld id="{72D83FEB-770A-496F-973B-C5810568E05C}" type="slidenum">
              <a:rPr lang="de-DE" smtClean="0"/>
              <a:t>6</a:t>
            </a:fld>
            <a:endParaRPr lang="de-DE" dirty="0"/>
          </a:p>
        </p:txBody>
      </p:sp>
    </p:spTree>
    <p:extLst>
      <p:ext uri="{BB962C8B-B14F-4D97-AF65-F5344CB8AC3E}">
        <p14:creationId xmlns:p14="http://schemas.microsoft.com/office/powerpoint/2010/main" val="1042186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a:solidFill>
                  <a:schemeClr val="tx1"/>
                </a:solidFill>
                <a:effectLst/>
                <a:latin typeface="+mn-lt"/>
                <a:ea typeface="+mn-ea"/>
                <a:cs typeface="+mn-cs"/>
              </a:rPr>
              <a:t>Neue SARS-CoV-2-Variante in Südafrika (501.2 V2) </a:t>
            </a:r>
          </a:p>
          <a:p>
            <a:r>
              <a:rPr lang="de-DE" sz="1200" kern="1200" dirty="0">
                <a:solidFill>
                  <a:schemeClr val="tx1"/>
                </a:solidFill>
                <a:effectLst/>
                <a:latin typeface="+mn-lt"/>
                <a:ea typeface="+mn-ea"/>
                <a:cs typeface="+mn-cs"/>
              </a:rPr>
              <a:t>Eine weitere neue Variante des SARS-CoV-2 ist in der Republik Südafrika festgestellt worden und wird als Variante 501.2 V2 bezeichnet. Die genetischen Veränderungen der Variante 501.2 V2 sind in Teilen vergleichbar – jedoch nicht identisch – mit denen der Variante VUI202012/01 aus dem Vereinigten Königreich. Nach Informationen der Regierung Südafrikas wurde die neue Variante in der Provinz </a:t>
            </a:r>
            <a:r>
              <a:rPr lang="de-DE" sz="1200" kern="1200" dirty="0" err="1">
                <a:solidFill>
                  <a:schemeClr val="tx1"/>
                </a:solidFill>
                <a:effectLst/>
                <a:latin typeface="+mn-lt"/>
                <a:ea typeface="+mn-ea"/>
                <a:cs typeface="+mn-cs"/>
              </a:rPr>
              <a:t>Ostkap</a:t>
            </a:r>
            <a:r>
              <a:rPr lang="de-DE" sz="1200" kern="1200" dirty="0">
                <a:solidFill>
                  <a:schemeClr val="tx1"/>
                </a:solidFill>
                <a:effectLst/>
                <a:latin typeface="+mn-lt"/>
                <a:ea typeface="+mn-ea"/>
                <a:cs typeface="+mn-cs"/>
              </a:rPr>
              <a:t> zuerst entdeckt und hat sich sehr rasch im ganzen Land ausgebreitet. Zeitgleich wurde ein deutlicher Anstieg der Fallzahlen beobachtet. In der vergangenen Woche wurde erstmals seit Anfang August 2020 die Marke von 10.000 gemeldeten Infektionen pro Tag überschritten, Tendenz exponentiell und stark steigend. Wie bei der Virus-Variante aus dem Vereinigten Königsreich, ist es derzeit unklar, ob die neue Variante den steilen Anstieg der Infektionszahlen verursacht hat, zu einer höheren Mortalitätsrate führt, ob sich Menschen leichter erneut anstecken können und welchen Einfluss sie auf die entwickelten Impfstoffe hat. </a:t>
            </a:r>
          </a:p>
          <a:p>
            <a:endParaRPr lang="de-DE" dirty="0"/>
          </a:p>
        </p:txBody>
      </p:sp>
      <p:sp>
        <p:nvSpPr>
          <p:cNvPr id="4" name="Foliennummernplatzhalter 3"/>
          <p:cNvSpPr>
            <a:spLocks noGrp="1"/>
          </p:cNvSpPr>
          <p:nvPr>
            <p:ph type="sldNum" sz="quarter" idx="5"/>
          </p:nvPr>
        </p:nvSpPr>
        <p:spPr/>
        <p:txBody>
          <a:bodyPr/>
          <a:lstStyle/>
          <a:p>
            <a:fld id="{72D83FEB-770A-496F-973B-C5810568E05C}" type="slidenum">
              <a:rPr lang="de-DE" smtClean="0"/>
              <a:t>7</a:t>
            </a:fld>
            <a:endParaRPr lang="de-DE" dirty="0"/>
          </a:p>
        </p:txBody>
      </p:sp>
    </p:spTree>
    <p:extLst>
      <p:ext uri="{BB962C8B-B14F-4D97-AF65-F5344CB8AC3E}">
        <p14:creationId xmlns:p14="http://schemas.microsoft.com/office/powerpoint/2010/main" val="410138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23.12.2020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23.12.2020</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dirty="0"/>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el 4"/>
          <p:cNvSpPr txBox="1">
            <a:spLocks/>
          </p:cNvSpPr>
          <p:nvPr/>
        </p:nvSpPr>
        <p:spPr>
          <a:xfrm>
            <a:off x="170638" y="128875"/>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FF0000"/>
              </a:solidFill>
              <a:effectLst/>
              <a:uLnTx/>
              <a:uFillTx/>
              <a:latin typeface="Calibri"/>
              <a:ea typeface="+mj-ea"/>
              <a:cs typeface="+mj-cs"/>
            </a:endParaRPr>
          </a:p>
        </p:txBody>
      </p:sp>
      <p:cxnSp>
        <p:nvCxnSpPr>
          <p:cNvPr id="6" name="Gerade Verbindung 5"/>
          <p:cNvCxnSpPr/>
          <p:nvPr/>
        </p:nvCxnSpPr>
        <p:spPr>
          <a:xfrm>
            <a:off x="0" y="692696"/>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725795"/>
            <a:ext cx="3656322" cy="830997"/>
          </a:xfrm>
          <a:prstGeom prst="rect">
            <a:avLst/>
          </a:prstGeom>
          <a:noFill/>
        </p:spPr>
        <p:txBody>
          <a:bodyPr wrap="none" rtlCol="0">
            <a:spAutoFit/>
          </a:bodyPr>
          <a:lstStyle/>
          <a:p>
            <a:r>
              <a:rPr lang="de-DE" sz="2400" b="1" dirty="0">
                <a:solidFill>
                  <a:schemeClr val="tx2"/>
                </a:solidFill>
              </a:rPr>
              <a:t>7</a:t>
            </a:r>
            <a:r>
              <a:rPr lang="en-US" sz="2400" b="1" dirty="0">
                <a:solidFill>
                  <a:schemeClr val="tx2"/>
                </a:solidFill>
              </a:rPr>
              <a:t>6.250.431 </a:t>
            </a:r>
            <a:r>
              <a:rPr lang="de-DE" sz="2400" b="1" dirty="0">
                <a:solidFill>
                  <a:schemeClr val="tx2"/>
                </a:solidFill>
              </a:rPr>
              <a:t>Fälle </a:t>
            </a:r>
          </a:p>
          <a:p>
            <a:r>
              <a:rPr lang="en-US" sz="2400" b="1" dirty="0">
                <a:solidFill>
                  <a:schemeClr val="tx2"/>
                </a:solidFill>
              </a:rPr>
              <a:t>1.699.230 </a:t>
            </a:r>
            <a:r>
              <a:rPr lang="de-DE" sz="2400" b="1" dirty="0">
                <a:solidFill>
                  <a:schemeClr val="tx2"/>
                </a:solidFill>
              </a:rPr>
              <a:t>Todesfälle (2,3%)</a:t>
            </a: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WHO: Stand 22.12.2020</a:t>
            </a:r>
          </a:p>
        </p:txBody>
      </p:sp>
      <p:graphicFrame>
        <p:nvGraphicFramePr>
          <p:cNvPr id="3" name="Tabelle 2"/>
          <p:cNvGraphicFramePr>
            <a:graphicFrameLocks noGrp="1"/>
          </p:cNvGraphicFramePr>
          <p:nvPr>
            <p:extLst>
              <p:ext uri="{D42A27DB-BD31-4B8C-83A1-F6EECF244321}">
                <p14:modId xmlns:p14="http://schemas.microsoft.com/office/powerpoint/2010/main" val="1845342187"/>
              </p:ext>
            </p:extLst>
          </p:nvPr>
        </p:nvGraphicFramePr>
        <p:xfrm>
          <a:off x="937714" y="1593194"/>
          <a:ext cx="7666734" cy="4379105"/>
        </p:xfrm>
        <a:graphic>
          <a:graphicData uri="http://schemas.openxmlformats.org/drawingml/2006/table">
            <a:tbl>
              <a:tblPr firstRow="1" firstCol="1" bandRow="1"/>
              <a:tblGrid>
                <a:gridCol w="2403006">
                  <a:extLst>
                    <a:ext uri="{9D8B030D-6E8A-4147-A177-3AD203B41FA5}">
                      <a16:colId xmlns:a16="http://schemas.microsoft.com/office/drawing/2014/main" val="20000"/>
                    </a:ext>
                  </a:extLst>
                </a:gridCol>
                <a:gridCol w="2174148">
                  <a:extLst>
                    <a:ext uri="{9D8B030D-6E8A-4147-A177-3AD203B41FA5}">
                      <a16:colId xmlns:a16="http://schemas.microsoft.com/office/drawing/2014/main" val="20002"/>
                    </a:ext>
                  </a:extLst>
                </a:gridCol>
                <a:gridCol w="1830862">
                  <a:extLst>
                    <a:ext uri="{9D8B030D-6E8A-4147-A177-3AD203B41FA5}">
                      <a16:colId xmlns:a16="http://schemas.microsoft.com/office/drawing/2014/main" val="20004"/>
                    </a:ext>
                  </a:extLst>
                </a:gridCol>
                <a:gridCol w="1258718">
                  <a:extLst>
                    <a:ext uri="{9D8B030D-6E8A-4147-A177-3AD203B41FA5}">
                      <a16:colId xmlns:a16="http://schemas.microsoft.com/office/drawing/2014/main" val="20006"/>
                    </a:ext>
                  </a:extLst>
                </a:gridCol>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Ew</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0"/>
                  </a:ext>
                </a:extLst>
              </a:tr>
              <a:tr h="418265">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USA</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1.671.195</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443,17</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1,11</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a16="http://schemas.microsoft.com/office/drawing/2014/main" val="10001"/>
                  </a:ext>
                </a:extLst>
              </a:tr>
              <a:tr h="292125">
                <a:tc>
                  <a:txBody>
                    <a:bodyPr/>
                    <a:lstStyle/>
                    <a:p>
                      <a:pPr algn="l" fontAlgn="b"/>
                      <a:r>
                        <a:rPr lang="de-DE" sz="1800" b="1" i="0" u="none" strike="noStrike" kern="1200">
                          <a:solidFill>
                            <a:srgbClr val="002060"/>
                          </a:solidFill>
                          <a:effectLst/>
                          <a:latin typeface="Calibri" panose="020F0502020204030204" pitchFamily="34" charset="0"/>
                          <a:ea typeface="+mn-ea"/>
                          <a:cs typeface="+mn-cs"/>
                        </a:rPr>
                        <a:t>Brasilien</a:t>
                      </a:r>
                    </a:p>
                  </a:txBody>
                  <a:tcPr marL="6350" marR="6350" marT="6350"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336.648</a:t>
                      </a:r>
                    </a:p>
                  </a:txBody>
                  <a:tcPr marL="6350" marR="6350" marT="6350"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146,53</a:t>
                      </a:r>
                    </a:p>
                  </a:txBody>
                  <a:tcPr marL="6350" marR="6350" marT="6350"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1,59</a:t>
                      </a:r>
                    </a:p>
                  </a:txBody>
                  <a:tcPr marL="6350" marR="6350" marT="6350" marB="0" anchor="b">
                    <a:lnL>
                      <a:noFill/>
                    </a:lnL>
                    <a:lnR>
                      <a:noFill/>
                    </a:lnR>
                    <a:lnT>
                      <a:noFill/>
                    </a:lnT>
                    <a:lnB>
                      <a:noFill/>
                    </a:lnB>
                  </a:tcPr>
                </a:tc>
                <a:extLst>
                  <a:ext uri="{0D108BD9-81ED-4DB2-BD59-A6C34878D82A}">
                    <a16:rowId xmlns:a16="http://schemas.microsoft.com/office/drawing/2014/main" val="10002"/>
                  </a:ext>
                </a:extLst>
              </a:tr>
              <a:tr h="359533">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Großbritannien</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203.845</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273,1</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1,58</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3"/>
                  </a:ext>
                </a:extLst>
              </a:tr>
              <a:tr h="359533">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Russische Föderation</a:t>
                      </a:r>
                    </a:p>
                  </a:txBody>
                  <a:tcPr marL="6350" marR="6350" marT="6350"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198.558</a:t>
                      </a:r>
                    </a:p>
                  </a:txBody>
                  <a:tcPr marL="6350" marR="6350" marT="6350"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117,9</a:t>
                      </a:r>
                    </a:p>
                  </a:txBody>
                  <a:tcPr marL="6350" marR="6350" marT="6350"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1,99</a:t>
                      </a:r>
                    </a:p>
                  </a:txBody>
                  <a:tcPr marL="6350" marR="6350" marT="6350" marB="0" anchor="b">
                    <a:lnL>
                      <a:noFill/>
                    </a:lnL>
                    <a:lnR>
                      <a:noFill/>
                    </a:lnR>
                    <a:lnT>
                      <a:noFill/>
                    </a:lnT>
                    <a:lnB>
                      <a:noFill/>
                    </a:lnB>
                  </a:tcPr>
                </a:tc>
                <a:extLst>
                  <a:ext uri="{0D108BD9-81ED-4DB2-BD59-A6C34878D82A}">
                    <a16:rowId xmlns:a16="http://schemas.microsoft.com/office/drawing/2014/main" val="10004"/>
                  </a:ext>
                </a:extLst>
              </a:tr>
              <a:tr h="359533">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Deutschland</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178.670</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180,16</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2,54</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5"/>
                  </a:ext>
                </a:extLst>
              </a:tr>
              <a:tr h="359533">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Türkei</a:t>
                      </a:r>
                    </a:p>
                  </a:txBody>
                  <a:tcPr marL="6350" marR="6350" marT="6350"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177.359</a:t>
                      </a:r>
                    </a:p>
                  </a:txBody>
                  <a:tcPr marL="6350" marR="6350" marT="6350"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172,23</a:t>
                      </a:r>
                    </a:p>
                  </a:txBody>
                  <a:tcPr marL="6350" marR="6350" marT="6350"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0,96</a:t>
                      </a:r>
                    </a:p>
                  </a:txBody>
                  <a:tcPr marL="6350" marR="6350" marT="6350" marB="0" anchor="b">
                    <a:lnL>
                      <a:noFill/>
                    </a:lnL>
                    <a:lnR>
                      <a:noFill/>
                    </a:lnR>
                    <a:lnT>
                      <a:noFill/>
                    </a:lnT>
                    <a:lnB>
                      <a:noFill/>
                    </a:lnB>
                  </a:tcPr>
                </a:tc>
                <a:extLst>
                  <a:ext uri="{0D108BD9-81ED-4DB2-BD59-A6C34878D82A}">
                    <a16:rowId xmlns:a16="http://schemas.microsoft.com/office/drawing/2014/main" val="10006"/>
                  </a:ext>
                </a:extLst>
              </a:tr>
              <a:tr h="359533">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Indien</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168.951</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10,33</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1,42</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7"/>
                  </a:ext>
                </a:extLst>
              </a:tr>
              <a:tr h="351137">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Italien</a:t>
                      </a:r>
                    </a:p>
                  </a:txBody>
                  <a:tcPr marL="6350" marR="6350" marT="6350"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108.317</a:t>
                      </a:r>
                    </a:p>
                  </a:txBody>
                  <a:tcPr marL="6350" marR="6350" marT="6350"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154,61</a:t>
                      </a:r>
                    </a:p>
                  </a:txBody>
                  <a:tcPr marL="6350" marR="6350" marT="6350"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3,88</a:t>
                      </a:r>
                    </a:p>
                  </a:txBody>
                  <a:tcPr marL="6350" marR="6350" marT="6350" marB="0" anchor="b">
                    <a:lnL>
                      <a:noFill/>
                    </a:lnL>
                    <a:lnR>
                      <a:noFill/>
                    </a:lnR>
                    <a:lnT>
                      <a:noFill/>
                    </a:lnT>
                    <a:lnB>
                      <a:noFill/>
                    </a:lnB>
                  </a:tcPr>
                </a:tc>
                <a:extLst>
                  <a:ext uri="{0D108BD9-81ED-4DB2-BD59-A6C34878D82A}">
                    <a16:rowId xmlns:a16="http://schemas.microsoft.com/office/drawing/2014/main" val="10008"/>
                  </a:ext>
                </a:extLst>
              </a:tr>
              <a:tr h="361798">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Frankreich</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98.147</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132,77</a:t>
                      </a:r>
                    </a:p>
                  </a:txBody>
                  <a:tcPr marL="6350" marR="6350" marT="6350"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2,66</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9"/>
                  </a:ext>
                </a:extLst>
              </a:tr>
              <a:tr h="359533">
                <a:tc>
                  <a:txBody>
                    <a:bodyPr/>
                    <a:lstStyle/>
                    <a:p>
                      <a:pPr algn="l" fontAlgn="b"/>
                      <a:r>
                        <a:rPr lang="de-DE" sz="1800" b="1" i="0" u="none" strike="noStrike" kern="1200" dirty="0">
                          <a:solidFill>
                            <a:srgbClr val="002060"/>
                          </a:solidFill>
                          <a:effectLst/>
                          <a:latin typeface="Calibri" panose="020F0502020204030204" pitchFamily="34" charset="0"/>
                          <a:ea typeface="+mn-ea"/>
                          <a:cs typeface="+mn-cs"/>
                        </a:rPr>
                        <a:t>Kolumbien</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81.448</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142,89</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1,75</a:t>
                      </a: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76395901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AF6278A4-3000-4077-B4C4-9767F7B8F6DD}"/>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22.12.2020</a:t>
            </a:r>
          </a:p>
        </p:txBody>
      </p:sp>
      <p:pic>
        <p:nvPicPr>
          <p:cNvPr id="2" name="Grafik 1">
            <a:extLst>
              <a:ext uri="{FF2B5EF4-FFF2-40B4-BE49-F238E27FC236}">
                <a16:creationId xmlns:a16="http://schemas.microsoft.com/office/drawing/2014/main" id="{993EB408-9E64-461D-B1E6-C436AB315B60}"/>
              </a:ext>
            </a:extLst>
          </p:cNvPr>
          <p:cNvPicPr>
            <a:picLocks noChangeAspect="1"/>
          </p:cNvPicPr>
          <p:nvPr/>
        </p:nvPicPr>
        <p:blipFill>
          <a:blip r:embed="rId3"/>
          <a:stretch>
            <a:fillRect/>
          </a:stretch>
        </p:blipFill>
        <p:spPr>
          <a:xfrm>
            <a:off x="1043608" y="413095"/>
            <a:ext cx="6642484" cy="3375945"/>
          </a:xfrm>
          <a:prstGeom prst="rect">
            <a:avLst/>
          </a:prstGeom>
        </p:spPr>
      </p:pic>
      <p:sp>
        <p:nvSpPr>
          <p:cNvPr id="6" name="Rechteck 5">
            <a:extLst>
              <a:ext uri="{FF2B5EF4-FFF2-40B4-BE49-F238E27FC236}">
                <a16:creationId xmlns:a16="http://schemas.microsoft.com/office/drawing/2014/main" id="{2A52A23D-6D00-4795-81ED-2112AB84A9BE}"/>
              </a:ext>
            </a:extLst>
          </p:cNvPr>
          <p:cNvSpPr/>
          <p:nvPr/>
        </p:nvSpPr>
        <p:spPr>
          <a:xfrm>
            <a:off x="9359660" y="80195"/>
            <a:ext cx="4572000" cy="369332"/>
          </a:xfrm>
          <a:prstGeom prst="rect">
            <a:avLst/>
          </a:prstGeom>
        </p:spPr>
        <p:txBody>
          <a:bodyPr>
            <a:spAutoFit/>
          </a:bodyPr>
          <a:lstStyle/>
          <a:p>
            <a:r>
              <a:rPr lang="de-DE" dirty="0"/>
              <a:t>.</a:t>
            </a:r>
          </a:p>
        </p:txBody>
      </p:sp>
      <p:pic>
        <p:nvPicPr>
          <p:cNvPr id="7" name="Grafik 6">
            <a:extLst>
              <a:ext uri="{FF2B5EF4-FFF2-40B4-BE49-F238E27FC236}">
                <a16:creationId xmlns:a16="http://schemas.microsoft.com/office/drawing/2014/main" id="{346E9852-09C5-4B17-AF32-892CDBACECA4}"/>
              </a:ext>
            </a:extLst>
          </p:cNvPr>
          <p:cNvPicPr>
            <a:picLocks noChangeAspect="1"/>
          </p:cNvPicPr>
          <p:nvPr/>
        </p:nvPicPr>
        <p:blipFill>
          <a:blip r:embed="rId4"/>
          <a:stretch>
            <a:fillRect/>
          </a:stretch>
        </p:blipFill>
        <p:spPr>
          <a:xfrm>
            <a:off x="1476204" y="3567863"/>
            <a:ext cx="5940152" cy="3290137"/>
          </a:xfrm>
          <a:prstGeom prst="rect">
            <a:avLst/>
          </a:prstGeom>
        </p:spPr>
      </p:pic>
    </p:spTree>
    <p:extLst>
      <p:ext uri="{BB962C8B-B14F-4D97-AF65-F5344CB8AC3E}">
        <p14:creationId xmlns:p14="http://schemas.microsoft.com/office/powerpoint/2010/main" val="2198756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AF6278A4-3000-4077-B4C4-9767F7B8F6DD}"/>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22.12.2020</a:t>
            </a:r>
          </a:p>
        </p:txBody>
      </p:sp>
      <p:sp>
        <p:nvSpPr>
          <p:cNvPr id="6" name="Rechteck 5">
            <a:extLst>
              <a:ext uri="{FF2B5EF4-FFF2-40B4-BE49-F238E27FC236}">
                <a16:creationId xmlns:a16="http://schemas.microsoft.com/office/drawing/2014/main" id="{2A52A23D-6D00-4795-81ED-2112AB84A9BE}"/>
              </a:ext>
            </a:extLst>
          </p:cNvPr>
          <p:cNvSpPr/>
          <p:nvPr/>
        </p:nvSpPr>
        <p:spPr>
          <a:xfrm>
            <a:off x="9359660" y="80195"/>
            <a:ext cx="4572000" cy="369332"/>
          </a:xfrm>
          <a:prstGeom prst="rect">
            <a:avLst/>
          </a:prstGeom>
        </p:spPr>
        <p:txBody>
          <a:bodyPr>
            <a:spAutoFit/>
          </a:bodyPr>
          <a:lstStyle/>
          <a:p>
            <a:r>
              <a:rPr lang="de-DE" dirty="0"/>
              <a:t>.</a:t>
            </a:r>
          </a:p>
        </p:txBody>
      </p:sp>
      <p:sp>
        <p:nvSpPr>
          <p:cNvPr id="5" name="Inhaltsplatzhalter 4">
            <a:extLst>
              <a:ext uri="{FF2B5EF4-FFF2-40B4-BE49-F238E27FC236}">
                <a16:creationId xmlns:a16="http://schemas.microsoft.com/office/drawing/2014/main" id="{4FD2987C-7CCD-42BC-8A6B-C1D4EF02BE2F}"/>
              </a:ext>
            </a:extLst>
          </p:cNvPr>
          <p:cNvSpPr>
            <a:spLocks noGrp="1"/>
          </p:cNvSpPr>
          <p:nvPr>
            <p:ph idx="1"/>
          </p:nvPr>
        </p:nvSpPr>
        <p:spPr>
          <a:xfrm>
            <a:off x="395536" y="620688"/>
            <a:ext cx="8668934" cy="2016224"/>
          </a:xfrm>
        </p:spPr>
        <p:txBody>
          <a:bodyPr>
            <a:normAutofit/>
          </a:bodyPr>
          <a:lstStyle/>
          <a:p>
            <a:r>
              <a:rPr lang="de-DE" sz="2000" b="1" dirty="0"/>
              <a:t>Region Afrika: </a:t>
            </a:r>
            <a:r>
              <a:rPr lang="de-DE" sz="2000" dirty="0"/>
              <a:t>Die Region Afrika meldete weiterhin einen stetigen Anstieg der neu gemeldeten Fälle und Todesfälle, mit einem Anstieg von 27 % bzw. 34 % gegenüber der Vorwoche. </a:t>
            </a:r>
          </a:p>
          <a:p>
            <a:pPr marL="0" indent="0">
              <a:buNone/>
            </a:pPr>
            <a:endParaRPr lang="de-DE" sz="1600" dirty="0"/>
          </a:p>
          <a:p>
            <a:r>
              <a:rPr lang="de-DE" sz="2000" dirty="0"/>
              <a:t>Die meisten Fälle wurden gemeldet aus Südafrika, Nigeria,  Äthiopien, Kenia, Uganda, Algerien</a:t>
            </a:r>
          </a:p>
          <a:p>
            <a:pPr marL="0" indent="0">
              <a:buNone/>
            </a:pPr>
            <a:endParaRPr lang="de-DE" sz="2000" dirty="0"/>
          </a:p>
          <a:p>
            <a:pPr>
              <a:buFont typeface="Courier New" panose="02070309020205020404" pitchFamily="49" charset="0"/>
              <a:buChar char="o"/>
            </a:pPr>
            <a:endParaRPr lang="de-DE" sz="2000" dirty="0"/>
          </a:p>
        </p:txBody>
      </p:sp>
      <p:pic>
        <p:nvPicPr>
          <p:cNvPr id="11" name="Grafik 10">
            <a:extLst>
              <a:ext uri="{FF2B5EF4-FFF2-40B4-BE49-F238E27FC236}">
                <a16:creationId xmlns:a16="http://schemas.microsoft.com/office/drawing/2014/main" id="{856091AC-C6FB-48D5-B353-120027648DDB}"/>
              </a:ext>
            </a:extLst>
          </p:cNvPr>
          <p:cNvPicPr>
            <a:picLocks noChangeAspect="1"/>
          </p:cNvPicPr>
          <p:nvPr/>
        </p:nvPicPr>
        <p:blipFill>
          <a:blip r:embed="rId3"/>
          <a:stretch>
            <a:fillRect/>
          </a:stretch>
        </p:blipFill>
        <p:spPr>
          <a:xfrm>
            <a:off x="1559052" y="2685275"/>
            <a:ext cx="5821016" cy="3754040"/>
          </a:xfrm>
          <a:prstGeom prst="rect">
            <a:avLst/>
          </a:prstGeom>
        </p:spPr>
      </p:pic>
    </p:spTree>
    <p:extLst>
      <p:ext uri="{BB962C8B-B14F-4D97-AF65-F5344CB8AC3E}">
        <p14:creationId xmlns:p14="http://schemas.microsoft.com/office/powerpoint/2010/main" val="13138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AF6278A4-3000-4077-B4C4-9767F7B8F6DD}"/>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22.12.2020</a:t>
            </a:r>
          </a:p>
        </p:txBody>
      </p:sp>
      <p:sp>
        <p:nvSpPr>
          <p:cNvPr id="6" name="Rechteck 5">
            <a:extLst>
              <a:ext uri="{FF2B5EF4-FFF2-40B4-BE49-F238E27FC236}">
                <a16:creationId xmlns:a16="http://schemas.microsoft.com/office/drawing/2014/main" id="{2A52A23D-6D00-4795-81ED-2112AB84A9BE}"/>
              </a:ext>
            </a:extLst>
          </p:cNvPr>
          <p:cNvSpPr/>
          <p:nvPr/>
        </p:nvSpPr>
        <p:spPr>
          <a:xfrm>
            <a:off x="9359660" y="80195"/>
            <a:ext cx="4572000" cy="369332"/>
          </a:xfrm>
          <a:prstGeom prst="rect">
            <a:avLst/>
          </a:prstGeom>
        </p:spPr>
        <p:txBody>
          <a:bodyPr>
            <a:spAutoFit/>
          </a:bodyPr>
          <a:lstStyle/>
          <a:p>
            <a:r>
              <a:rPr lang="de-DE" dirty="0"/>
              <a:t>.</a:t>
            </a:r>
          </a:p>
        </p:txBody>
      </p:sp>
      <p:sp>
        <p:nvSpPr>
          <p:cNvPr id="5" name="Inhaltsplatzhalter 4">
            <a:extLst>
              <a:ext uri="{FF2B5EF4-FFF2-40B4-BE49-F238E27FC236}">
                <a16:creationId xmlns:a16="http://schemas.microsoft.com/office/drawing/2014/main" id="{4FD2987C-7CCD-42BC-8A6B-C1D4EF02BE2F}"/>
              </a:ext>
            </a:extLst>
          </p:cNvPr>
          <p:cNvSpPr>
            <a:spLocks noGrp="1"/>
          </p:cNvSpPr>
          <p:nvPr>
            <p:ph idx="1"/>
          </p:nvPr>
        </p:nvSpPr>
        <p:spPr>
          <a:xfrm>
            <a:off x="395536" y="620688"/>
            <a:ext cx="8668934" cy="2808312"/>
          </a:xfrm>
        </p:spPr>
        <p:txBody>
          <a:bodyPr>
            <a:normAutofit lnSpcReduction="10000"/>
          </a:bodyPr>
          <a:lstStyle/>
          <a:p>
            <a:r>
              <a:rPr lang="de-DE" sz="2000" dirty="0"/>
              <a:t>Die </a:t>
            </a:r>
            <a:r>
              <a:rPr lang="de-DE" sz="2000" b="1" dirty="0"/>
              <a:t>Region Nord- und Südamerika </a:t>
            </a:r>
            <a:r>
              <a:rPr lang="de-DE" sz="2000" dirty="0"/>
              <a:t>meldete in dieser Woche über 2,3 Millionen neue Fälle, ein Anstieg von 13 % gegenüber der Vorwoche. Die Region meldete auch über 32.000 Todesfälle, ein Anstieg von 9 % gegenüber der Vorwoche und eine Fortsetzung des raschen Anstiegs der Todesfälle seit November.</a:t>
            </a:r>
          </a:p>
          <a:p>
            <a:r>
              <a:rPr lang="de-DE" sz="2000" dirty="0"/>
              <a:t>USA meldet weiterhin eine steigende Anzahl von neuen Fällen (über 1,65 Millionen neue Fälle; über 5000 neue Fälle pro 1 Million Einwohner) - die höchste Inzidenz in der Region. Auf die USA folgen Brasilien, Kolumbien, Mexiko und Kanada bei den in der letzten Woche gemeldeten Fällen</a:t>
            </a:r>
            <a:r>
              <a:rPr lang="de-DE" sz="1800" dirty="0"/>
              <a:t>. </a:t>
            </a:r>
          </a:p>
        </p:txBody>
      </p:sp>
      <p:pic>
        <p:nvPicPr>
          <p:cNvPr id="2" name="Grafik 1">
            <a:extLst>
              <a:ext uri="{FF2B5EF4-FFF2-40B4-BE49-F238E27FC236}">
                <a16:creationId xmlns:a16="http://schemas.microsoft.com/office/drawing/2014/main" id="{C5A556D8-F1D3-41AA-8657-208EC44FF1BA}"/>
              </a:ext>
            </a:extLst>
          </p:cNvPr>
          <p:cNvPicPr>
            <a:picLocks noChangeAspect="1"/>
          </p:cNvPicPr>
          <p:nvPr/>
        </p:nvPicPr>
        <p:blipFill>
          <a:blip r:embed="rId3"/>
          <a:stretch>
            <a:fillRect/>
          </a:stretch>
        </p:blipFill>
        <p:spPr>
          <a:xfrm>
            <a:off x="1368152" y="3501008"/>
            <a:ext cx="6156176" cy="3143118"/>
          </a:xfrm>
          <a:prstGeom prst="rect">
            <a:avLst/>
          </a:prstGeom>
        </p:spPr>
      </p:pic>
    </p:spTree>
    <p:extLst>
      <p:ext uri="{BB962C8B-B14F-4D97-AF65-F5344CB8AC3E}">
        <p14:creationId xmlns:p14="http://schemas.microsoft.com/office/powerpoint/2010/main" val="340677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AF6278A4-3000-4077-B4C4-9767F7B8F6DD}"/>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22.12.2020</a:t>
            </a:r>
          </a:p>
        </p:txBody>
      </p:sp>
      <p:sp>
        <p:nvSpPr>
          <p:cNvPr id="6" name="Rechteck 5">
            <a:extLst>
              <a:ext uri="{FF2B5EF4-FFF2-40B4-BE49-F238E27FC236}">
                <a16:creationId xmlns:a16="http://schemas.microsoft.com/office/drawing/2014/main" id="{2A52A23D-6D00-4795-81ED-2112AB84A9BE}"/>
              </a:ext>
            </a:extLst>
          </p:cNvPr>
          <p:cNvSpPr/>
          <p:nvPr/>
        </p:nvSpPr>
        <p:spPr>
          <a:xfrm>
            <a:off x="9359660" y="80195"/>
            <a:ext cx="4572000" cy="369332"/>
          </a:xfrm>
          <a:prstGeom prst="rect">
            <a:avLst/>
          </a:prstGeom>
        </p:spPr>
        <p:txBody>
          <a:bodyPr>
            <a:spAutoFit/>
          </a:bodyPr>
          <a:lstStyle/>
          <a:p>
            <a:r>
              <a:rPr lang="de-DE" dirty="0"/>
              <a:t>.</a:t>
            </a:r>
          </a:p>
        </p:txBody>
      </p:sp>
      <p:sp>
        <p:nvSpPr>
          <p:cNvPr id="5" name="Inhaltsplatzhalter 4">
            <a:extLst>
              <a:ext uri="{FF2B5EF4-FFF2-40B4-BE49-F238E27FC236}">
                <a16:creationId xmlns:a16="http://schemas.microsoft.com/office/drawing/2014/main" id="{4FD2987C-7CCD-42BC-8A6B-C1D4EF02BE2F}"/>
              </a:ext>
            </a:extLst>
          </p:cNvPr>
          <p:cNvSpPr>
            <a:spLocks noGrp="1"/>
          </p:cNvSpPr>
          <p:nvPr>
            <p:ph idx="1"/>
          </p:nvPr>
        </p:nvSpPr>
        <p:spPr>
          <a:xfrm>
            <a:off x="395536" y="620688"/>
            <a:ext cx="8668934" cy="2808312"/>
          </a:xfrm>
        </p:spPr>
        <p:txBody>
          <a:bodyPr>
            <a:normAutofit/>
          </a:bodyPr>
          <a:lstStyle/>
          <a:p>
            <a:r>
              <a:rPr lang="de-DE" sz="2000" dirty="0"/>
              <a:t>Der Anstieg der gemeldeten neuen Fälle (2 %) und Todesfälle (3 %) in der letzten Woche in der </a:t>
            </a:r>
            <a:r>
              <a:rPr lang="de-DE" sz="2000" b="1" dirty="0"/>
              <a:t>Europäischen Region </a:t>
            </a:r>
            <a:r>
              <a:rPr lang="de-DE" sz="2000" dirty="0"/>
              <a:t>blieb sehr ähnlich wie in der Vorwoche </a:t>
            </a:r>
          </a:p>
          <a:p>
            <a:r>
              <a:rPr lang="de-DE" sz="2000" dirty="0"/>
              <a:t>Die höchsten Zahlen, die 33 % aller in der Region gemeldeten Fälle ausmachen, wurden in der Türkei, der Russischen Föderation und Deutschland gemeldet. </a:t>
            </a:r>
          </a:p>
          <a:p>
            <a:r>
              <a:rPr lang="de-DE" sz="2000" dirty="0"/>
              <a:t>Die höchste Zahl neuer Todesfälle wurde aus Italien, Deutschland und der Russischen Föderation gemeldet.</a:t>
            </a:r>
          </a:p>
          <a:p>
            <a:endParaRPr lang="de-DE" sz="1800" dirty="0"/>
          </a:p>
        </p:txBody>
      </p:sp>
      <p:pic>
        <p:nvPicPr>
          <p:cNvPr id="3" name="Grafik 2">
            <a:extLst>
              <a:ext uri="{FF2B5EF4-FFF2-40B4-BE49-F238E27FC236}">
                <a16:creationId xmlns:a16="http://schemas.microsoft.com/office/drawing/2014/main" id="{FFA06D47-BF96-4F07-BF3C-7774A626704B}"/>
              </a:ext>
            </a:extLst>
          </p:cNvPr>
          <p:cNvPicPr>
            <a:picLocks noChangeAspect="1"/>
          </p:cNvPicPr>
          <p:nvPr/>
        </p:nvPicPr>
        <p:blipFill>
          <a:blip r:embed="rId3"/>
          <a:stretch>
            <a:fillRect/>
          </a:stretch>
        </p:blipFill>
        <p:spPr>
          <a:xfrm>
            <a:off x="1151884" y="3429000"/>
            <a:ext cx="6228184" cy="3178857"/>
          </a:xfrm>
          <a:prstGeom prst="rect">
            <a:avLst/>
          </a:prstGeom>
        </p:spPr>
      </p:pic>
    </p:spTree>
    <p:extLst>
      <p:ext uri="{BB962C8B-B14F-4D97-AF65-F5344CB8AC3E}">
        <p14:creationId xmlns:p14="http://schemas.microsoft.com/office/powerpoint/2010/main" val="141094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2A52A23D-6D00-4795-81ED-2112AB84A9BE}"/>
              </a:ext>
            </a:extLst>
          </p:cNvPr>
          <p:cNvSpPr/>
          <p:nvPr/>
        </p:nvSpPr>
        <p:spPr>
          <a:xfrm>
            <a:off x="9359660" y="80195"/>
            <a:ext cx="4572000" cy="369332"/>
          </a:xfrm>
          <a:prstGeom prst="rect">
            <a:avLst/>
          </a:prstGeom>
        </p:spPr>
        <p:txBody>
          <a:bodyPr>
            <a:spAutoFit/>
          </a:bodyPr>
          <a:lstStyle/>
          <a:p>
            <a:r>
              <a:rPr lang="de-DE" dirty="0"/>
              <a:t>.</a:t>
            </a:r>
          </a:p>
        </p:txBody>
      </p:sp>
      <p:sp>
        <p:nvSpPr>
          <p:cNvPr id="5" name="Inhaltsplatzhalter 4">
            <a:extLst>
              <a:ext uri="{FF2B5EF4-FFF2-40B4-BE49-F238E27FC236}">
                <a16:creationId xmlns:a16="http://schemas.microsoft.com/office/drawing/2014/main" id="{4FD2987C-7CCD-42BC-8A6B-C1D4EF02BE2F}"/>
              </a:ext>
            </a:extLst>
          </p:cNvPr>
          <p:cNvSpPr>
            <a:spLocks noGrp="1"/>
          </p:cNvSpPr>
          <p:nvPr>
            <p:ph idx="1"/>
          </p:nvPr>
        </p:nvSpPr>
        <p:spPr>
          <a:xfrm>
            <a:off x="395536" y="80195"/>
            <a:ext cx="4680520" cy="6661173"/>
          </a:xfrm>
        </p:spPr>
        <p:txBody>
          <a:bodyPr>
            <a:normAutofit lnSpcReduction="10000"/>
          </a:bodyPr>
          <a:lstStyle/>
          <a:p>
            <a:r>
              <a:rPr lang="de-DE" sz="1800" dirty="0"/>
              <a:t>Die Zahl der neuen Fälle und Todesfälle in der </a:t>
            </a:r>
            <a:r>
              <a:rPr lang="de-DE" sz="1800" b="1" dirty="0"/>
              <a:t>östlichen Mittelmeerregion </a:t>
            </a:r>
            <a:r>
              <a:rPr lang="de-DE" sz="1800" dirty="0"/>
              <a:t>ist in der vierten Woche in Folge zurückgegangen.  Die Länder, die in der vergangenen Woche die meisten neuen Fälle sowie neuen Todesfälle meldeten, waren der Iran, Pakistan und Marokko.</a:t>
            </a:r>
          </a:p>
          <a:p>
            <a:pPr marL="0" indent="0">
              <a:buNone/>
            </a:pPr>
            <a:endParaRPr lang="de-DE" sz="1800" dirty="0"/>
          </a:p>
          <a:p>
            <a:r>
              <a:rPr lang="de-DE" sz="1800" dirty="0"/>
              <a:t>Die </a:t>
            </a:r>
            <a:r>
              <a:rPr lang="de-DE" sz="1800" b="1" dirty="0"/>
              <a:t>Region Südostasien </a:t>
            </a:r>
            <a:r>
              <a:rPr lang="de-DE" sz="1800" dirty="0"/>
              <a:t>meldete einen Rückgang von 14% neue Fälle bzw. 10 % neue Todesfälle. Indien meldete höchste Zahl in der letzten Woche gemeldeten neuen Fälle und neuen Todesfälle , gefolgt von Indonesien, Bangladesch, Myanmar und Nepal</a:t>
            </a:r>
          </a:p>
          <a:p>
            <a:pPr marL="0" indent="0">
              <a:buNone/>
            </a:pPr>
            <a:endParaRPr lang="de-DE" sz="1800" dirty="0"/>
          </a:p>
          <a:p>
            <a:r>
              <a:rPr lang="de-DE" sz="1800" b="1" dirty="0"/>
              <a:t>Westpazifische Region </a:t>
            </a:r>
            <a:r>
              <a:rPr lang="de-DE" sz="1800" dirty="0"/>
              <a:t>Die Zahl der gemeldeten Neuerkrankungen und Todesfälle in der westpazifischen Region ist in den letzten 7 Wochen kontinuierlich angestiegen. Japan meldete weiterhin die meisten neuen Fälle und Todesfälle, gefolgt von Malaysia, den Philippinen und der Republik Korea.</a:t>
            </a:r>
          </a:p>
        </p:txBody>
      </p:sp>
      <p:pic>
        <p:nvPicPr>
          <p:cNvPr id="2" name="Grafik 1">
            <a:extLst>
              <a:ext uri="{FF2B5EF4-FFF2-40B4-BE49-F238E27FC236}">
                <a16:creationId xmlns:a16="http://schemas.microsoft.com/office/drawing/2014/main" id="{DB2E6D78-34A1-4567-BC92-76292CB43086}"/>
              </a:ext>
            </a:extLst>
          </p:cNvPr>
          <p:cNvPicPr>
            <a:picLocks noChangeAspect="1"/>
          </p:cNvPicPr>
          <p:nvPr/>
        </p:nvPicPr>
        <p:blipFill>
          <a:blip r:embed="rId3"/>
          <a:stretch>
            <a:fillRect/>
          </a:stretch>
        </p:blipFill>
        <p:spPr>
          <a:xfrm>
            <a:off x="5234774" y="4697760"/>
            <a:ext cx="3490800" cy="2160240"/>
          </a:xfrm>
          <a:prstGeom prst="rect">
            <a:avLst/>
          </a:prstGeom>
        </p:spPr>
      </p:pic>
      <p:pic>
        <p:nvPicPr>
          <p:cNvPr id="7" name="Grafik 6">
            <a:extLst>
              <a:ext uri="{FF2B5EF4-FFF2-40B4-BE49-F238E27FC236}">
                <a16:creationId xmlns:a16="http://schemas.microsoft.com/office/drawing/2014/main" id="{725C686A-8F89-45DF-B745-123FD2A4C596}"/>
              </a:ext>
            </a:extLst>
          </p:cNvPr>
          <p:cNvPicPr>
            <a:picLocks noChangeAspect="1"/>
          </p:cNvPicPr>
          <p:nvPr/>
        </p:nvPicPr>
        <p:blipFill>
          <a:blip r:embed="rId4"/>
          <a:stretch>
            <a:fillRect/>
          </a:stretch>
        </p:blipFill>
        <p:spPr>
          <a:xfrm>
            <a:off x="5219639" y="2458607"/>
            <a:ext cx="3521069" cy="2160240"/>
          </a:xfrm>
          <a:prstGeom prst="rect">
            <a:avLst/>
          </a:prstGeom>
        </p:spPr>
      </p:pic>
      <p:pic>
        <p:nvPicPr>
          <p:cNvPr id="8" name="Grafik 7">
            <a:extLst>
              <a:ext uri="{FF2B5EF4-FFF2-40B4-BE49-F238E27FC236}">
                <a16:creationId xmlns:a16="http://schemas.microsoft.com/office/drawing/2014/main" id="{F1CF2840-D123-4A08-96B7-8A7AE8999538}"/>
              </a:ext>
            </a:extLst>
          </p:cNvPr>
          <p:cNvPicPr>
            <a:picLocks noChangeAspect="1"/>
          </p:cNvPicPr>
          <p:nvPr/>
        </p:nvPicPr>
        <p:blipFill>
          <a:blip r:embed="rId5"/>
          <a:stretch>
            <a:fillRect/>
          </a:stretch>
        </p:blipFill>
        <p:spPr>
          <a:xfrm>
            <a:off x="5006266" y="23231"/>
            <a:ext cx="4088458" cy="2435376"/>
          </a:xfrm>
          <a:prstGeom prst="rect">
            <a:avLst/>
          </a:prstGeom>
        </p:spPr>
      </p:pic>
    </p:spTree>
    <p:extLst>
      <p:ext uri="{BB962C8B-B14F-4D97-AF65-F5344CB8AC3E}">
        <p14:creationId xmlns:p14="http://schemas.microsoft.com/office/powerpoint/2010/main" val="2467826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1AFA0-D790-4462-8E46-426E0343DEA4}"/>
              </a:ext>
            </a:extLst>
          </p:cNvPr>
          <p:cNvSpPr>
            <a:spLocks noGrp="1"/>
          </p:cNvSpPr>
          <p:nvPr>
            <p:ph type="title"/>
          </p:nvPr>
        </p:nvSpPr>
        <p:spPr/>
        <p:txBody>
          <a:bodyPr>
            <a:normAutofit/>
          </a:bodyPr>
          <a:lstStyle/>
          <a:p>
            <a:r>
              <a:rPr lang="de-DE" sz="2700" b="1" dirty="0">
                <a:solidFill>
                  <a:srgbClr val="006EC7"/>
                </a:solidFill>
              </a:rPr>
              <a:t>Neue SARS-CoV-2-Variante in Südafrika (501.2 V2) </a:t>
            </a:r>
          </a:p>
        </p:txBody>
      </p:sp>
      <p:sp>
        <p:nvSpPr>
          <p:cNvPr id="3" name="Inhaltsplatzhalter 2">
            <a:extLst>
              <a:ext uri="{FF2B5EF4-FFF2-40B4-BE49-F238E27FC236}">
                <a16:creationId xmlns:a16="http://schemas.microsoft.com/office/drawing/2014/main" id="{E4E08021-F3DE-40C1-ACB6-1F6906C1B8FC}"/>
              </a:ext>
            </a:extLst>
          </p:cNvPr>
          <p:cNvSpPr>
            <a:spLocks noGrp="1"/>
          </p:cNvSpPr>
          <p:nvPr>
            <p:ph idx="1"/>
          </p:nvPr>
        </p:nvSpPr>
        <p:spPr>
          <a:xfrm>
            <a:off x="457200" y="1268760"/>
            <a:ext cx="8229600" cy="4857403"/>
          </a:xfrm>
        </p:spPr>
        <p:txBody>
          <a:bodyPr>
            <a:normAutofit fontScale="92500" lnSpcReduction="20000"/>
          </a:bodyPr>
          <a:lstStyle/>
          <a:p>
            <a:r>
              <a:rPr lang="de-DE" dirty="0"/>
              <a:t>Eine neue Variante des SARS-CoV-2 ist in der Republik Südafrika festgestellt worden: Variante 501.2 V2 </a:t>
            </a:r>
          </a:p>
          <a:p>
            <a:r>
              <a:rPr lang="de-DE" dirty="0"/>
              <a:t>Ein deutlicher Anstieg der Fallzahlen beobachtet. In der vergangenen Woche wurde erstmals seit Anfang August 2020 die Marke von 10.000 gemeldeten Infektionen pro Tag überschritten</a:t>
            </a:r>
          </a:p>
          <a:p>
            <a:r>
              <a:rPr lang="de-DE" dirty="0"/>
              <a:t>Unklar: hat die neue Variante den steilen Anstieg der Infektionszahlen verursacht, führt sie zu einer höheren Mortalitätsrate, leicht erneute Infektionen, welchen Einfluss hat sie auf die entwickelten Impfstoffe hat. </a:t>
            </a:r>
          </a:p>
          <a:p>
            <a:endParaRPr lang="de-DE" dirty="0"/>
          </a:p>
        </p:txBody>
      </p:sp>
    </p:spTree>
    <p:extLst>
      <p:ext uri="{BB962C8B-B14F-4D97-AF65-F5344CB8AC3E}">
        <p14:creationId xmlns:p14="http://schemas.microsoft.com/office/powerpoint/2010/main" val="130554845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1294</Words>
  <Application>Microsoft Office PowerPoint</Application>
  <PresentationFormat>Bildschirmpräsentation (4:3)</PresentationFormat>
  <Paragraphs>99</Paragraphs>
  <Slides>7</Slides>
  <Notes>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Courier New</vt:lpstr>
      <vt:lpstr>Larissa</vt:lpstr>
      <vt:lpstr>PowerPoint-Präsentation</vt:lpstr>
      <vt:lpstr>PowerPoint-Präsentation</vt:lpstr>
      <vt:lpstr>PowerPoint-Präsentation</vt:lpstr>
      <vt:lpstr>PowerPoint-Präsentation</vt:lpstr>
      <vt:lpstr>PowerPoint-Präsentation</vt:lpstr>
      <vt:lpstr>PowerPoint-Präsentation</vt:lpstr>
      <vt:lpstr>Neue SARS-CoV-2-Variante in Südafrika (501.2 V2) </vt:lpstr>
    </vt:vector>
  </TitlesOfParts>
  <Company>Robert Koch-Institut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Romo Ventura, Eugenia</cp:lastModifiedBy>
  <cp:revision>1472</cp:revision>
  <dcterms:created xsi:type="dcterms:W3CDTF">2020-04-16T05:25:18Z</dcterms:created>
  <dcterms:modified xsi:type="dcterms:W3CDTF">2020-12-23T10:00:05Z</dcterms:modified>
</cp:coreProperties>
</file>