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588" r:id="rId3"/>
    <p:sldId id="608" r:id="rId4"/>
    <p:sldId id="578" r:id="rId5"/>
    <p:sldId id="626" r:id="rId6"/>
    <p:sldId id="587" r:id="rId7"/>
    <p:sldId id="611" r:id="rId8"/>
    <p:sldId id="612" r:id="rId9"/>
    <p:sldId id="628" r:id="rId10"/>
    <p:sldId id="593" r:id="rId11"/>
    <p:sldId id="629" r:id="rId12"/>
    <p:sldId id="627" r:id="rId13"/>
    <p:sldId id="623" r:id="rId14"/>
    <p:sldId id="62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83636" autoAdjust="0"/>
  </p:normalViewPr>
  <p:slideViewPr>
    <p:cSldViewPr snapToGrid="0" snapToObjects="1">
      <p:cViewPr varScale="1">
        <p:scale>
          <a:sx n="56" d="100"/>
          <a:sy n="56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SARI:</a:t>
            </a:r>
          </a:p>
          <a:p>
            <a:r>
              <a:rPr lang="de-DE" dirty="0"/>
              <a:t>nach Stabilisierung auf hohem Niveau leicht angestiegen, mittlerweile bei 68% !</a:t>
            </a:r>
          </a:p>
          <a:p>
            <a:r>
              <a:rPr lang="de-DE" dirty="0"/>
              <a:t>Dabei hauptsächlich in der AG ab 35 Jahre Anstieg zu sehen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99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Auswahl wie im Wochenbericht (nur entlassene Fälle mit max. Verweildauer 1 Woche)</a:t>
            </a:r>
          </a:p>
          <a:p>
            <a:r>
              <a:rPr lang="de-DE" b="1" dirty="0"/>
              <a:t>Schwankende Zahlen in AG 35-59 eher stabil seit KW 46</a:t>
            </a:r>
          </a:p>
          <a:p>
            <a:r>
              <a:rPr lang="de-DE" b="1" dirty="0"/>
              <a:t>In AGs 60-79 und 80+ weiter steigende Zahl an COVID-19-Fällen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alle Fälle, inkl. Liegende (noch vorläufige Diagnosen und noch nicht vollständig)</a:t>
            </a:r>
          </a:p>
          <a:p>
            <a:r>
              <a:rPr lang="de-DE" dirty="0"/>
              <a:t>-</a:t>
            </a:r>
            <a:r>
              <a:rPr lang="de-DE" b="1" dirty="0"/>
              <a:t>weiterer Anstieg in AG 60-79 und 80+ (Daten von noch liegenden Fällen, eher unvollständiger)</a:t>
            </a:r>
          </a:p>
          <a:p>
            <a:r>
              <a:rPr lang="de-DE" b="1" dirty="0"/>
              <a:t>-stabile Zahlen in den AG 15-34 und 35-59 Jahre in den letzten Wochen</a:t>
            </a:r>
          </a:p>
          <a:p>
            <a:r>
              <a:rPr lang="de-DE" dirty="0"/>
              <a:t>Insgesamt ist das Bild aber ähnlich wie bei den eingeschränkten Daten, allerdings haben in dieser Darstellung (alle Fälle) die Fälle aus der Altersgruppe 35-59 Jahre weniger Gewicht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3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32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deutlicher Anstieg der SARI-Fallzahlen in der Altersgruppe 60+ Jahre, Rückgang in den Altersgruppen unter 35 Jahre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Altersgruppen der Kinder unter 15 Jahre immer noch niedriger als üblich um diese Jahreszeit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35-59 Jahre und 60-79 Jahre liegen deutlich höher als in den Vorsaisons (Niveau Höhepunkt Grippewelle)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unter 60 Jahre relativ stabil in den letzten Wochen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Möglicherweise leichter Abwärtstrend, hat lange auf hohem Niveau gependelt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 60 Jahre deutlicher Anstieg, dabei aber </a:t>
            </a:r>
          </a:p>
          <a:p>
            <a:r>
              <a:rPr lang="de-DE" dirty="0"/>
              <a:t>in AG 60-79 Anstieg um 20%, </a:t>
            </a:r>
          </a:p>
          <a:p>
            <a:r>
              <a:rPr lang="de-DE" dirty="0"/>
              <a:t>in 80+ starker Anstieg um 35%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 60 Jahre deutlicher Anstieg, dabei aber </a:t>
            </a:r>
          </a:p>
          <a:p>
            <a:r>
              <a:rPr lang="de-DE" dirty="0"/>
              <a:t>in AG 60-79 Anstieg um 20%, </a:t>
            </a:r>
          </a:p>
          <a:p>
            <a:r>
              <a:rPr lang="de-DE" dirty="0"/>
              <a:t>in 80+ starker Anstieg um 35%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36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SARI:</a:t>
            </a:r>
          </a:p>
          <a:p>
            <a:r>
              <a:rPr lang="de-DE" dirty="0"/>
              <a:t>nach Stabilisierung auf hohem Niveau leicht angestiegen, mittlerweile bei 68% !</a:t>
            </a:r>
          </a:p>
          <a:p>
            <a:r>
              <a:rPr lang="de-DE" dirty="0"/>
              <a:t>Dabei hauptsächlich in der AG ab 35 Jahre Anstieg zu sehen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22.12.2020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6" y="692696"/>
            <a:ext cx="8378006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sowie </a:t>
            </a:r>
          </a:p>
          <a:p>
            <a:pPr algn="ctr"/>
            <a:r>
              <a:rPr lang="de-DE" dirty="0"/>
              <a:t>Anteil SARI-Fälle mit COVID-Diagnose bis zur 50.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F75579A-68B5-46DA-83DC-3BFA2EF9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2997" y="1598327"/>
            <a:ext cx="8378006" cy="4607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0" y="692696"/>
            <a:ext cx="8942832" cy="48914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SARI-Fälle mit COVID-Diagnose bis 50.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F75579A-68B5-46DA-83DC-3BFA2EF9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6274" y="1312184"/>
            <a:ext cx="7770283" cy="5180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76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84701F-0F7B-4731-A7EB-A1838E70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8199FD-D7AD-49A0-BF51-2CB87EE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26CB91-7EA5-489E-BBEC-693C84F1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0AA76473-7BD8-47C4-8BE3-32146C7DE24C}"/>
              </a:ext>
            </a:extLst>
          </p:cNvPr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COVID-SARI-Fälle (J09 – J22)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B28832-0213-4BBB-8CFB-CFF33A91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" y="1709115"/>
            <a:ext cx="9047281" cy="35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50. KW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22.12.2020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24" y="1540933"/>
            <a:ext cx="9112674" cy="45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27A04A1-B53B-4F4E-866F-39BFAAFDECA5}"/>
              </a:ext>
            </a:extLst>
          </p:cNvPr>
          <p:cNvCxnSpPr>
            <a:cxnSpLocks/>
          </p:cNvCxnSpPr>
          <p:nvPr/>
        </p:nvCxnSpPr>
        <p:spPr>
          <a:xfrm flipV="1">
            <a:off x="7936951" y="2289224"/>
            <a:ext cx="612841" cy="14657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6813643" y="2119947"/>
            <a:ext cx="1256027" cy="33855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/>
              <a:t>80+ Jahre</a:t>
            </a:r>
            <a:endParaRPr lang="en-US" sz="1600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FBCA40D-EE11-4079-B484-8BAC991DA03E}"/>
              </a:ext>
            </a:extLst>
          </p:cNvPr>
          <p:cNvSpPr txBox="1"/>
          <p:nvPr/>
        </p:nvSpPr>
        <p:spPr>
          <a:xfrm>
            <a:off x="6813643" y="2458501"/>
            <a:ext cx="1256027" cy="33855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/>
              <a:t>60-79 Jahre</a:t>
            </a:r>
            <a:endParaRPr lang="en-US" sz="1600" b="1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66558D8-5653-426A-9BAF-C4527DA8A825}"/>
              </a:ext>
            </a:extLst>
          </p:cNvPr>
          <p:cNvCxnSpPr>
            <a:cxnSpLocks/>
          </p:cNvCxnSpPr>
          <p:nvPr/>
        </p:nvCxnSpPr>
        <p:spPr>
          <a:xfrm flipV="1">
            <a:off x="8005872" y="2526660"/>
            <a:ext cx="496872" cy="107280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50. KW</a:t>
            </a:r>
          </a:p>
          <a:p>
            <a:pPr algn="ctr"/>
            <a:r>
              <a:rPr lang="de-DE" dirty="0"/>
              <a:t>alle Fälle, auch noch liegende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69" y="1563799"/>
            <a:ext cx="9112676" cy="45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532EB0E-9386-4270-B998-59736F27E63F}"/>
              </a:ext>
            </a:extLst>
          </p:cNvPr>
          <p:cNvCxnSpPr>
            <a:cxnSpLocks/>
          </p:cNvCxnSpPr>
          <p:nvPr/>
        </p:nvCxnSpPr>
        <p:spPr>
          <a:xfrm>
            <a:off x="7882466" y="2144676"/>
            <a:ext cx="667326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6839913" y="1969972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80+ Jahre</a:t>
            </a:r>
            <a:endParaRPr lang="en-US" sz="16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1684C8B-9934-45B7-B53A-24BBF734719E}"/>
              </a:ext>
            </a:extLst>
          </p:cNvPr>
          <p:cNvSpPr txBox="1"/>
          <p:nvPr/>
        </p:nvSpPr>
        <p:spPr>
          <a:xfrm>
            <a:off x="6825022" y="2319381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60-79 Jahre</a:t>
            </a:r>
            <a:endParaRPr lang="en-US" sz="1600" b="1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5F93FB9-BF39-4003-80F7-F2CC6422DFA5}"/>
              </a:ext>
            </a:extLst>
          </p:cNvPr>
          <p:cNvCxnSpPr>
            <a:cxnSpLocks/>
          </p:cNvCxnSpPr>
          <p:nvPr/>
        </p:nvCxnSpPr>
        <p:spPr>
          <a:xfrm flipV="1">
            <a:off x="7950509" y="2428164"/>
            <a:ext cx="599283" cy="4982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64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51.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22.12.2020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00F72A-3D67-4F28-88F1-A6D039418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1203635"/>
            <a:ext cx="7200000" cy="52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51.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22.12.2020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9A4A635-6AEC-4840-8FEC-074CBDC41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1203635"/>
            <a:ext cx="7200000" cy="52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51. KW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22.12.2020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6003" y="5495557"/>
            <a:ext cx="8371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51. KW 2020 bei ca. 970 Arzt­konsul­ta­tionen wegen ARE pro 100.000 Einwohner. Auf die Bevölke­rung in Deutschland bezogen entspricht das einer Gesamtzahl von ca. 810.000 Arzt­besuchen wegen akuter Atem­wegs­er­kran­kungen. </a:t>
            </a:r>
          </a:p>
          <a:p>
            <a:pPr algn="ctr"/>
            <a:endParaRPr lang="en-US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FBDE11-AA70-4C09-A3A7-ADBC5BB73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99" y="978063"/>
            <a:ext cx="7200000" cy="44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51. KW 2020 nur AG ab 15 Jahre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22.12.2020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C2BBD6-6A54-47B3-ABCA-B2AA4FFC1954}"/>
              </a:ext>
            </a:extLst>
          </p:cNvPr>
          <p:cNvSpPr txBox="1"/>
          <p:nvPr/>
        </p:nvSpPr>
        <p:spPr>
          <a:xfrm>
            <a:off x="7691120" y="1717040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Bayern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B4A13DB-573F-4580-B301-34AA5BAFBF37}"/>
              </a:ext>
            </a:extLst>
          </p:cNvPr>
          <p:cNvSpPr txBox="1"/>
          <p:nvPr/>
        </p:nvSpPr>
        <p:spPr>
          <a:xfrm>
            <a:off x="7630160" y="4769843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9E97656-A4E8-473B-B987-272834B56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633" y="965507"/>
            <a:ext cx="5760000" cy="2915054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5C3B91D-8A98-41D5-8B45-FDC2DE6D148C}"/>
              </a:ext>
            </a:extLst>
          </p:cNvPr>
          <p:cNvCxnSpPr>
            <a:cxnSpLocks/>
          </p:cNvCxnSpPr>
          <p:nvPr/>
        </p:nvCxnSpPr>
        <p:spPr>
          <a:xfrm>
            <a:off x="1845367" y="1978152"/>
            <a:ext cx="5394911" cy="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4BB20D1-C450-4D31-9550-FF4136B554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00"/>
          <a:stretch/>
        </p:blipFill>
        <p:spPr>
          <a:xfrm>
            <a:off x="1538633" y="3861994"/>
            <a:ext cx="5760000" cy="2681836"/>
          </a:xfrm>
          <a:prstGeom prst="rect">
            <a:avLst/>
          </a:prstGeom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B778EDF-D1B6-44DB-8707-2E3A9895D3FA}"/>
              </a:ext>
            </a:extLst>
          </p:cNvPr>
          <p:cNvCxnSpPr>
            <a:cxnSpLocks/>
          </p:cNvCxnSpPr>
          <p:nvPr/>
        </p:nvCxnSpPr>
        <p:spPr>
          <a:xfrm>
            <a:off x="1817006" y="4941334"/>
            <a:ext cx="5394911" cy="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2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50.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987" y="2061274"/>
            <a:ext cx="8564965" cy="3425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50.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2208" y="1092915"/>
            <a:ext cx="9170805" cy="55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025111" y="233930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232658D-05C7-4822-93BF-D7BA91AA67B5}"/>
              </a:ext>
            </a:extLst>
          </p:cNvPr>
          <p:cNvCxnSpPr>
            <a:cxnSpLocks/>
          </p:cNvCxnSpPr>
          <p:nvPr/>
        </p:nvCxnSpPr>
        <p:spPr>
          <a:xfrm flipH="1">
            <a:off x="5046786" y="2677858"/>
            <a:ext cx="978325" cy="593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50.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36313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046785" y="2797510"/>
            <a:ext cx="953283" cy="948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65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50.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36313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201582" y="2797510"/>
            <a:ext cx="798486" cy="773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369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Bildschirmpräsentation (4:3)</PresentationFormat>
  <Paragraphs>89</Paragraphs>
  <Slides>14</Slides>
  <Notes>12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22.12.2020</vt:lpstr>
      <vt:lpstr>GrippeWeb bis zur 51. KW 2020 </vt:lpstr>
      <vt:lpstr>GrippeWeb bis zur 51. KW 2020 </vt:lpstr>
      <vt:lpstr>Arbeitsgemeinschaft Influenza ARE-Konsultationen bis zur 51. KW 2020</vt:lpstr>
      <vt:lpstr>Arbeitsgemeinschaft Influenza ARE-Konsultationen bis zur 51. KW 2020 nur AG ab 15 Jahre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1882</cp:revision>
  <cp:lastPrinted>2020-05-13T06:04:10Z</cp:lastPrinted>
  <dcterms:created xsi:type="dcterms:W3CDTF">2015-11-02T12:29:13Z</dcterms:created>
  <dcterms:modified xsi:type="dcterms:W3CDTF">2020-12-23T08:33:49Z</dcterms:modified>
</cp:coreProperties>
</file>