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27" r:id="rId2"/>
    <p:sldId id="625" r:id="rId3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Prahm, Kerstin" initials="PK" lastIdx="6" clrIdx="3"/>
  <p:cmAuthor id="4" name="Tolksdorf, Kristin" initials="TK" lastIdx="1" clrIdx="4"/>
  <p:cmAuthor id="5" name="Preuß, Ute" initials="PU" lastIdx="2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66A8DD"/>
    <a:srgbClr val="006EC7"/>
    <a:srgbClr val="D0D8E8"/>
    <a:srgbClr val="E9EDF4"/>
    <a:srgbClr val="367BB8"/>
    <a:srgbClr val="338BD2"/>
    <a:srgbClr val="4D8AD2"/>
    <a:srgbClr val="0DE3A1"/>
    <a:srgbClr val="80A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5" autoAdjust="0"/>
    <p:restoredTop sz="47074" autoAdjust="0"/>
  </p:normalViewPr>
  <p:slideViewPr>
    <p:cSldViewPr snapToGrid="0" snapToObjects="1">
      <p:cViewPr varScale="1">
        <p:scale>
          <a:sx n="32" d="100"/>
          <a:sy n="32" d="100"/>
        </p:scale>
        <p:origin x="2276" y="16"/>
      </p:cViewPr>
      <p:guideLst>
        <p:guide orient="horz" pos="2160"/>
        <p:guide pos="2880"/>
      </p:guideLst>
    </p:cSldViewPr>
  </p:slid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23.12.2020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Abbildungsunterschrift: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Abb. x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Wöchentliche Anzahl der SARI-Fälle (ICD-10-Codes J09 – J22) sowie Anteil der Fälle mit einer zusätz­lichen COVID-19-Diagnose (ICD-10-Code U07.1!) unter SARI-Fällen mit einer Verweildauer bis zu einer Woche von der 12. KW 2020 bis zur 50. KW 2020, Daten aus 72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Sentinelkliniken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Text: In 72 Sentinel-Krankenhäusern waren in der 50. KW 2020 deutlich mehr als die Hälfte aller SARI-Fälle (Hauptdiagnose Influenza, Pneumonie oder sonstige akute Infektionen der unteren Atemwege) mit COVID-19 hospitalisiert. Der Anteil an COVID-19-Erkrankungen bei SARI-Fällen ist in der 50. KW leicht gestiegen und lag bei 68 % (Abb. X).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930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Abbildungsunterschrift: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Anzahl der Fälle (inkl. noch hospitalisierter Patienten mit vorläufigen Diagnosen, Daten noch nicht vollständig) mit schweren akuten Atemwegsinfektionen und COVID-19-Diagnose in 72 Krankenhäuser im ICOSARI-Sentinel pro Altersgruppe und Kalenderwoche.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Text: In den letzten Wochen ist die Zahl der hospitalisierten Fälle mit akuten Atemwegsinfektionen und COVID-19-Diagnose insbesondere in den Altersgruppen ab 60 Jahren stark angestiegen. In der Altersgruppe der 35- bis 59-Jährigen hat sich die Zahl </a:t>
            </a:r>
            <a:r>
              <a:rPr lang="de-DE"/>
              <a:t>der SARI-Patienten </a:t>
            </a:r>
            <a:r>
              <a:rPr lang="de-DE" dirty="0"/>
              <a:t>mit COVID-19-Diagnose bis zur 50. KW auf einem hohen Niveau stabilisiert, das sonst nur zum Höhepunkt saisonaler Grippewellen erreicht wird.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23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Stand: 18.08.2020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Stand: 18.08.2020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Stand: 18.08.2020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Stand: 18.08.2020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Stand: 18.08.2020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B84701F-0F7B-4731-A7EB-A1838E70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Stand: 15.12.2020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38199FD-D7AD-49A0-BF51-2CB87EEA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26CB91-7EA5-489E-BBEC-693C84F1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0" name="Titel 2">
            <a:extLst>
              <a:ext uri="{FF2B5EF4-FFF2-40B4-BE49-F238E27FC236}">
                <a16:creationId xmlns:a16="http://schemas.microsoft.com/office/drawing/2014/main" id="{0AA76473-7BD8-47C4-8BE3-32146C7DE24C}"/>
              </a:ext>
            </a:extLst>
          </p:cNvPr>
          <p:cNvSpPr txBox="1">
            <a:spLocks/>
          </p:cNvSpPr>
          <p:nvPr/>
        </p:nvSpPr>
        <p:spPr>
          <a:xfrm>
            <a:off x="31324" y="651844"/>
            <a:ext cx="9112675" cy="338554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/>
              <a:t>ICOSARI-KH-Surveillance – Anteil COVID-SARI-Fälle (J09 – J22)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B28832-0213-4BBB-8CFB-CFF33A913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4" y="1709115"/>
            <a:ext cx="9047281" cy="353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2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Titel 2"/>
          <p:cNvSpPr txBox="1">
            <a:spLocks/>
          </p:cNvSpPr>
          <p:nvPr/>
        </p:nvSpPr>
        <p:spPr>
          <a:xfrm>
            <a:off x="31324" y="651844"/>
            <a:ext cx="9112675" cy="338554"/>
          </a:xfrm>
          <a:prstGeom prst="rect">
            <a:avLst/>
          </a:prstGeom>
          <a:noFill/>
        </p:spPr>
        <p:txBody>
          <a:bodyPr/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/>
              <a:t>ICOSARI-KH-Surveillance – COVID-SARI-Fälle (J09 – J22) bis zur 50. KW</a:t>
            </a:r>
          </a:p>
          <a:p>
            <a:pPr algn="ctr"/>
            <a:r>
              <a:rPr lang="de-DE" dirty="0"/>
              <a:t>alle Fälle, auch noch liegende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Stand: 22.12.2020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-769" y="1563799"/>
            <a:ext cx="9112676" cy="455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5532EB0E-9386-4270-B998-59736F27E63F}"/>
              </a:ext>
            </a:extLst>
          </p:cNvPr>
          <p:cNvCxnSpPr>
            <a:cxnSpLocks/>
          </p:cNvCxnSpPr>
          <p:nvPr/>
        </p:nvCxnSpPr>
        <p:spPr>
          <a:xfrm>
            <a:off x="7882466" y="2144676"/>
            <a:ext cx="667326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229E076F-6AE9-4293-B47F-775877271A0E}"/>
              </a:ext>
            </a:extLst>
          </p:cNvPr>
          <p:cNvSpPr txBox="1"/>
          <p:nvPr/>
        </p:nvSpPr>
        <p:spPr>
          <a:xfrm>
            <a:off x="6839913" y="1969972"/>
            <a:ext cx="1256027" cy="34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80+ Jahre</a:t>
            </a:r>
            <a:endParaRPr lang="en-US" sz="1600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1684C8B-9934-45B7-B53A-24BBF734719E}"/>
              </a:ext>
            </a:extLst>
          </p:cNvPr>
          <p:cNvSpPr txBox="1"/>
          <p:nvPr/>
        </p:nvSpPr>
        <p:spPr>
          <a:xfrm>
            <a:off x="6825022" y="2319381"/>
            <a:ext cx="1256027" cy="34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60-79 Jahre</a:t>
            </a:r>
            <a:endParaRPr lang="en-US" sz="1600" b="1" dirty="0"/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55F93FB9-BF39-4003-80F7-F2CC6422DFA5}"/>
              </a:ext>
            </a:extLst>
          </p:cNvPr>
          <p:cNvCxnSpPr>
            <a:cxnSpLocks/>
          </p:cNvCxnSpPr>
          <p:nvPr/>
        </p:nvCxnSpPr>
        <p:spPr>
          <a:xfrm flipV="1">
            <a:off x="7950509" y="2428164"/>
            <a:ext cx="599283" cy="49823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64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Bildschirmpräsentation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明朝</vt:lpstr>
      <vt:lpstr>Wingdings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Budas</cp:lastModifiedBy>
  <cp:revision>1886</cp:revision>
  <cp:lastPrinted>2020-05-13T06:04:10Z</cp:lastPrinted>
  <dcterms:created xsi:type="dcterms:W3CDTF">2015-11-02T12:29:13Z</dcterms:created>
  <dcterms:modified xsi:type="dcterms:W3CDTF">2020-12-23T11:31:41Z</dcterms:modified>
</cp:coreProperties>
</file>